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66D9C39-41CC-4F3F-B98D-AE426BD17C85}" type="datetimeFigureOut">
              <a:rPr lang="en-IN" smtClean="0"/>
              <a:t>15-01-2021</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27FDA4-1429-4ABE-BB28-2681DC4E2CA0}"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396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6D9C39-41CC-4F3F-B98D-AE426BD17C85}" type="datetimeFigureOut">
              <a:rPr lang="en-IN" smtClean="0"/>
              <a:t>15-01-2021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27FDA4-1429-4ABE-BB28-2681DC4E2CA0}" type="slidenum">
              <a:rPr lang="en-IN" smtClean="0"/>
              <a:t>‹#›</a:t>
            </a:fld>
            <a:endParaRPr lang="en-IN"/>
          </a:p>
        </p:txBody>
      </p:sp>
    </p:spTree>
    <p:extLst>
      <p:ext uri="{BB962C8B-B14F-4D97-AF65-F5344CB8AC3E}">
        <p14:creationId xmlns:p14="http://schemas.microsoft.com/office/powerpoint/2010/main" val="4203675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6D9C39-41CC-4F3F-B98D-AE426BD17C85}" type="datetimeFigureOut">
              <a:rPr lang="en-IN" smtClean="0"/>
              <a:t>15-01-2021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27FDA4-1429-4ABE-BB28-2681DC4E2CA0}" type="slidenum">
              <a:rPr lang="en-IN" smtClean="0"/>
              <a:t>‹#›</a:t>
            </a:fld>
            <a:endParaRPr lang="en-IN"/>
          </a:p>
        </p:txBody>
      </p:sp>
    </p:spTree>
    <p:extLst>
      <p:ext uri="{BB962C8B-B14F-4D97-AF65-F5344CB8AC3E}">
        <p14:creationId xmlns:p14="http://schemas.microsoft.com/office/powerpoint/2010/main" val="954753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6D9C39-41CC-4F3F-B98D-AE426BD17C85}" type="datetimeFigureOut">
              <a:rPr lang="en-IN" smtClean="0"/>
              <a:t>15-01-2021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27FDA4-1429-4ABE-BB28-2681DC4E2CA0}" type="slidenum">
              <a:rPr lang="en-IN" smtClean="0"/>
              <a:t>‹#›</a:t>
            </a:fld>
            <a:endParaRPr lang="en-IN"/>
          </a:p>
        </p:txBody>
      </p:sp>
    </p:spTree>
    <p:extLst>
      <p:ext uri="{BB962C8B-B14F-4D97-AF65-F5344CB8AC3E}">
        <p14:creationId xmlns:p14="http://schemas.microsoft.com/office/powerpoint/2010/main" val="2981339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6D9C39-41CC-4F3F-B98D-AE426BD17C85}" type="datetimeFigureOut">
              <a:rPr lang="en-IN" smtClean="0"/>
              <a:t>15-01-2021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27FDA4-1429-4ABE-BB28-2681DC4E2CA0}"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906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6D9C39-41CC-4F3F-B98D-AE426BD17C85}" type="datetimeFigureOut">
              <a:rPr lang="en-IN" smtClean="0"/>
              <a:t>15-01-2021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27FDA4-1429-4ABE-BB28-2681DC4E2CA0}" type="slidenum">
              <a:rPr lang="en-IN" smtClean="0"/>
              <a:t>‹#›</a:t>
            </a:fld>
            <a:endParaRPr lang="en-IN"/>
          </a:p>
        </p:txBody>
      </p:sp>
    </p:spTree>
    <p:extLst>
      <p:ext uri="{BB962C8B-B14F-4D97-AF65-F5344CB8AC3E}">
        <p14:creationId xmlns:p14="http://schemas.microsoft.com/office/powerpoint/2010/main" val="1101245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6D9C39-41CC-4F3F-B98D-AE426BD17C85}" type="datetimeFigureOut">
              <a:rPr lang="en-IN" smtClean="0"/>
              <a:t>15-01-2021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27FDA4-1429-4ABE-BB28-2681DC4E2CA0}" type="slidenum">
              <a:rPr lang="en-IN" smtClean="0"/>
              <a:t>‹#›</a:t>
            </a:fld>
            <a:endParaRPr lang="en-IN"/>
          </a:p>
        </p:txBody>
      </p:sp>
    </p:spTree>
    <p:extLst>
      <p:ext uri="{BB962C8B-B14F-4D97-AF65-F5344CB8AC3E}">
        <p14:creationId xmlns:p14="http://schemas.microsoft.com/office/powerpoint/2010/main" val="1861332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6D9C39-41CC-4F3F-B98D-AE426BD17C85}" type="datetimeFigureOut">
              <a:rPr lang="en-IN" smtClean="0"/>
              <a:t>15-01-2021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27FDA4-1429-4ABE-BB28-2681DC4E2CA0}" type="slidenum">
              <a:rPr lang="en-IN" smtClean="0"/>
              <a:t>‹#›</a:t>
            </a:fld>
            <a:endParaRPr lang="en-IN"/>
          </a:p>
        </p:txBody>
      </p:sp>
    </p:spTree>
    <p:extLst>
      <p:ext uri="{BB962C8B-B14F-4D97-AF65-F5344CB8AC3E}">
        <p14:creationId xmlns:p14="http://schemas.microsoft.com/office/powerpoint/2010/main" val="2402247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D9C39-41CC-4F3F-B98D-AE426BD17C85}" type="datetimeFigureOut">
              <a:rPr lang="en-IN" smtClean="0"/>
              <a:t>15-01-2021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27FDA4-1429-4ABE-BB28-2681DC4E2CA0}" type="slidenum">
              <a:rPr lang="en-IN" smtClean="0"/>
              <a:t>‹#›</a:t>
            </a:fld>
            <a:endParaRPr lang="en-IN"/>
          </a:p>
        </p:txBody>
      </p:sp>
    </p:spTree>
    <p:extLst>
      <p:ext uri="{BB962C8B-B14F-4D97-AF65-F5344CB8AC3E}">
        <p14:creationId xmlns:p14="http://schemas.microsoft.com/office/powerpoint/2010/main" val="310800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6D9C39-41CC-4F3F-B98D-AE426BD17C85}" type="datetimeFigureOut">
              <a:rPr lang="en-IN" smtClean="0"/>
              <a:t>15-01-2021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27FDA4-1429-4ABE-BB28-2681DC4E2CA0}" type="slidenum">
              <a:rPr lang="en-IN" smtClean="0"/>
              <a:t>‹#›</a:t>
            </a:fld>
            <a:endParaRPr lang="en-IN"/>
          </a:p>
        </p:txBody>
      </p:sp>
    </p:spTree>
    <p:extLst>
      <p:ext uri="{BB962C8B-B14F-4D97-AF65-F5344CB8AC3E}">
        <p14:creationId xmlns:p14="http://schemas.microsoft.com/office/powerpoint/2010/main" val="1950632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6D9C39-41CC-4F3F-B98D-AE426BD17C85}" type="datetimeFigureOut">
              <a:rPr lang="en-IN" smtClean="0"/>
              <a:t>15-01-2021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27FDA4-1429-4ABE-BB28-2681DC4E2CA0}" type="slidenum">
              <a:rPr lang="en-IN" smtClean="0"/>
              <a:t>‹#›</a:t>
            </a:fld>
            <a:endParaRPr lang="en-IN"/>
          </a:p>
        </p:txBody>
      </p:sp>
    </p:spTree>
    <p:extLst>
      <p:ext uri="{BB962C8B-B14F-4D97-AF65-F5344CB8AC3E}">
        <p14:creationId xmlns:p14="http://schemas.microsoft.com/office/powerpoint/2010/main" val="3584049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66D9C39-41CC-4F3F-B98D-AE426BD17C85}" type="datetimeFigureOut">
              <a:rPr lang="en-IN" smtClean="0"/>
              <a:t>15-01-2021</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027FDA4-1429-4ABE-BB28-2681DC4E2CA0}" type="slidenum">
              <a:rPr lang="en-IN" smtClean="0"/>
              <a:t>‹#›</a:t>
            </a:fld>
            <a:endParaRPr lang="en-IN"/>
          </a:p>
        </p:txBody>
      </p:sp>
    </p:spTree>
    <p:extLst>
      <p:ext uri="{BB962C8B-B14F-4D97-AF65-F5344CB8AC3E}">
        <p14:creationId xmlns:p14="http://schemas.microsoft.com/office/powerpoint/2010/main" val="174069721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91BB3E-0506-4292-846A-A106E4698DD0}"/>
              </a:ext>
            </a:extLst>
          </p:cNvPr>
          <p:cNvSpPr txBox="1"/>
          <p:nvPr/>
        </p:nvSpPr>
        <p:spPr>
          <a:xfrm>
            <a:off x="248505" y="816741"/>
            <a:ext cx="12287444" cy="584775"/>
          </a:xfrm>
          <a:prstGeom prst="rect">
            <a:avLst/>
          </a:prstGeom>
          <a:noFill/>
        </p:spPr>
        <p:txBody>
          <a:bodyPr wrap="square" rtlCol="0">
            <a:spAutoFit/>
          </a:bodyPr>
          <a:lstStyle/>
          <a:p>
            <a:r>
              <a:rPr lang="en-US" sz="3200" dirty="0">
                <a:latin typeface="Arial Black" panose="020B0A04020102020204" pitchFamily="34" charset="0"/>
              </a:rPr>
              <a:t>HOW TO COPY BY VALUE A COMPOSITE DATATYPE</a:t>
            </a:r>
            <a:endParaRPr lang="en-IN" sz="3200" dirty="0">
              <a:latin typeface="Arial Black" panose="020B0A04020102020204" pitchFamily="34" charset="0"/>
            </a:endParaRPr>
          </a:p>
        </p:txBody>
      </p:sp>
      <p:sp>
        <p:nvSpPr>
          <p:cNvPr id="3" name="TextBox 2">
            <a:extLst>
              <a:ext uri="{FF2B5EF4-FFF2-40B4-BE49-F238E27FC236}">
                <a16:creationId xmlns:a16="http://schemas.microsoft.com/office/drawing/2014/main" id="{119F7001-CF6F-40C6-9315-D53F48BA473B}"/>
              </a:ext>
            </a:extLst>
          </p:cNvPr>
          <p:cNvSpPr txBox="1"/>
          <p:nvPr/>
        </p:nvSpPr>
        <p:spPr>
          <a:xfrm>
            <a:off x="802547" y="1898203"/>
            <a:ext cx="10586906" cy="461665"/>
          </a:xfrm>
          <a:prstGeom prst="rect">
            <a:avLst/>
          </a:prstGeom>
          <a:noFill/>
        </p:spPr>
        <p:txBody>
          <a:bodyPr wrap="square" rtlCol="0">
            <a:spAutoFit/>
          </a:bodyPr>
          <a:lstStyle/>
          <a:p>
            <a:r>
              <a:rPr lang="en-US" sz="2400" b="0" i="0" dirty="0">
                <a:solidFill>
                  <a:srgbClr val="292929"/>
                </a:solidFill>
                <a:effectLst/>
                <a:latin typeface="Arial Black" panose="020B0A04020102020204" pitchFamily="34" charset="0"/>
              </a:rPr>
              <a:t>There are 3 ways to copy by value for composite data types.</a:t>
            </a:r>
            <a:endParaRPr lang="en-IN" sz="2400" dirty="0">
              <a:latin typeface="Arial Black" panose="020B0A04020102020204" pitchFamily="34" charset="0"/>
            </a:endParaRPr>
          </a:p>
        </p:txBody>
      </p:sp>
      <p:sp>
        <p:nvSpPr>
          <p:cNvPr id="6" name="Rectangle 2">
            <a:extLst>
              <a:ext uri="{FF2B5EF4-FFF2-40B4-BE49-F238E27FC236}">
                <a16:creationId xmlns:a16="http://schemas.microsoft.com/office/drawing/2014/main" id="{C4155E31-B107-44DB-82D9-F23F0F7022CA}"/>
              </a:ext>
            </a:extLst>
          </p:cNvPr>
          <p:cNvSpPr>
            <a:spLocks noChangeArrowheads="1"/>
          </p:cNvSpPr>
          <p:nvPr/>
        </p:nvSpPr>
        <p:spPr bwMode="auto">
          <a:xfrm>
            <a:off x="2889691" y="3825336"/>
            <a:ext cx="6412618"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EDE961CD-B5C7-4032-870F-02BA672E2BC3}"/>
              </a:ext>
            </a:extLst>
          </p:cNvPr>
          <p:cNvSpPr txBox="1"/>
          <p:nvPr/>
        </p:nvSpPr>
        <p:spPr>
          <a:xfrm>
            <a:off x="1253970" y="2989690"/>
            <a:ext cx="10276514" cy="1948290"/>
          </a:xfrm>
          <a:prstGeom prst="rect">
            <a:avLst/>
          </a:prstGeom>
          <a:noFill/>
        </p:spPr>
        <p:txBody>
          <a:bodyPr wrap="square" rtlCol="0">
            <a:spAutoFit/>
          </a:bodyPr>
          <a:lstStyle/>
          <a:p>
            <a:pPr marL="514350" indent="-514350">
              <a:lnSpc>
                <a:spcPct val="150000"/>
              </a:lnSpc>
              <a:buFont typeface="+mj-lt"/>
              <a:buAutoNum type="arabicPeriod"/>
            </a:pPr>
            <a:r>
              <a:rPr lang="en-US" sz="2800" dirty="0">
                <a:latin typeface="Arial Rounded MT Bold" panose="020F0704030504030204" pitchFamily="34" charset="0"/>
              </a:rPr>
              <a:t>Using the spread (...) operator.</a:t>
            </a:r>
          </a:p>
          <a:p>
            <a:pPr marL="514350" indent="-514350">
              <a:lnSpc>
                <a:spcPct val="150000"/>
              </a:lnSpc>
              <a:buFont typeface="+mj-lt"/>
              <a:buAutoNum type="arabicPeriod"/>
            </a:pPr>
            <a:r>
              <a:rPr lang="en-US" sz="2800" dirty="0">
                <a:latin typeface="Arial Rounded MT Bold" panose="020F0704030504030204" pitchFamily="34" charset="0"/>
              </a:rPr>
              <a:t>Using the  </a:t>
            </a:r>
            <a:r>
              <a:rPr lang="en-US" sz="2800" dirty="0" err="1">
                <a:latin typeface="Arial Rounded MT Bold" panose="020F0704030504030204" pitchFamily="34" charset="0"/>
              </a:rPr>
              <a:t>Object.assign</a:t>
            </a:r>
            <a:r>
              <a:rPr lang="en-US" sz="2800" dirty="0">
                <a:latin typeface="Arial Rounded MT Bold" panose="020F0704030504030204" pitchFamily="34" charset="0"/>
              </a:rPr>
              <a:t>() method.</a:t>
            </a:r>
          </a:p>
          <a:p>
            <a:pPr marL="514350" indent="-514350">
              <a:lnSpc>
                <a:spcPct val="150000"/>
              </a:lnSpc>
              <a:buFont typeface="+mj-lt"/>
              <a:buAutoNum type="arabicPeriod"/>
            </a:pPr>
            <a:r>
              <a:rPr lang="en-US" sz="2800" dirty="0">
                <a:latin typeface="Arial Rounded MT Bold" panose="020F0704030504030204" pitchFamily="34" charset="0"/>
              </a:rPr>
              <a:t>Using the </a:t>
            </a:r>
            <a:r>
              <a:rPr lang="en-US" sz="2800" dirty="0" err="1">
                <a:latin typeface="Arial Rounded MT Bold" panose="020F0704030504030204" pitchFamily="34" charset="0"/>
              </a:rPr>
              <a:t>JSON.stringfiy</a:t>
            </a:r>
            <a:r>
              <a:rPr lang="en-US" sz="2800" dirty="0">
                <a:latin typeface="Arial Rounded MT Bold" panose="020F0704030504030204" pitchFamily="34" charset="0"/>
              </a:rPr>
              <a:t>() and </a:t>
            </a:r>
            <a:r>
              <a:rPr lang="en-US" sz="2800" dirty="0" err="1">
                <a:latin typeface="Arial Rounded MT Bold" panose="020F0704030504030204" pitchFamily="34" charset="0"/>
              </a:rPr>
              <a:t>JSON.parse</a:t>
            </a:r>
            <a:r>
              <a:rPr lang="en-US" sz="2800" dirty="0">
                <a:latin typeface="Arial Rounded MT Bold" panose="020F0704030504030204" pitchFamily="34" charset="0"/>
              </a:rPr>
              <a:t>() methods</a:t>
            </a:r>
            <a:r>
              <a:rPr lang="en-US" dirty="0"/>
              <a:t>.</a:t>
            </a:r>
            <a:endParaRPr lang="en-IN" dirty="0"/>
          </a:p>
        </p:txBody>
      </p:sp>
    </p:spTree>
    <p:extLst>
      <p:ext uri="{BB962C8B-B14F-4D97-AF65-F5344CB8AC3E}">
        <p14:creationId xmlns:p14="http://schemas.microsoft.com/office/powerpoint/2010/main" val="1910200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78C1B854-43DC-4DE9-96A5-62566A455E52}"/>
              </a:ext>
            </a:extLst>
          </p:cNvPr>
          <p:cNvSpPr>
            <a:spLocks noChangeArrowheads="1"/>
          </p:cNvSpPr>
          <p:nvPr/>
        </p:nvSpPr>
        <p:spPr bwMode="auto">
          <a:xfrm>
            <a:off x="491836" y="937380"/>
            <a:ext cx="11208327" cy="1685846"/>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cs typeface="Arial" panose="020B0604020202020204" pitchFamily="34" charset="0"/>
              </a:rPr>
              <a:t>    This happens because both ‘user’ and ‘admin’ are storing the address of the memory location. And when one changes the values in the allocated memory it is reflected in the other as well.</a:t>
            </a:r>
            <a:r>
              <a:rPr kumimoji="0" lang="en-US" altLang="en-US" sz="2400" b="0" i="0" u="none" strike="noStrike" cap="none" normalizeH="0" baseline="0" dirty="0">
                <a:ln>
                  <a:noFill/>
                </a:ln>
                <a:solidFill>
                  <a:schemeClr val="tx1"/>
                </a:solidFill>
                <a:effectLst/>
                <a:cs typeface="Arial" panose="020B0604020202020204" pitchFamily="34" charset="0"/>
              </a:rPr>
              <a:t> </a:t>
            </a:r>
          </a:p>
        </p:txBody>
      </p:sp>
      <p:sp>
        <p:nvSpPr>
          <p:cNvPr id="5" name="Rectangle 2">
            <a:extLst>
              <a:ext uri="{FF2B5EF4-FFF2-40B4-BE49-F238E27FC236}">
                <a16:creationId xmlns:a16="http://schemas.microsoft.com/office/drawing/2014/main" id="{3AE82820-80F4-4C21-9AE6-D1D613E5078F}"/>
              </a:ext>
            </a:extLst>
          </p:cNvPr>
          <p:cNvSpPr>
            <a:spLocks noChangeArrowheads="1"/>
          </p:cNvSpPr>
          <p:nvPr/>
        </p:nvSpPr>
        <p:spPr bwMode="auto">
          <a:xfrm>
            <a:off x="491836" y="3387427"/>
            <a:ext cx="11208328" cy="1694695"/>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charter"/>
              </a:rPr>
              <a:t>     We </a:t>
            </a:r>
            <a:r>
              <a:rPr kumimoji="0" lang="en-US" altLang="en-US" sz="2400" b="0" i="0" u="none" strike="noStrike" cap="none" normalizeH="0" baseline="0" dirty="0">
                <a:ln>
                  <a:noFill/>
                </a:ln>
                <a:solidFill>
                  <a:srgbClr val="292929"/>
                </a:solidFill>
                <a:effectLst/>
                <a:cs typeface="Arial" panose="020B0604020202020204" pitchFamily="34" charset="0"/>
              </a:rPr>
              <a:t>can</a:t>
            </a:r>
            <a:r>
              <a:rPr kumimoji="0" lang="en-US" altLang="en-US" sz="2400" b="0" i="0" u="none" strike="noStrike" cap="none" normalizeH="0" baseline="0" dirty="0">
                <a:ln>
                  <a:noFill/>
                </a:ln>
                <a:solidFill>
                  <a:srgbClr val="292929"/>
                </a:solidFill>
                <a:effectLst/>
                <a:latin typeface="charter"/>
              </a:rPr>
              <a:t> further elaborate it we can say that; copy by reference is like having two keys of the same room shared between </a:t>
            </a:r>
            <a:r>
              <a:rPr kumimoji="0" lang="en-US" altLang="en-US" sz="2400" b="0" i="0" u="none" strike="noStrike" cap="none" normalizeH="0" baseline="0" dirty="0">
                <a:ln>
                  <a:noFill/>
                </a:ln>
                <a:solidFill>
                  <a:srgbClr val="292929"/>
                </a:solidFill>
                <a:effectLst/>
                <a:latin typeface="Menlo"/>
              </a:rPr>
              <a:t>‘admin’</a:t>
            </a:r>
            <a:r>
              <a:rPr kumimoji="0" lang="en-US" altLang="en-US" sz="2400" b="0" i="0" u="none" strike="noStrike" cap="none" normalizeH="0" baseline="0" dirty="0">
                <a:ln>
                  <a:noFill/>
                </a:ln>
                <a:solidFill>
                  <a:srgbClr val="292929"/>
                </a:solidFill>
                <a:effectLst/>
                <a:latin typeface="charter"/>
              </a:rPr>
              <a:t> and </a:t>
            </a:r>
            <a:r>
              <a:rPr kumimoji="0" lang="en-US" altLang="en-US" sz="2400" b="0" i="0" u="none" strike="noStrike" cap="none" normalizeH="0" baseline="0" dirty="0">
                <a:ln>
                  <a:noFill/>
                </a:ln>
                <a:solidFill>
                  <a:srgbClr val="292929"/>
                </a:solidFill>
                <a:effectLst/>
                <a:latin typeface="Menlo"/>
              </a:rPr>
              <a:t>‘user’</a:t>
            </a:r>
            <a:r>
              <a:rPr kumimoji="0" lang="en-US" altLang="en-US" sz="2400" b="0" i="0" u="none" strike="noStrike" cap="none" normalizeH="0" baseline="0" dirty="0">
                <a:ln>
                  <a:noFill/>
                </a:ln>
                <a:solidFill>
                  <a:srgbClr val="292929"/>
                </a:solidFill>
                <a:effectLst/>
                <a:latin typeface="charter"/>
              </a:rPr>
              <a:t>. I one of them alters the arrangement of the room the other would experience it ads well.</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0308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5DFD3F-FF5F-48FE-B9A6-AB2B54DF3F6B}"/>
              </a:ext>
            </a:extLst>
          </p:cNvPr>
          <p:cNvSpPr txBox="1"/>
          <p:nvPr/>
        </p:nvSpPr>
        <p:spPr>
          <a:xfrm>
            <a:off x="439947" y="275279"/>
            <a:ext cx="6228272" cy="646331"/>
          </a:xfrm>
          <a:prstGeom prst="rect">
            <a:avLst/>
          </a:prstGeom>
          <a:noFill/>
        </p:spPr>
        <p:txBody>
          <a:bodyPr wrap="square" rtlCol="0">
            <a:spAutoFit/>
          </a:bodyPr>
          <a:lstStyle/>
          <a:p>
            <a:r>
              <a:rPr lang="en-IN" sz="3600" b="0" i="0" dirty="0">
                <a:solidFill>
                  <a:srgbClr val="292929"/>
                </a:solidFill>
                <a:effectLst/>
                <a:latin typeface="Arial Rounded MT Bold" panose="020F0704030504030204" pitchFamily="34" charset="0"/>
              </a:rPr>
              <a:t>1. Using Spread method :</a:t>
            </a:r>
          </a:p>
        </p:txBody>
      </p:sp>
      <p:sp>
        <p:nvSpPr>
          <p:cNvPr id="3" name="TextBox 2">
            <a:extLst>
              <a:ext uri="{FF2B5EF4-FFF2-40B4-BE49-F238E27FC236}">
                <a16:creationId xmlns:a16="http://schemas.microsoft.com/office/drawing/2014/main" id="{B18BD99D-47C1-4EE3-A3CD-31A5DA571A60}"/>
              </a:ext>
            </a:extLst>
          </p:cNvPr>
          <p:cNvSpPr txBox="1"/>
          <p:nvPr/>
        </p:nvSpPr>
        <p:spPr>
          <a:xfrm>
            <a:off x="969034" y="1086545"/>
            <a:ext cx="10524226" cy="1703030"/>
          </a:xfrm>
          <a:prstGeom prst="rect">
            <a:avLst/>
          </a:prstGeom>
          <a:noFill/>
        </p:spPr>
        <p:txBody>
          <a:bodyPr wrap="square" rtlCol="0">
            <a:spAutoFit/>
          </a:bodyPr>
          <a:lstStyle/>
          <a:p>
            <a:pPr>
              <a:lnSpc>
                <a:spcPct val="150000"/>
              </a:lnSpc>
            </a:pPr>
            <a:r>
              <a:rPr lang="en-US" b="1" dirty="0">
                <a:solidFill>
                  <a:srgbClr val="292929"/>
                </a:solidFill>
                <a:latin typeface="Arial" panose="020B0604020202020204" pitchFamily="34" charset="0"/>
                <a:cs typeface="Arial" panose="020B0604020202020204" pitchFamily="34" charset="0"/>
              </a:rPr>
              <a:t>     </a:t>
            </a:r>
            <a:r>
              <a:rPr lang="en-US" b="1" i="0" dirty="0">
                <a:solidFill>
                  <a:srgbClr val="292929"/>
                </a:solidFill>
                <a:effectLst/>
                <a:latin typeface="Arial" panose="020B0604020202020204" pitchFamily="34" charset="0"/>
                <a:cs typeface="Arial" panose="020B0604020202020204" pitchFamily="34" charset="0"/>
              </a:rPr>
              <a:t>Spread operator</a:t>
            </a:r>
            <a:r>
              <a:rPr lang="en-US" b="0" i="0" dirty="0">
                <a:solidFill>
                  <a:srgbClr val="292929"/>
                </a:solidFill>
                <a:effectLst/>
                <a:latin typeface="Arial" panose="020B0604020202020204" pitchFamily="34" charset="0"/>
                <a:cs typeface="Arial" panose="020B0604020202020204" pitchFamily="34" charset="0"/>
              </a:rPr>
              <a:t> allows an </a:t>
            </a:r>
            <a:r>
              <a:rPr lang="en-US" b="0" i="0" dirty="0" err="1">
                <a:solidFill>
                  <a:srgbClr val="292929"/>
                </a:solidFill>
                <a:effectLst/>
                <a:latin typeface="Arial" panose="020B0604020202020204" pitchFamily="34" charset="0"/>
                <a:cs typeface="Arial" panose="020B0604020202020204" pitchFamily="34" charset="0"/>
              </a:rPr>
              <a:t>iterable</a:t>
            </a:r>
            <a:r>
              <a:rPr lang="en-US" b="0" i="0" dirty="0">
                <a:solidFill>
                  <a:srgbClr val="292929"/>
                </a:solidFill>
                <a:effectLst/>
                <a:latin typeface="Arial" panose="020B0604020202020204" pitchFamily="34" charset="0"/>
                <a:cs typeface="Arial" panose="020B0604020202020204" pitchFamily="34" charset="0"/>
              </a:rPr>
              <a:t> to expand in places where 0+ arguments are expected. It is mostly used in the variable array where there is more than 1 values are expected. It allows us the privilege to obtain a list of parameters from an </a:t>
            </a:r>
            <a:r>
              <a:rPr lang="en-US" b="0" i="0" dirty="0" err="1">
                <a:solidFill>
                  <a:srgbClr val="292929"/>
                </a:solidFill>
                <a:effectLst/>
                <a:latin typeface="Arial" panose="020B0604020202020204" pitchFamily="34" charset="0"/>
                <a:cs typeface="Arial" panose="020B0604020202020204" pitchFamily="34" charset="0"/>
              </a:rPr>
              <a:t>array.Using</a:t>
            </a:r>
            <a:r>
              <a:rPr lang="en-US" b="0" i="0" dirty="0">
                <a:solidFill>
                  <a:srgbClr val="292929"/>
                </a:solidFill>
                <a:effectLst/>
                <a:latin typeface="Arial" panose="020B0604020202020204" pitchFamily="34" charset="0"/>
                <a:cs typeface="Arial" panose="020B0604020202020204" pitchFamily="34" charset="0"/>
              </a:rPr>
              <a:t> spread will clone your object. Note this will be a shallow copy.</a:t>
            </a:r>
            <a:endParaRPr lang="en-IN" dirty="0">
              <a:latin typeface="Arial" panose="020B0604020202020204" pitchFamily="34" charset="0"/>
              <a:cs typeface="Arial" panose="020B0604020202020204" pitchFamily="34" charset="0"/>
            </a:endParaRPr>
          </a:p>
        </p:txBody>
      </p:sp>
      <p:pic>
        <p:nvPicPr>
          <p:cNvPr id="2050" name="Picture 2" descr="Image for post">
            <a:extLst>
              <a:ext uri="{FF2B5EF4-FFF2-40B4-BE49-F238E27FC236}">
                <a16:creationId xmlns:a16="http://schemas.microsoft.com/office/drawing/2014/main" id="{4A88D756-B0DF-4E14-B33B-6FA60A9312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7205" y="2867693"/>
            <a:ext cx="5019675" cy="2514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B6701C-0104-4B22-B8EA-9B7D2F39FBE8}"/>
              </a:ext>
            </a:extLst>
          </p:cNvPr>
          <p:cNvSpPr txBox="1"/>
          <p:nvPr/>
        </p:nvSpPr>
        <p:spPr>
          <a:xfrm>
            <a:off x="969034" y="5469111"/>
            <a:ext cx="9514936" cy="872034"/>
          </a:xfrm>
          <a:prstGeom prst="rect">
            <a:avLst/>
          </a:prstGeom>
          <a:noFill/>
        </p:spPr>
        <p:txBody>
          <a:bodyPr wrap="square" rtlCol="0">
            <a:spAutoFit/>
          </a:bodyPr>
          <a:lstStyle/>
          <a:p>
            <a:pPr>
              <a:lnSpc>
                <a:spcPct val="150000"/>
              </a:lnSpc>
            </a:pPr>
            <a:r>
              <a:rPr lang="en-US" b="0" i="0" dirty="0">
                <a:solidFill>
                  <a:srgbClr val="292929"/>
                </a:solidFill>
                <a:effectLst/>
                <a:latin typeface="Arial" panose="020B0604020202020204" pitchFamily="34" charset="0"/>
                <a:cs typeface="Arial" panose="020B0604020202020204" pitchFamily="34" charset="0"/>
              </a:rPr>
              <a:t>      In the above example when copied variable value is changed but original variable value remain same.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490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DA7CC1-B9B4-4F59-BF7D-B9926940AAAB}"/>
              </a:ext>
            </a:extLst>
          </p:cNvPr>
          <p:cNvSpPr txBox="1"/>
          <p:nvPr/>
        </p:nvSpPr>
        <p:spPr>
          <a:xfrm>
            <a:off x="261060" y="309695"/>
            <a:ext cx="8220973" cy="923330"/>
          </a:xfrm>
          <a:prstGeom prst="rect">
            <a:avLst/>
          </a:prstGeom>
          <a:noFill/>
        </p:spPr>
        <p:txBody>
          <a:bodyPr wrap="square" rtlCol="0">
            <a:spAutoFit/>
          </a:bodyPr>
          <a:lstStyle/>
          <a:p>
            <a:r>
              <a:rPr lang="en-IN" sz="3600" b="0" i="0" dirty="0">
                <a:solidFill>
                  <a:srgbClr val="292929"/>
                </a:solidFill>
                <a:effectLst/>
                <a:latin typeface="Arial Rounded MT Bold" panose="020F0704030504030204" pitchFamily="34" charset="0"/>
              </a:rPr>
              <a:t>2. Using </a:t>
            </a:r>
            <a:r>
              <a:rPr lang="en-IN" sz="3600" b="0" i="0" dirty="0" err="1">
                <a:solidFill>
                  <a:srgbClr val="292929"/>
                </a:solidFill>
                <a:effectLst/>
                <a:latin typeface="Arial Rounded MT Bold" panose="020F0704030504030204" pitchFamily="34" charset="0"/>
              </a:rPr>
              <a:t>Object.assign</a:t>
            </a:r>
            <a:r>
              <a:rPr lang="en-IN" sz="3600" b="0" i="0" dirty="0">
                <a:solidFill>
                  <a:srgbClr val="292929"/>
                </a:solidFill>
                <a:effectLst/>
                <a:latin typeface="Arial Rounded MT Bold" panose="020F0704030504030204" pitchFamily="34" charset="0"/>
              </a:rPr>
              <a:t>() :</a:t>
            </a:r>
          </a:p>
          <a:p>
            <a:endParaRPr lang="en-IN" dirty="0"/>
          </a:p>
        </p:txBody>
      </p:sp>
      <p:sp>
        <p:nvSpPr>
          <p:cNvPr id="4" name="Rectangle 1">
            <a:extLst>
              <a:ext uri="{FF2B5EF4-FFF2-40B4-BE49-F238E27FC236}">
                <a16:creationId xmlns:a16="http://schemas.microsoft.com/office/drawing/2014/main" id="{96E1BE66-CD4A-4056-9B6C-A20E3956E204}"/>
              </a:ext>
            </a:extLst>
          </p:cNvPr>
          <p:cNvSpPr>
            <a:spLocks noChangeArrowheads="1"/>
          </p:cNvSpPr>
          <p:nvPr/>
        </p:nvSpPr>
        <p:spPr bwMode="auto">
          <a:xfrm>
            <a:off x="261060" y="1233025"/>
            <a:ext cx="11669879" cy="8720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rgbClr val="292929"/>
                </a:solidFill>
                <a:effectLst/>
                <a:cs typeface="Arial" panose="020B0604020202020204" pitchFamily="34" charset="0"/>
              </a:rPr>
              <a:t>         The </a:t>
            </a:r>
            <a:r>
              <a:rPr kumimoji="0" lang="en-US" altLang="en-US" b="1" i="0" u="none" strike="noStrike" cap="none" normalizeH="0" baseline="0" dirty="0" err="1">
                <a:ln>
                  <a:noFill/>
                </a:ln>
                <a:solidFill>
                  <a:srgbClr val="292929"/>
                </a:solidFill>
                <a:effectLst/>
                <a:cs typeface="Arial" panose="020B0604020202020204" pitchFamily="34" charset="0"/>
              </a:rPr>
              <a:t>Object.assign</a:t>
            </a:r>
            <a:r>
              <a:rPr kumimoji="0" lang="en-US" altLang="en-US" b="1" i="0" u="none" strike="noStrike" cap="none" normalizeH="0" baseline="0" dirty="0">
                <a:ln>
                  <a:noFill/>
                </a:ln>
                <a:solidFill>
                  <a:srgbClr val="292929"/>
                </a:solidFill>
                <a:effectLst/>
                <a:cs typeface="Arial" panose="020B0604020202020204" pitchFamily="34" charset="0"/>
              </a:rPr>
              <a:t>()</a:t>
            </a:r>
            <a:r>
              <a:rPr kumimoji="0" lang="en-US" altLang="en-US" b="0" i="0" u="none" strike="noStrike" cap="none" normalizeH="0" baseline="0" dirty="0">
                <a:ln>
                  <a:noFill/>
                </a:ln>
                <a:solidFill>
                  <a:srgbClr val="292929"/>
                </a:solidFill>
                <a:effectLst/>
                <a:cs typeface="Arial" panose="020B0604020202020204" pitchFamily="34" charset="0"/>
              </a:rPr>
              <a:t> method copies all enumerable own properties from one or more </a:t>
            </a:r>
            <a:r>
              <a:rPr kumimoji="0" lang="en-US" altLang="en-US" b="0" i="1" u="none" strike="noStrike" cap="none" normalizeH="0" baseline="0" dirty="0">
                <a:ln>
                  <a:noFill/>
                </a:ln>
                <a:solidFill>
                  <a:srgbClr val="292929"/>
                </a:solidFill>
                <a:effectLst/>
                <a:cs typeface="Arial" panose="020B0604020202020204" pitchFamily="34" charset="0"/>
              </a:rPr>
              <a:t>source objects</a:t>
            </a:r>
            <a:r>
              <a:rPr kumimoji="0" lang="en-US" altLang="en-US" b="0" i="0" u="none" strike="noStrike" cap="none" normalizeH="0" baseline="0" dirty="0">
                <a:ln>
                  <a:noFill/>
                </a:ln>
                <a:solidFill>
                  <a:srgbClr val="292929"/>
                </a:solidFill>
                <a:effectLst/>
                <a:cs typeface="Arial" panose="020B0604020202020204" pitchFamily="34" charset="0"/>
              </a:rPr>
              <a:t> to a </a:t>
            </a:r>
            <a:r>
              <a:rPr kumimoji="0" lang="en-US" altLang="en-US" b="0" i="1" u="none" strike="noStrike" cap="none" normalizeH="0" baseline="0" dirty="0">
                <a:ln>
                  <a:noFill/>
                </a:ln>
                <a:solidFill>
                  <a:srgbClr val="292929"/>
                </a:solidFill>
                <a:effectLst/>
                <a:cs typeface="Arial" panose="020B0604020202020204" pitchFamily="34" charset="0"/>
              </a:rPr>
              <a:t>target object</a:t>
            </a:r>
            <a:r>
              <a:rPr kumimoji="0" lang="en-US" altLang="en-US" b="0" i="0" u="none" strike="noStrike" cap="none" normalizeH="0" baseline="0" dirty="0">
                <a:ln>
                  <a:noFill/>
                </a:ln>
                <a:solidFill>
                  <a:srgbClr val="292929"/>
                </a:solidFill>
                <a:effectLst/>
                <a:cs typeface="Arial" panose="020B0604020202020204" pitchFamily="34" charset="0"/>
              </a:rPr>
              <a:t>. It returns the target object. Note this will be a shallow copy.</a:t>
            </a:r>
            <a:r>
              <a:rPr kumimoji="0" lang="en-US" altLang="en-US" b="0" i="0" u="none" strike="noStrike" cap="none" normalizeH="0" baseline="0" dirty="0">
                <a:ln>
                  <a:noFill/>
                </a:ln>
                <a:solidFill>
                  <a:schemeClr val="tx1"/>
                </a:solidFill>
                <a:effectLst/>
                <a:cs typeface="Arial" panose="020B0604020202020204" pitchFamily="34" charset="0"/>
              </a:rPr>
              <a:t> </a:t>
            </a:r>
          </a:p>
        </p:txBody>
      </p:sp>
      <p:pic>
        <p:nvPicPr>
          <p:cNvPr id="1029" name="Picture 5" descr="Image for post">
            <a:extLst>
              <a:ext uri="{FF2B5EF4-FFF2-40B4-BE49-F238E27FC236}">
                <a16:creationId xmlns:a16="http://schemas.microsoft.com/office/drawing/2014/main" id="{EB97F015-B03B-4551-BB2A-C2D508B66B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49" y="2377492"/>
            <a:ext cx="5067300" cy="31432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CC06874-4143-4B1F-B9C9-8A01C1F22DDD}"/>
              </a:ext>
            </a:extLst>
          </p:cNvPr>
          <p:cNvSpPr txBox="1"/>
          <p:nvPr/>
        </p:nvSpPr>
        <p:spPr>
          <a:xfrm>
            <a:off x="1543194" y="5973853"/>
            <a:ext cx="10723418" cy="369332"/>
          </a:xfrm>
          <a:prstGeom prst="rect">
            <a:avLst/>
          </a:prstGeom>
          <a:noFill/>
        </p:spPr>
        <p:txBody>
          <a:bodyPr wrap="square" rtlCol="0">
            <a:spAutoFit/>
          </a:bodyPr>
          <a:lstStyle/>
          <a:p>
            <a:r>
              <a:rPr lang="en-US" b="0" i="0" dirty="0">
                <a:solidFill>
                  <a:srgbClr val="292929"/>
                </a:solidFill>
                <a:effectLst/>
                <a:latin typeface="Arial" panose="020B0604020202020204" pitchFamily="34" charset="0"/>
                <a:cs typeface="Arial" panose="020B0604020202020204" pitchFamily="34" charset="0"/>
              </a:rPr>
              <a:t>Note the empty </a:t>
            </a:r>
            <a:r>
              <a:rPr lang="en-US" b="0" i="1" dirty="0">
                <a:solidFill>
                  <a:srgbClr val="292929"/>
                </a:solidFill>
                <a:effectLst/>
                <a:latin typeface="Arial" panose="020B0604020202020204" pitchFamily="34" charset="0"/>
                <a:cs typeface="Arial" panose="020B0604020202020204" pitchFamily="34" charset="0"/>
              </a:rPr>
              <a:t>[]</a:t>
            </a:r>
            <a:r>
              <a:rPr lang="en-US" b="0" i="0" dirty="0">
                <a:solidFill>
                  <a:srgbClr val="292929"/>
                </a:solidFill>
                <a:effectLst/>
                <a:latin typeface="Arial" panose="020B0604020202020204" pitchFamily="34" charset="0"/>
                <a:cs typeface="Arial" panose="020B0604020202020204" pitchFamily="34" charset="0"/>
              </a:rPr>
              <a:t> as the first argument, this will ensure you don't mutate the original object.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352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08C832-B978-451E-A621-5B7AFFA0FB70}"/>
              </a:ext>
            </a:extLst>
          </p:cNvPr>
          <p:cNvSpPr txBox="1"/>
          <p:nvPr/>
        </p:nvSpPr>
        <p:spPr>
          <a:xfrm>
            <a:off x="394283" y="360727"/>
            <a:ext cx="9949343" cy="646331"/>
          </a:xfrm>
          <a:prstGeom prst="rect">
            <a:avLst/>
          </a:prstGeom>
          <a:noFill/>
        </p:spPr>
        <p:txBody>
          <a:bodyPr wrap="square" rtlCol="0">
            <a:spAutoFit/>
          </a:bodyPr>
          <a:lstStyle/>
          <a:p>
            <a:r>
              <a:rPr lang="en-US" sz="3600" b="0" i="0" dirty="0">
                <a:solidFill>
                  <a:srgbClr val="292929"/>
                </a:solidFill>
                <a:effectLst/>
                <a:latin typeface="Arial Rounded MT Bold" panose="020F0704030504030204" pitchFamily="34" charset="0"/>
              </a:rPr>
              <a:t>3. Using </a:t>
            </a:r>
            <a:r>
              <a:rPr lang="en-US" sz="3600" b="0" i="0" dirty="0" err="1">
                <a:solidFill>
                  <a:srgbClr val="292929"/>
                </a:solidFill>
                <a:effectLst/>
                <a:latin typeface="Arial Rounded MT Bold" panose="020F0704030504030204" pitchFamily="34" charset="0"/>
              </a:rPr>
              <a:t>JSON.parse</a:t>
            </a:r>
            <a:r>
              <a:rPr lang="en-US" sz="3600" b="0" i="0" dirty="0">
                <a:solidFill>
                  <a:srgbClr val="292929"/>
                </a:solidFill>
                <a:effectLst/>
                <a:latin typeface="Arial Rounded MT Bold" panose="020F0704030504030204" pitchFamily="34" charset="0"/>
              </a:rPr>
              <a:t>() and </a:t>
            </a:r>
            <a:r>
              <a:rPr lang="en-US" sz="3600" b="0" i="0" dirty="0" err="1">
                <a:solidFill>
                  <a:srgbClr val="292929"/>
                </a:solidFill>
                <a:effectLst/>
                <a:latin typeface="Arial Rounded MT Bold" panose="020F0704030504030204" pitchFamily="34" charset="0"/>
              </a:rPr>
              <a:t>JSON.stringify</a:t>
            </a:r>
            <a:r>
              <a:rPr lang="en-US" sz="3600" b="0" i="0" dirty="0">
                <a:solidFill>
                  <a:srgbClr val="292929"/>
                </a:solidFill>
                <a:effectLst/>
                <a:latin typeface="Arial Rounded MT Bold" panose="020F0704030504030204" pitchFamily="34" charset="0"/>
              </a:rPr>
              <a:t>()</a:t>
            </a:r>
            <a:r>
              <a:rPr lang="en-IN" sz="3600" b="0" i="0" dirty="0">
                <a:solidFill>
                  <a:srgbClr val="292929"/>
                </a:solidFill>
                <a:effectLst/>
                <a:latin typeface="Arial Rounded MT Bold" panose="020F0704030504030204" pitchFamily="34" charset="0"/>
              </a:rPr>
              <a:t>:</a:t>
            </a:r>
            <a:endParaRPr lang="en-US" sz="3600" b="0" i="0" dirty="0">
              <a:solidFill>
                <a:srgbClr val="292929"/>
              </a:solidFill>
              <a:effectLst/>
              <a:latin typeface="Arial Rounded MT Bold" panose="020F0704030504030204" pitchFamily="34" charset="0"/>
            </a:endParaRPr>
          </a:p>
        </p:txBody>
      </p:sp>
      <p:sp>
        <p:nvSpPr>
          <p:cNvPr id="3" name="TextBox 2">
            <a:extLst>
              <a:ext uri="{FF2B5EF4-FFF2-40B4-BE49-F238E27FC236}">
                <a16:creationId xmlns:a16="http://schemas.microsoft.com/office/drawing/2014/main" id="{4EB8C9BD-9D78-4E6A-9EF5-98F479D154DC}"/>
              </a:ext>
            </a:extLst>
          </p:cNvPr>
          <p:cNvSpPr txBox="1"/>
          <p:nvPr/>
        </p:nvSpPr>
        <p:spPr>
          <a:xfrm>
            <a:off x="1087772" y="1174458"/>
            <a:ext cx="10016455" cy="1703030"/>
          </a:xfrm>
          <a:prstGeom prst="rect">
            <a:avLst/>
          </a:prstGeom>
          <a:noFill/>
        </p:spPr>
        <p:txBody>
          <a:bodyPr wrap="square" rtlCol="0">
            <a:spAutoFit/>
          </a:bodyPr>
          <a:lstStyle/>
          <a:p>
            <a:pPr>
              <a:lnSpc>
                <a:spcPct val="150000"/>
              </a:lnSpc>
            </a:pPr>
            <a:r>
              <a:rPr lang="en-IN" b="0" i="0" dirty="0">
                <a:solidFill>
                  <a:srgbClr val="292929"/>
                </a:solidFill>
                <a:effectLst/>
                <a:latin typeface="Arial" panose="020B0604020202020204" pitchFamily="34" charset="0"/>
                <a:cs typeface="Arial" panose="020B0604020202020204" pitchFamily="34" charset="0"/>
              </a:rPr>
              <a:t>The JSON object, available in all modern browsers, has two useful methods to deal with JSON-formatted content: parse and </a:t>
            </a:r>
            <a:r>
              <a:rPr lang="en-IN" b="0" i="0" dirty="0" err="1">
                <a:solidFill>
                  <a:srgbClr val="292929"/>
                </a:solidFill>
                <a:effectLst/>
                <a:latin typeface="Arial" panose="020B0604020202020204" pitchFamily="34" charset="0"/>
                <a:cs typeface="Arial" panose="020B0604020202020204" pitchFamily="34" charset="0"/>
              </a:rPr>
              <a:t>stringify</a:t>
            </a:r>
            <a:r>
              <a:rPr lang="en-IN" b="0" i="0" dirty="0">
                <a:solidFill>
                  <a:srgbClr val="292929"/>
                </a:solidFill>
                <a:effectLst/>
                <a:latin typeface="Arial" panose="020B0604020202020204" pitchFamily="34" charset="0"/>
                <a:cs typeface="Arial" panose="020B0604020202020204" pitchFamily="34" charset="0"/>
              </a:rPr>
              <a:t>. </a:t>
            </a:r>
            <a:r>
              <a:rPr lang="en-IN" b="0" i="0" dirty="0" err="1">
                <a:solidFill>
                  <a:srgbClr val="292929"/>
                </a:solidFill>
                <a:effectLst/>
                <a:latin typeface="Arial" panose="020B0604020202020204" pitchFamily="34" charset="0"/>
                <a:cs typeface="Arial" panose="020B0604020202020204" pitchFamily="34" charset="0"/>
              </a:rPr>
              <a:t>JSON.parse</a:t>
            </a:r>
            <a:r>
              <a:rPr lang="en-IN" b="0" i="0" dirty="0">
                <a:solidFill>
                  <a:srgbClr val="292929"/>
                </a:solidFill>
                <a:effectLst/>
                <a:latin typeface="Arial" panose="020B0604020202020204" pitchFamily="34" charset="0"/>
                <a:cs typeface="Arial" panose="020B0604020202020204" pitchFamily="34" charset="0"/>
              </a:rPr>
              <a:t>() takes a JSON string and transforms it into a JavaScript object. </a:t>
            </a:r>
            <a:r>
              <a:rPr lang="en-IN" b="0" i="0" dirty="0" err="1">
                <a:solidFill>
                  <a:srgbClr val="292929"/>
                </a:solidFill>
                <a:effectLst/>
                <a:latin typeface="Arial" panose="020B0604020202020204" pitchFamily="34" charset="0"/>
                <a:cs typeface="Arial" panose="020B0604020202020204" pitchFamily="34" charset="0"/>
              </a:rPr>
              <a:t>JSON.stringify</a:t>
            </a:r>
            <a:r>
              <a:rPr lang="en-IN" b="0" i="0" dirty="0">
                <a:solidFill>
                  <a:srgbClr val="292929"/>
                </a:solidFill>
                <a:effectLst/>
                <a:latin typeface="Arial" panose="020B0604020202020204" pitchFamily="34" charset="0"/>
                <a:cs typeface="Arial" panose="020B0604020202020204" pitchFamily="34" charset="0"/>
              </a:rPr>
              <a:t>() takes a JavaScript object and transforms it into a JSON </a:t>
            </a:r>
            <a:r>
              <a:rPr lang="en-IN" b="0" i="0" dirty="0" err="1">
                <a:solidFill>
                  <a:srgbClr val="292929"/>
                </a:solidFill>
                <a:effectLst/>
                <a:latin typeface="Arial" panose="020B0604020202020204" pitchFamily="34" charset="0"/>
                <a:cs typeface="Arial" panose="020B0604020202020204" pitchFamily="34" charset="0"/>
              </a:rPr>
              <a:t>string.Using</a:t>
            </a:r>
            <a:r>
              <a:rPr lang="en-IN" b="0" i="0" dirty="0">
                <a:solidFill>
                  <a:srgbClr val="292929"/>
                </a:solidFill>
                <a:effectLst/>
                <a:latin typeface="Arial" panose="020B0604020202020204" pitchFamily="34" charset="0"/>
                <a:cs typeface="Arial" panose="020B0604020202020204" pitchFamily="34" charset="0"/>
              </a:rPr>
              <a:t> </a:t>
            </a:r>
            <a:r>
              <a:rPr lang="en-IN" b="0" i="0" dirty="0" err="1">
                <a:solidFill>
                  <a:srgbClr val="292929"/>
                </a:solidFill>
                <a:effectLst/>
                <a:latin typeface="Arial" panose="020B0604020202020204" pitchFamily="34" charset="0"/>
                <a:cs typeface="Arial" panose="020B0604020202020204" pitchFamily="34" charset="0"/>
              </a:rPr>
              <a:t>JSON.parse</a:t>
            </a:r>
            <a:r>
              <a:rPr lang="en-IN" b="0" i="0" dirty="0">
                <a:solidFill>
                  <a:srgbClr val="292929"/>
                </a:solidFill>
                <a:effectLst/>
                <a:latin typeface="Arial" panose="020B0604020202020204" pitchFamily="34" charset="0"/>
                <a:cs typeface="Arial" panose="020B0604020202020204" pitchFamily="34" charset="0"/>
              </a:rPr>
              <a:t>() and </a:t>
            </a:r>
            <a:r>
              <a:rPr lang="en-IN" b="0" i="0" dirty="0" err="1">
                <a:solidFill>
                  <a:srgbClr val="292929"/>
                </a:solidFill>
                <a:effectLst/>
                <a:latin typeface="Arial" panose="020B0604020202020204" pitchFamily="34" charset="0"/>
                <a:cs typeface="Arial" panose="020B0604020202020204" pitchFamily="34" charset="0"/>
              </a:rPr>
              <a:t>JSON.stringify</a:t>
            </a:r>
            <a:r>
              <a:rPr lang="en-IN" b="0" i="0" dirty="0">
                <a:solidFill>
                  <a:srgbClr val="292929"/>
                </a:solidFill>
                <a:effectLst/>
                <a:latin typeface="Arial" panose="020B0604020202020204" pitchFamily="34" charset="0"/>
                <a:cs typeface="Arial" panose="020B0604020202020204" pitchFamily="34" charset="0"/>
              </a:rPr>
              <a:t>() for copy performs deep copy .</a:t>
            </a:r>
            <a:endParaRPr lang="en-IN" dirty="0">
              <a:latin typeface="Arial" panose="020B0604020202020204" pitchFamily="34" charset="0"/>
              <a:cs typeface="Arial" panose="020B0604020202020204" pitchFamily="34" charset="0"/>
            </a:endParaRPr>
          </a:p>
        </p:txBody>
      </p:sp>
      <p:pic>
        <p:nvPicPr>
          <p:cNvPr id="2050" name="Picture 2" descr="Image for post">
            <a:extLst>
              <a:ext uri="{FF2B5EF4-FFF2-40B4-BE49-F238E27FC236}">
                <a16:creationId xmlns:a16="http://schemas.microsoft.com/office/drawing/2014/main" id="{833222B4-F91C-4C1D-B3FD-72D33CEA4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3279" y="3044888"/>
            <a:ext cx="4939543" cy="27234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0F24335-306C-48CE-993A-6D847C25C6D1}"/>
              </a:ext>
            </a:extLst>
          </p:cNvPr>
          <p:cNvSpPr txBox="1"/>
          <p:nvPr/>
        </p:nvSpPr>
        <p:spPr>
          <a:xfrm>
            <a:off x="1328257" y="5847127"/>
            <a:ext cx="9437615" cy="872034"/>
          </a:xfrm>
          <a:prstGeom prst="rect">
            <a:avLst/>
          </a:prstGeom>
          <a:noFill/>
        </p:spPr>
        <p:txBody>
          <a:bodyPr wrap="square" rtlCol="0">
            <a:spAutoFit/>
          </a:bodyPr>
          <a:lstStyle/>
          <a:p>
            <a:pPr>
              <a:lnSpc>
                <a:spcPct val="150000"/>
              </a:lnSpc>
            </a:pPr>
            <a:r>
              <a:rPr lang="en-US" b="0" i="0" dirty="0">
                <a:solidFill>
                  <a:srgbClr val="292929"/>
                </a:solidFill>
                <a:effectLst/>
                <a:latin typeface="Arial" panose="020B0604020202020204" pitchFamily="34" charset="0"/>
                <a:cs typeface="Arial" panose="020B0604020202020204" pitchFamily="34" charset="0"/>
              </a:rPr>
              <a:t>The deep copy is a true copy for nested objects. Shallow copy copies only reference in case of nested objects.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4897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6D346C5D-1D52-4A33-AF23-EC8D71571CEE}"/>
              </a:ext>
            </a:extLst>
          </p:cNvPr>
          <p:cNvSpPr>
            <a:spLocks noChangeArrowheads="1"/>
          </p:cNvSpPr>
          <p:nvPr/>
        </p:nvSpPr>
        <p:spPr bwMode="auto">
          <a:xfrm>
            <a:off x="283828" y="6348010"/>
            <a:ext cx="2147582" cy="215444"/>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B3F4A8FA-D1CA-4405-9E88-37EB9168A786}"/>
              </a:ext>
            </a:extLst>
          </p:cNvPr>
          <p:cNvSpPr txBox="1"/>
          <p:nvPr/>
        </p:nvSpPr>
        <p:spPr>
          <a:xfrm>
            <a:off x="654341" y="496177"/>
            <a:ext cx="10645630" cy="584775"/>
          </a:xfrm>
          <a:prstGeom prst="rect">
            <a:avLst/>
          </a:prstGeom>
          <a:noFill/>
        </p:spPr>
        <p:txBody>
          <a:bodyPr wrap="square" rtlCol="0">
            <a:spAutoFit/>
          </a:bodyPr>
          <a:lstStyle/>
          <a:p>
            <a:r>
              <a:rPr lang="en-IN" sz="3200" b="1" i="0" dirty="0">
                <a:solidFill>
                  <a:srgbClr val="292929"/>
                </a:solidFill>
                <a:effectLst/>
                <a:latin typeface="Arial Rounded MT Bold" panose="020F0704030504030204" pitchFamily="34" charset="0"/>
              </a:rPr>
              <a:t>Copy-by-value </a:t>
            </a:r>
            <a:r>
              <a:rPr lang="en-IN" sz="3200" b="1" i="0" dirty="0">
                <a:solidFill>
                  <a:srgbClr val="FF0000"/>
                </a:solidFill>
                <a:effectLst/>
                <a:latin typeface="Arial Rounded MT Bold" panose="020F0704030504030204" pitchFamily="34" charset="0"/>
              </a:rPr>
              <a:t>Vs</a:t>
            </a:r>
            <a:r>
              <a:rPr lang="en-IN" sz="3200" b="1" i="0" dirty="0">
                <a:solidFill>
                  <a:srgbClr val="292929"/>
                </a:solidFill>
                <a:effectLst/>
                <a:latin typeface="Arial Rounded MT Bold" panose="020F0704030504030204" pitchFamily="34" charset="0"/>
              </a:rPr>
              <a:t> Copy-by-reference :</a:t>
            </a:r>
          </a:p>
        </p:txBody>
      </p:sp>
      <p:sp>
        <p:nvSpPr>
          <p:cNvPr id="5" name="TextBox 4">
            <a:extLst>
              <a:ext uri="{FF2B5EF4-FFF2-40B4-BE49-F238E27FC236}">
                <a16:creationId xmlns:a16="http://schemas.microsoft.com/office/drawing/2014/main" id="{BAE76E41-F792-4FB6-8D57-81C77FCE003E}"/>
              </a:ext>
            </a:extLst>
          </p:cNvPr>
          <p:cNvSpPr txBox="1"/>
          <p:nvPr/>
        </p:nvSpPr>
        <p:spPr>
          <a:xfrm flipH="1">
            <a:off x="654341" y="1241546"/>
            <a:ext cx="4590703" cy="523220"/>
          </a:xfrm>
          <a:prstGeom prst="rect">
            <a:avLst/>
          </a:prstGeom>
          <a:noFill/>
        </p:spPr>
        <p:txBody>
          <a:bodyPr wrap="square" rtlCol="0">
            <a:spAutoFit/>
          </a:bodyPr>
          <a:lstStyle/>
          <a:p>
            <a:r>
              <a:rPr lang="en-IN" sz="2800" b="1" i="0" dirty="0">
                <a:solidFill>
                  <a:srgbClr val="292929"/>
                </a:solidFill>
                <a:effectLst/>
                <a:latin typeface="Arial Rounded MT Bold" panose="020F0704030504030204" pitchFamily="34" charset="0"/>
              </a:rPr>
              <a:t>Copy-by-value :</a:t>
            </a:r>
            <a:endParaRPr lang="en-IN" sz="2800" dirty="0"/>
          </a:p>
        </p:txBody>
      </p:sp>
      <p:sp>
        <p:nvSpPr>
          <p:cNvPr id="6" name="TextBox 5">
            <a:extLst>
              <a:ext uri="{FF2B5EF4-FFF2-40B4-BE49-F238E27FC236}">
                <a16:creationId xmlns:a16="http://schemas.microsoft.com/office/drawing/2014/main" id="{59327B75-4428-42C8-93B8-53EB5448318F}"/>
              </a:ext>
            </a:extLst>
          </p:cNvPr>
          <p:cNvSpPr txBox="1"/>
          <p:nvPr/>
        </p:nvSpPr>
        <p:spPr>
          <a:xfrm>
            <a:off x="654341" y="1691207"/>
            <a:ext cx="10468698" cy="1015663"/>
          </a:xfrm>
          <a:prstGeom prst="rect">
            <a:avLst/>
          </a:prstGeom>
          <a:noFill/>
        </p:spPr>
        <p:txBody>
          <a:bodyPr wrap="square" rtlCol="0">
            <a:spAutoFit/>
          </a:bodyPr>
          <a:lstStyle/>
          <a:p>
            <a:r>
              <a:rPr lang="en-US" sz="2000" b="0" i="0" dirty="0">
                <a:solidFill>
                  <a:srgbClr val="292929"/>
                </a:solidFill>
                <a:effectLst/>
                <a:latin typeface="Arial" panose="020B0604020202020204" pitchFamily="34" charset="0"/>
                <a:cs typeface="Arial" panose="020B0604020202020204" pitchFamily="34" charset="0"/>
              </a:rPr>
              <a:t>            In a primitive data-type when a variable is assigned a value we can imagine that a box is created in the memory. This box has a sticker attached to it i.e. the variable name. Inside the box the value assigned to the variable is stored.</a:t>
            </a:r>
            <a:endParaRPr lang="en-IN" sz="2000" dirty="0">
              <a:latin typeface="Arial" panose="020B0604020202020204" pitchFamily="34" charset="0"/>
              <a:cs typeface="Arial" panose="020B0604020202020204" pitchFamily="34" charset="0"/>
            </a:endParaRPr>
          </a:p>
        </p:txBody>
      </p:sp>
      <p:pic>
        <p:nvPicPr>
          <p:cNvPr id="1028" name="Picture 4" descr="Image for post">
            <a:extLst>
              <a:ext uri="{FF2B5EF4-FFF2-40B4-BE49-F238E27FC236}">
                <a16:creationId xmlns:a16="http://schemas.microsoft.com/office/drawing/2014/main" id="{C8A3509C-4633-491B-A9E5-9183DEDDB9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3665" y="2786190"/>
            <a:ext cx="4210050" cy="31813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F05BE33-6B3D-481F-B083-A985CA55F51D}"/>
              </a:ext>
            </a:extLst>
          </p:cNvPr>
          <p:cNvSpPr txBox="1"/>
          <p:nvPr/>
        </p:nvSpPr>
        <p:spPr>
          <a:xfrm>
            <a:off x="2800306" y="6110045"/>
            <a:ext cx="6353699"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In this figure : ‘x’ contain 17 , ‘y’ contain ‘</a:t>
            </a:r>
            <a:r>
              <a:rPr lang="en-IN" dirty="0" err="1">
                <a:latin typeface="Arial" panose="020B0604020202020204" pitchFamily="34" charset="0"/>
                <a:cs typeface="Arial" panose="020B0604020202020204" pitchFamily="34" charset="0"/>
              </a:rPr>
              <a:t>xyz</a:t>
            </a:r>
            <a:r>
              <a:rPr lang="en-IN" dirty="0">
                <a:latin typeface="Arial" panose="020B0604020202020204" pitchFamily="34" charset="0"/>
                <a:cs typeface="Arial" panose="020B0604020202020204" pitchFamily="34" charset="0"/>
              </a:rPr>
              <a:t>’ , z contain ‘null</a:t>
            </a:r>
            <a:r>
              <a:rPr lang="en-IN" dirty="0"/>
              <a:t>’</a:t>
            </a:r>
          </a:p>
        </p:txBody>
      </p:sp>
      <p:sp>
        <p:nvSpPr>
          <p:cNvPr id="10" name="Rectangle 6">
            <a:extLst>
              <a:ext uri="{FF2B5EF4-FFF2-40B4-BE49-F238E27FC236}">
                <a16:creationId xmlns:a16="http://schemas.microsoft.com/office/drawing/2014/main" id="{4AAC21A9-FC22-401B-A9BC-24BDF4B02BD2}"/>
              </a:ext>
            </a:extLst>
          </p:cNvPr>
          <p:cNvSpPr>
            <a:spLocks noChangeArrowheads="1"/>
          </p:cNvSpPr>
          <p:nvPr/>
        </p:nvSpPr>
        <p:spPr bwMode="auto">
          <a:xfrm>
            <a:off x="10494627" y="6355704"/>
            <a:ext cx="1413545" cy="215444"/>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8905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pic>
        <p:nvPicPr>
          <p:cNvPr id="2050" name="Picture 2" descr="Image for post">
            <a:extLst>
              <a:ext uri="{FF2B5EF4-FFF2-40B4-BE49-F238E27FC236}">
                <a16:creationId xmlns:a16="http://schemas.microsoft.com/office/drawing/2014/main" id="{CC5329AB-C73B-474B-A448-24C1C8B42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565" y="745294"/>
            <a:ext cx="7768870" cy="296054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D1A2071-D8FB-4220-8AA4-B58B6B880B65}"/>
              </a:ext>
            </a:extLst>
          </p:cNvPr>
          <p:cNvSpPr>
            <a:spLocks noChangeArrowheads="1"/>
          </p:cNvSpPr>
          <p:nvPr/>
        </p:nvSpPr>
        <p:spPr bwMode="auto">
          <a:xfrm>
            <a:off x="1348002" y="4339641"/>
            <a:ext cx="9495996" cy="113184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cs typeface="Arial" panose="020B0604020202020204" pitchFamily="34" charset="0"/>
              </a:rPr>
              <a:t>In the Figure 2; the</a:t>
            </a:r>
            <a:r>
              <a:rPr kumimoji="0" lang="en-US" altLang="en-US" sz="2400" b="1" i="0" u="none" strike="noStrike" cap="none" normalizeH="0" baseline="0" dirty="0">
                <a:ln>
                  <a:noFill/>
                </a:ln>
                <a:solidFill>
                  <a:srgbClr val="292929"/>
                </a:solidFill>
                <a:effectLst/>
                <a:cs typeface="Arial" panose="020B0604020202020204" pitchFamily="34" charset="0"/>
              </a:rPr>
              <a:t> values</a:t>
            </a:r>
            <a:r>
              <a:rPr kumimoji="0" lang="en-US" altLang="en-US" sz="2400" b="0" i="0" u="none" strike="noStrike" cap="none" normalizeH="0" baseline="0" dirty="0">
                <a:ln>
                  <a:noFill/>
                </a:ln>
                <a:solidFill>
                  <a:srgbClr val="292929"/>
                </a:solidFill>
                <a:effectLst/>
                <a:cs typeface="Arial" panose="020B0604020202020204" pitchFamily="34" charset="0"/>
              </a:rPr>
              <a:t> in the boxes ‘x’ and ‘y’ are copied into the variables ‘a’ and ‘b’.</a:t>
            </a:r>
            <a:r>
              <a:rPr kumimoji="0" lang="en-US" altLang="en-US" sz="2400" b="0" i="0" u="none" strike="noStrike" cap="none" normalizeH="0" baseline="0" dirty="0">
                <a:ln>
                  <a:noFill/>
                </a:ln>
                <a:solidFill>
                  <a:schemeClr val="tx1"/>
                </a:solidFill>
                <a:effectLst/>
                <a:cs typeface="Arial" panose="020B0604020202020204" pitchFamily="34" charset="0"/>
              </a:rPr>
              <a:t> </a:t>
            </a:r>
          </a:p>
        </p:txBody>
      </p:sp>
    </p:spTree>
    <p:extLst>
      <p:ext uri="{BB962C8B-B14F-4D97-AF65-F5344CB8AC3E}">
        <p14:creationId xmlns:p14="http://schemas.microsoft.com/office/powerpoint/2010/main" val="1415729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4B4C38-644F-47AF-B473-03591C758ACA}"/>
              </a:ext>
            </a:extLst>
          </p:cNvPr>
          <p:cNvSpPr txBox="1"/>
          <p:nvPr/>
        </p:nvSpPr>
        <p:spPr>
          <a:xfrm>
            <a:off x="1149292" y="1107347"/>
            <a:ext cx="10461071" cy="2978092"/>
          </a:xfrm>
          <a:prstGeom prst="rect">
            <a:avLst/>
          </a:prstGeom>
          <a:noFill/>
        </p:spPr>
        <p:txBody>
          <a:bodyPr wrap="square" rtlCol="0">
            <a:spAutoFit/>
          </a:bodyPr>
          <a:lstStyle/>
          <a:p>
            <a:endParaRPr lang="en-IN" dirty="0"/>
          </a:p>
        </p:txBody>
      </p:sp>
      <p:sp>
        <p:nvSpPr>
          <p:cNvPr id="6" name="Rectangle 2">
            <a:extLst>
              <a:ext uri="{FF2B5EF4-FFF2-40B4-BE49-F238E27FC236}">
                <a16:creationId xmlns:a16="http://schemas.microsoft.com/office/drawing/2014/main" id="{14F239F0-D658-4ECF-BFF2-CCB1E70C8698}"/>
              </a:ext>
            </a:extLst>
          </p:cNvPr>
          <p:cNvSpPr>
            <a:spLocks noChangeArrowheads="1"/>
          </p:cNvSpPr>
          <p:nvPr/>
        </p:nvSpPr>
        <p:spPr bwMode="auto">
          <a:xfrm>
            <a:off x="823519" y="936896"/>
            <a:ext cx="10544961" cy="2793842"/>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cs typeface="Arial" panose="020B0604020202020204" pitchFamily="34" charset="0"/>
              </a:rPr>
              <a:t>        At this point of time both ‘x’ and ‘a’ contains the value 17. Both ‘y’ and ‘b’ contains the value ‘</a:t>
            </a:r>
            <a:r>
              <a:rPr kumimoji="0" lang="en-US" altLang="en-US" sz="2400" b="0" i="0" u="none" strike="noStrike" cap="none" normalizeH="0" baseline="0" dirty="0" err="1">
                <a:ln>
                  <a:noFill/>
                </a:ln>
                <a:solidFill>
                  <a:srgbClr val="292929"/>
                </a:solidFill>
                <a:effectLst/>
                <a:cs typeface="Arial" panose="020B0604020202020204" pitchFamily="34" charset="0"/>
              </a:rPr>
              <a:t>xyz</a:t>
            </a:r>
            <a:r>
              <a:rPr kumimoji="0" lang="en-US" altLang="en-US" sz="2400" b="0" i="0" u="none" strike="noStrike" cap="none" normalizeH="0" baseline="0" dirty="0">
                <a:ln>
                  <a:noFill/>
                </a:ln>
                <a:solidFill>
                  <a:srgbClr val="292929"/>
                </a:solidFill>
                <a:effectLst/>
                <a:cs typeface="Arial" panose="020B0604020202020204" pitchFamily="34" charset="0"/>
              </a:rPr>
              <a:t>’. However, an important thing to understand here is that even though ‘x’ and ‘a’ as well as ‘y’ and ‘b’ contains the same value they are not connected to each other. It is so because the values are directly copied into the new variables.</a:t>
            </a:r>
            <a:r>
              <a:rPr kumimoji="0" lang="en-US" altLang="en-US" sz="2400" b="0" i="0" u="none" strike="noStrike" cap="none" normalizeH="0" baseline="0" dirty="0">
                <a:ln>
                  <a:noFill/>
                </a:ln>
                <a:solidFill>
                  <a:schemeClr val="tx1"/>
                </a:solidFill>
                <a:effectLst/>
                <a:cs typeface="Arial" panose="020B0604020202020204" pitchFamily="34" charset="0"/>
              </a:rPr>
              <a:t> </a:t>
            </a:r>
          </a:p>
        </p:txBody>
      </p:sp>
      <p:sp>
        <p:nvSpPr>
          <p:cNvPr id="8" name="TextBox 7">
            <a:extLst>
              <a:ext uri="{FF2B5EF4-FFF2-40B4-BE49-F238E27FC236}">
                <a16:creationId xmlns:a16="http://schemas.microsoft.com/office/drawing/2014/main" id="{C4004AB4-15B8-41F2-A78A-A225CEE1BBBB}"/>
              </a:ext>
            </a:extLst>
          </p:cNvPr>
          <p:cNvSpPr txBox="1"/>
          <p:nvPr/>
        </p:nvSpPr>
        <p:spPr>
          <a:xfrm>
            <a:off x="823519" y="4255890"/>
            <a:ext cx="8866909" cy="461665"/>
          </a:xfrm>
          <a:prstGeom prst="rect">
            <a:avLst/>
          </a:prstGeom>
          <a:noFill/>
        </p:spPr>
        <p:txBody>
          <a:bodyPr wrap="square" rtlCol="0">
            <a:spAutoFit/>
          </a:bodyPr>
          <a:lstStyle/>
          <a:p>
            <a:r>
              <a:rPr lang="en-US" sz="2400" b="0" i="0" dirty="0">
                <a:solidFill>
                  <a:srgbClr val="292929"/>
                </a:solidFill>
                <a:effectLst/>
                <a:latin typeface="Arial" panose="020B0604020202020204" pitchFamily="34" charset="0"/>
                <a:cs typeface="Arial" panose="020B0604020202020204" pitchFamily="34" charset="0"/>
              </a:rPr>
              <a:t>    Changes taking palace in one does not affect the other.</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610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495423-9108-4CC1-BE85-477A5E037869}"/>
              </a:ext>
            </a:extLst>
          </p:cNvPr>
          <p:cNvSpPr txBox="1"/>
          <p:nvPr/>
        </p:nvSpPr>
        <p:spPr>
          <a:xfrm>
            <a:off x="360218" y="1122218"/>
            <a:ext cx="4144670" cy="523220"/>
          </a:xfrm>
          <a:prstGeom prst="rect">
            <a:avLst/>
          </a:prstGeom>
          <a:noFill/>
        </p:spPr>
        <p:txBody>
          <a:bodyPr wrap="square" rtlCol="0">
            <a:spAutoFit/>
          </a:bodyPr>
          <a:lstStyle/>
          <a:p>
            <a:r>
              <a:rPr lang="en-IN" sz="2800" b="1" i="0" dirty="0">
                <a:solidFill>
                  <a:srgbClr val="292929"/>
                </a:solidFill>
                <a:effectLst/>
                <a:latin typeface="Arial Rounded MT Bold" panose="020F0704030504030204" pitchFamily="34" charset="0"/>
              </a:rPr>
              <a:t>Copy - by - reference :</a:t>
            </a:r>
            <a:endParaRPr lang="en-IN" sz="2800" b="0" i="0" dirty="0">
              <a:solidFill>
                <a:srgbClr val="292929"/>
              </a:solidFill>
              <a:effectLst/>
              <a:latin typeface="Arial Rounded MT Bold" panose="020F0704030504030204" pitchFamily="34" charset="0"/>
            </a:endParaRPr>
          </a:p>
        </p:txBody>
      </p:sp>
      <p:sp>
        <p:nvSpPr>
          <p:cNvPr id="3" name="TextBox 2">
            <a:extLst>
              <a:ext uri="{FF2B5EF4-FFF2-40B4-BE49-F238E27FC236}">
                <a16:creationId xmlns:a16="http://schemas.microsoft.com/office/drawing/2014/main" id="{70104440-C30A-468C-8525-0E12B62BF84C}"/>
              </a:ext>
            </a:extLst>
          </p:cNvPr>
          <p:cNvSpPr txBox="1"/>
          <p:nvPr/>
        </p:nvSpPr>
        <p:spPr>
          <a:xfrm>
            <a:off x="360218" y="2032079"/>
            <a:ext cx="11471564" cy="2793842"/>
          </a:xfrm>
          <a:prstGeom prst="rect">
            <a:avLst/>
          </a:prstGeom>
          <a:noFill/>
        </p:spPr>
        <p:txBody>
          <a:bodyPr wrap="square" rtlCol="0">
            <a:spAutoFit/>
          </a:bodyPr>
          <a:lstStyle/>
          <a:p>
            <a:pPr>
              <a:lnSpc>
                <a:spcPct val="150000"/>
              </a:lnSpc>
            </a:pPr>
            <a:r>
              <a:rPr lang="en-US" sz="2400" b="0" i="0" dirty="0">
                <a:solidFill>
                  <a:srgbClr val="292929"/>
                </a:solidFill>
                <a:effectLst/>
                <a:latin typeface="Arial" panose="020B0604020202020204" pitchFamily="34" charset="0"/>
                <a:cs typeface="Arial" panose="020B0604020202020204" pitchFamily="34" charset="0"/>
              </a:rPr>
              <a:t>      In case of a non-primitive data-type the values are not directly copied. When a non-primitive data-type is assigned a value a box is created with a sticker of the name of the data-type. However, the values it is assigned is not stored directly in the box. The language itself assigns a different memory location to store the data. The address of this memory location is stored in the box created.</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880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pic>
        <p:nvPicPr>
          <p:cNvPr id="5122" name="Picture 2" descr="Image for post">
            <a:extLst>
              <a:ext uri="{FF2B5EF4-FFF2-40B4-BE49-F238E27FC236}">
                <a16:creationId xmlns:a16="http://schemas.microsoft.com/office/drawing/2014/main" id="{088C11CC-5750-4674-BED7-31735214F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5957" y="836246"/>
            <a:ext cx="6954211" cy="335221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C98A137-486B-4E81-A722-C83098DA784A}"/>
              </a:ext>
            </a:extLst>
          </p:cNvPr>
          <p:cNvSpPr txBox="1"/>
          <p:nvPr/>
        </p:nvSpPr>
        <p:spPr>
          <a:xfrm>
            <a:off x="1370015" y="4682835"/>
            <a:ext cx="9673643" cy="1131848"/>
          </a:xfrm>
          <a:prstGeom prst="rect">
            <a:avLst/>
          </a:prstGeom>
          <a:noFill/>
        </p:spPr>
        <p:txBody>
          <a:bodyPr wrap="square" rtlCol="0">
            <a:spAutoFit/>
          </a:bodyPr>
          <a:lstStyle/>
          <a:p>
            <a:pPr>
              <a:lnSpc>
                <a:spcPct val="150000"/>
              </a:lnSpc>
            </a:pPr>
            <a:r>
              <a:rPr lang="en-US" sz="2400" b="0" i="0" dirty="0">
                <a:solidFill>
                  <a:srgbClr val="292929"/>
                </a:solidFill>
                <a:effectLst/>
                <a:latin typeface="Arial" panose="020B0604020202020204" pitchFamily="34" charset="0"/>
                <a:cs typeface="Arial" panose="020B0604020202020204" pitchFamily="34" charset="0"/>
              </a:rPr>
              <a:t>In this Figure 3, when the value of admin is changed it automatically changes the value of user as well.</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7696943"/>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88</TotalTime>
  <Words>715</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Arial Rounded MT Bold</vt:lpstr>
      <vt:lpstr>charter</vt:lpstr>
      <vt:lpstr>Corbel</vt:lpstr>
      <vt:lpstr>Menlo</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 K</dc:creator>
  <cp:lastModifiedBy>SHIVA K</cp:lastModifiedBy>
  <cp:revision>10</cp:revision>
  <dcterms:created xsi:type="dcterms:W3CDTF">2021-01-11T13:03:35Z</dcterms:created>
  <dcterms:modified xsi:type="dcterms:W3CDTF">2021-01-15T08:01:01Z</dcterms:modified>
</cp:coreProperties>
</file>