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3" r:id="rId6"/>
    <p:sldId id="274" r:id="rId7"/>
    <p:sldId id="276" r:id="rId8"/>
    <p:sldId id="275" r:id="rId9"/>
    <p:sldId id="277" r:id="rId10"/>
    <p:sldId id="279" r:id="rId11"/>
    <p:sldId id="27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6/4/2024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6/4/2024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Euler Path And Euler Circuit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26670"/>
            <a:ext cx="8825658" cy="1231534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Presented by : </a:t>
            </a:r>
            <a:r>
              <a:rPr lang="en-US" dirty="0" smtClean="0">
                <a:solidFill>
                  <a:schemeClr val="bg1"/>
                </a:solidFill>
              </a:rPr>
              <a:t>Shiva kumar</a:t>
            </a:r>
          </a:p>
          <a:p>
            <a:r>
              <a:rPr lang="en-US" dirty="0" smtClean="0"/>
              <a:t>Roll No: 227r1a05j3</a:t>
            </a:r>
          </a:p>
          <a:p>
            <a:r>
              <a:rPr lang="en-US" dirty="0" smtClean="0"/>
              <a:t>Section : </a:t>
            </a:r>
            <a:r>
              <a:rPr lang="en-US" dirty="0" err="1" smtClean="0"/>
              <a:t>cse</a:t>
            </a:r>
            <a:r>
              <a:rPr lang="en-US" dirty="0" smtClean="0"/>
              <a:t> (c 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      Introduction </a:t>
            </a:r>
            <a:r>
              <a:rPr lang="en-IN" sz="4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to Graph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253" y="2603500"/>
            <a:ext cx="9192694" cy="3416300"/>
          </a:xfrm>
        </p:spPr>
        <p:txBody>
          <a:bodyPr/>
          <a:lstStyle/>
          <a:p>
            <a:r>
              <a:rPr lang="en-US" b="1" u="sng" dirty="0" smtClean="0">
                <a:latin typeface="Arial Rounded MT Bold" panose="020F0704030504030204" pitchFamily="34" charset="0"/>
              </a:rPr>
              <a:t>What is Graph Theory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Graph</a:t>
            </a:r>
            <a:r>
              <a:rPr lang="en-US" dirty="0"/>
              <a:t>: A set of vertices (nodes) connected by edges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Vertex</a:t>
            </a:r>
            <a:r>
              <a:rPr lang="en-US" dirty="0"/>
              <a:t>: A node in the graph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Edge</a:t>
            </a:r>
            <a:r>
              <a:rPr lang="en-US" dirty="0"/>
              <a:t>: A connection between two vertices.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305" y="3373794"/>
            <a:ext cx="3481842" cy="234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      Euler </a:t>
            </a:r>
            <a:r>
              <a:rPr lang="en-US" sz="4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Path and Euler Circuit</a:t>
            </a:r>
            <a:endParaRPr lang="en-IN" sz="40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Euler Path</a:t>
            </a:r>
            <a:r>
              <a:rPr lang="en-US" sz="2400" b="1" dirty="0" smtClean="0">
                <a:latin typeface="Arial Rounded MT Bold" panose="020F07040305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 path that visits every edge of a graph exactly once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 smtClean="0"/>
              <a:t>A </a:t>
            </a:r>
            <a:r>
              <a:rPr lang="en-US" b="1" u="sng" dirty="0"/>
              <a:t>graph has an Euler Path if and only if</a:t>
            </a:r>
            <a:r>
              <a:rPr lang="en-US" b="1" u="sng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Visit each edge of the graph exactly </a:t>
            </a:r>
            <a:r>
              <a:rPr lang="en-US" dirty="0" err="1" smtClean="0"/>
              <a:t>onces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Start and end vertex are different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Vertex can be repeated but edge can’t be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Atmost</a:t>
            </a:r>
            <a:r>
              <a:rPr lang="en-US" dirty="0" smtClean="0"/>
              <a:t> 2 vertex have odd degree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26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        Example of Euler path:</a:t>
            </a:r>
            <a:endParaRPr lang="en-IN" sz="40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603500"/>
            <a:ext cx="5217853" cy="3416300"/>
          </a:xfrm>
        </p:spPr>
        <p:txBody>
          <a:bodyPr/>
          <a:lstStyle/>
          <a:p>
            <a:r>
              <a:rPr lang="en-US" dirty="0" smtClean="0"/>
              <a:t>Example 1: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848669" y="2724539"/>
            <a:ext cx="384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:-2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048" y="3081510"/>
            <a:ext cx="4539064" cy="3409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94" y="3123418"/>
            <a:ext cx="5988034" cy="36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9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                      Euler </a:t>
            </a:r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Circuit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Euler Circuit (Eulerian Cycle):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circuit that visits every edge of a graph exactly once and returns to the starting vertex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/>
              <a:t>A graph has an Euler </a:t>
            </a:r>
            <a:r>
              <a:rPr lang="en-US" b="1" u="sng" dirty="0" smtClean="0"/>
              <a:t>Circuit </a:t>
            </a:r>
            <a:r>
              <a:rPr lang="en-US" b="1" u="sng" dirty="0"/>
              <a:t>if and only if: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Visit each edge of the graph exactly </a:t>
            </a:r>
            <a:r>
              <a:rPr lang="en-US" dirty="0" err="1"/>
              <a:t>onces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Start and end vertex are </a:t>
            </a:r>
            <a:r>
              <a:rPr lang="en-US" dirty="0" smtClean="0"/>
              <a:t>same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Vertex can be repeated but edge can’t be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Each vertex degree is even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65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        Example of Euler circuit:</a:t>
            </a:r>
            <a:endParaRPr lang="en-IN" sz="40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891282" cy="3717006"/>
          </a:xfrm>
        </p:spPr>
        <p:txBody>
          <a:bodyPr/>
          <a:lstStyle/>
          <a:p>
            <a:r>
              <a:rPr lang="en-US" dirty="0" smtClean="0"/>
              <a:t>Example 1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16" y="3033312"/>
            <a:ext cx="5199194" cy="3287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3943" y="2715208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2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49" y="3264956"/>
            <a:ext cx="5255863" cy="28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0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07" y="587829"/>
            <a:ext cx="8908660" cy="1092803"/>
          </a:xfrm>
        </p:spPr>
        <p:txBody>
          <a:bodyPr/>
          <a:lstStyle/>
          <a:p>
            <a:r>
              <a:rPr lang="en-US" sz="4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Algorithms to Find Euler Paths and </a:t>
            </a:r>
            <a:r>
              <a:rPr lang="en-US" sz="4000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/>
            </a:r>
            <a:br>
              <a:rPr lang="en-US" sz="4000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</a:br>
            <a:r>
              <a:rPr lang="en-US" sz="4000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                     Circuits</a:t>
            </a:r>
            <a:endParaRPr lang="en-IN" sz="40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Arial Rounded MT Bold" panose="020F0704030504030204" pitchFamily="34" charset="0"/>
              </a:rPr>
              <a:t>Fleury’s Algorithm: </a:t>
            </a:r>
            <a:endParaRPr lang="en-IN" sz="2400" b="1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Step-by-step </a:t>
            </a:r>
            <a:r>
              <a:rPr lang="en-IN" dirty="0"/>
              <a:t>edge removal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sz="2400" b="1" dirty="0" err="1" smtClean="0">
                <a:latin typeface="Arial Rounded MT Bold" panose="020F0704030504030204" pitchFamily="34" charset="0"/>
              </a:rPr>
              <a:t>Hierholzer’s</a:t>
            </a:r>
            <a:r>
              <a:rPr lang="en-IN" sz="2400" b="1" dirty="0" smtClean="0">
                <a:latin typeface="Arial Rounded MT Bold" panose="020F0704030504030204" pitchFamily="34" charset="0"/>
              </a:rPr>
              <a:t> </a:t>
            </a:r>
            <a:r>
              <a:rPr lang="en-IN" sz="2400" b="1" dirty="0">
                <a:latin typeface="Arial Rounded MT Bold" panose="020F0704030504030204" pitchFamily="34" charset="0"/>
              </a:rPr>
              <a:t>Algorithm</a:t>
            </a:r>
            <a:r>
              <a:rPr lang="en-IN" sz="2400" b="1" dirty="0" smtClean="0">
                <a:latin typeface="Arial Rounded MT Bold" panose="020F0704030504030204" pitchFamily="34" charset="0"/>
              </a:rPr>
              <a:t>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Finding Eulerian circuits in directed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303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           Real-World </a:t>
            </a:r>
            <a:r>
              <a:rPr lang="en-IN" sz="4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u="sng" dirty="0">
                <a:latin typeface="Arial Rounded MT Bold" panose="020F0704030504030204" pitchFamily="34" charset="0"/>
              </a:rPr>
              <a:t>Urban Planning: </a:t>
            </a:r>
            <a:endParaRPr lang="en-IN" sz="2400" b="1" u="sng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Street </a:t>
            </a:r>
            <a:r>
              <a:rPr lang="en-IN" dirty="0"/>
              <a:t>sweeping, garbage collection routes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sz="2400" b="1" u="sng" dirty="0" smtClean="0">
                <a:latin typeface="Arial Narrow" panose="020B0606020202030204" pitchFamily="34" charset="0"/>
              </a:rPr>
              <a:t>Network </a:t>
            </a:r>
            <a:r>
              <a:rPr lang="en-IN" sz="2400" b="1" u="sng" dirty="0">
                <a:latin typeface="Arial Narrow" panose="020B0606020202030204" pitchFamily="34" charset="0"/>
              </a:rPr>
              <a:t>Design: </a:t>
            </a:r>
            <a:endParaRPr lang="en-IN" sz="2400" b="1" u="sng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Routing </a:t>
            </a:r>
            <a:r>
              <a:rPr lang="en-IN" dirty="0"/>
              <a:t>problems in telecommunications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sz="2400" b="1" u="sng" dirty="0" smtClean="0">
                <a:latin typeface="Arial Rounded MT Bold" panose="020F0704030504030204" pitchFamily="34" charset="0"/>
              </a:rPr>
              <a:t>DNA </a:t>
            </a:r>
            <a:r>
              <a:rPr lang="en-IN" sz="2400" b="1" u="sng" dirty="0">
                <a:latin typeface="Arial Rounded MT Bold" panose="020F0704030504030204" pitchFamily="34" charset="0"/>
              </a:rPr>
              <a:t>Sequencing</a:t>
            </a:r>
            <a:r>
              <a:rPr lang="en-IN" sz="2400" b="1" u="sng" dirty="0" smtClean="0">
                <a:latin typeface="Arial Rounded MT Bold" panose="020F0704030504030204" pitchFamily="34" charset="0"/>
              </a:rPr>
              <a:t>: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Finding Eulerian paths in genome assembly.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15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6" y="1197427"/>
            <a:ext cx="8658809" cy="43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9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276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Arial Rounded MT Bold</vt:lpstr>
      <vt:lpstr>Calibri</vt:lpstr>
      <vt:lpstr>Century Gothic</vt:lpstr>
      <vt:lpstr>Wingdings</vt:lpstr>
      <vt:lpstr>Wingdings 3</vt:lpstr>
      <vt:lpstr>Ion Boardroom</vt:lpstr>
      <vt:lpstr>Euler Path And Euler Circuit</vt:lpstr>
      <vt:lpstr>       Introduction to Graph Theory</vt:lpstr>
      <vt:lpstr>       Euler Path and Euler Circuit</vt:lpstr>
      <vt:lpstr>         Example of Euler path:</vt:lpstr>
      <vt:lpstr>                       Euler Circuit</vt:lpstr>
      <vt:lpstr>         Example of Euler circuit:</vt:lpstr>
      <vt:lpstr>Algorithms to Find Euler Paths and                        Circuits</vt:lpstr>
      <vt:lpstr>            Real-World 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2024-06-02T13:16:21Z</dcterms:created>
  <dcterms:modified xsi:type="dcterms:W3CDTF">2024-06-04T01:19:39Z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