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6/14/2024</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6/14/2024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smtClean="0"/>
              <a:t>Click to edit Master title style</a:t>
            </a:r>
            <a:endParaRPr lang="en-US" noProof="0"/>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6/14/2024</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6/14/2024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smtClean="0"/>
              <a:t>Click to edit Master title style</a:t>
            </a:r>
            <a:endParaRPr lang="en-US" noProof="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6/14/2024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21B17C1C-DA5E-F743-826B-CB70C940D4E6}" type="datetime1">
              <a:rPr lang="en-US" noProof="0" smtClean="0"/>
              <a:t>6/14/2024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E6F10E4C-E478-1D40-94DF-17D7429B053A}" type="datetime1">
              <a:rPr lang="en-US" noProof="0" smtClean="0"/>
              <a:t>6/14/2024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6/14/2024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AC1A9061-1D22-724D-9508-7BAEAF287353}" type="datetime1">
              <a:rPr lang="en-US" noProof="0" smtClean="0"/>
              <a:t>6/14/2024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smtClean="0"/>
              <a:t>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6/14/2024</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06D41EE2-1449-2741-9D08-61623EFC2A0E}" type="datetime1">
              <a:rPr lang="en-US" noProof="0" smtClean="0"/>
              <a:t>6/14/2024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6/14/2024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7DD9237C-03C9-D843-906B-96D98C6B2D61}" type="datetime1">
              <a:rPr lang="en-US" noProof="0" smtClean="0"/>
              <a:t>6/14/2024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397BD2BD-1F35-9841-A6BF-76BE540EE01F}" type="datetime1">
              <a:rPr lang="en-US" noProof="0" smtClean="0"/>
              <a:t>6/14/2024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E94F40A-5592-5744-BFD7-61B04D70BFE7}" type="datetime1">
              <a:rPr lang="en-US" noProof="0" smtClean="0"/>
              <a:t>6/14/2024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6/14/2024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A177F711-7020-994E-A797-D04033A0CF12}" type="datetime1">
              <a:rPr lang="en-US" noProof="0" smtClean="0"/>
              <a:t>6/14/2024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8C369370-372E-0846-B090-5E6EF97A3B62}" type="datetime1">
              <a:rPr lang="en-US" noProof="0" smtClean="0"/>
              <a:t>6/14/2024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6/14/2024</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41E-FC51-4047-9C2D-7FA6782DAFEB}"/>
              </a:ext>
            </a:extLst>
          </p:cNvPr>
          <p:cNvSpPr>
            <a:spLocks noGrp="1"/>
          </p:cNvSpPr>
          <p:nvPr>
            <p:ph type="ctrTitle"/>
          </p:nvPr>
        </p:nvSpPr>
        <p:spPr>
          <a:xfrm>
            <a:off x="877078" y="1315617"/>
            <a:ext cx="10823510" cy="2705878"/>
          </a:xfrm>
        </p:spPr>
        <p:txBody>
          <a:bodyPr/>
          <a:lstStyle/>
          <a:p>
            <a:r>
              <a:rPr lang="en-US" sz="6000" b="1" dirty="0" smtClean="0">
                <a:solidFill>
                  <a:srgbClr val="FFC000"/>
                </a:solidFill>
              </a:rPr>
              <a:t>Isolation level in transaction</a:t>
            </a:r>
            <a:endParaRPr lang="en-US" sz="6000" b="1" dirty="0">
              <a:solidFill>
                <a:srgbClr val="FFC000"/>
              </a:solidFill>
            </a:endParaRPr>
          </a:p>
        </p:txBody>
      </p:sp>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1154955" y="4152124"/>
            <a:ext cx="8825658" cy="1514669"/>
          </a:xfrm>
        </p:spPr>
        <p:txBody>
          <a:bodyPr>
            <a:normAutofit lnSpcReduction="10000"/>
          </a:bodyPr>
          <a:lstStyle/>
          <a:p>
            <a:r>
              <a:rPr lang="en-US" dirty="0" smtClean="0">
                <a:solidFill>
                  <a:schemeClr val="bg1"/>
                </a:solidFill>
              </a:rPr>
              <a:t>SHIVA Kumar</a:t>
            </a:r>
          </a:p>
          <a:p>
            <a:r>
              <a:rPr lang="en-US" dirty="0" smtClean="0"/>
              <a:t>Section:- </a:t>
            </a:r>
            <a:r>
              <a:rPr lang="en-US" dirty="0" err="1" smtClean="0"/>
              <a:t>cse</a:t>
            </a:r>
            <a:r>
              <a:rPr lang="en-US" dirty="0" smtClean="0"/>
              <a:t> (c )</a:t>
            </a:r>
          </a:p>
          <a:p>
            <a:r>
              <a:rPr lang="en-US" dirty="0" smtClean="0">
                <a:solidFill>
                  <a:schemeClr val="bg1"/>
                </a:solidFill>
              </a:rPr>
              <a:t>Roll No : </a:t>
            </a:r>
            <a:r>
              <a:rPr lang="en-US" dirty="0" smtClean="0">
                <a:solidFill>
                  <a:schemeClr val="bg1"/>
                </a:solidFill>
              </a:rPr>
              <a:t>227r1a05j3</a:t>
            </a:r>
            <a:endParaRPr lang="en-US" dirty="0"/>
          </a:p>
          <a:p>
            <a:r>
              <a:rPr lang="en-US" dirty="0" smtClean="0">
                <a:solidFill>
                  <a:schemeClr val="bg1"/>
                </a:solidFill>
              </a:rPr>
              <a:t>Database </a:t>
            </a:r>
            <a:r>
              <a:rPr lang="en-US" smtClean="0">
                <a:solidFill>
                  <a:schemeClr val="bg1"/>
                </a:solidFill>
              </a:rPr>
              <a:t>management system</a:t>
            </a:r>
            <a:endParaRPr lang="en-US" dirty="0">
              <a:solidFill>
                <a:schemeClr val="bg1"/>
              </a:solidFill>
            </a:endParaRPr>
          </a:p>
        </p:txBody>
      </p:sp>
    </p:spTree>
    <p:extLst>
      <p:ext uri="{BB962C8B-B14F-4D97-AF65-F5344CB8AC3E}">
        <p14:creationId xmlns:p14="http://schemas.microsoft.com/office/powerpoint/2010/main" val="3067009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FFC000"/>
                </a:solidFill>
              </a:rPr>
              <a:t>The </a:t>
            </a:r>
            <a:r>
              <a:rPr lang="en-US" sz="2800" b="1" dirty="0">
                <a:solidFill>
                  <a:srgbClr val="FFC000"/>
                </a:solidFill>
              </a:rPr>
              <a:t>relationship between isolation levels</a:t>
            </a:r>
            <a:endParaRPr lang="en-IN" sz="2800" b="1" dirty="0">
              <a:solidFill>
                <a:srgbClr val="FFC000"/>
              </a:solidFill>
            </a:endParaRPr>
          </a:p>
        </p:txBody>
      </p:sp>
      <p:sp>
        <p:nvSpPr>
          <p:cNvPr id="3" name="Slide Number Placeholder 2"/>
          <p:cNvSpPr>
            <a:spLocks noGrp="1"/>
          </p:cNvSpPr>
          <p:nvPr>
            <p:ph type="sldNum" sz="quarter" idx="12"/>
          </p:nvPr>
        </p:nvSpPr>
        <p:spPr/>
        <p:txBody>
          <a:bodyPr/>
          <a:lstStyle/>
          <a:p>
            <a:fld id="{9FF96B15-8338-45D5-A943-561235072D66}" type="slidenum">
              <a:rPr lang="en-US" noProof="0" smtClean="0"/>
              <a:t>10</a:t>
            </a:fld>
            <a:endParaRPr lang="en-US" noProof="0" dirty="0"/>
          </a:p>
        </p:txBody>
      </p:sp>
      <p:pic>
        <p:nvPicPr>
          <p:cNvPr id="4" name="Picture 3"/>
          <p:cNvPicPr>
            <a:picLocks noChangeAspect="1"/>
          </p:cNvPicPr>
          <p:nvPr/>
        </p:nvPicPr>
        <p:blipFill>
          <a:blip r:embed="rId2"/>
          <a:stretch>
            <a:fillRect/>
          </a:stretch>
        </p:blipFill>
        <p:spPr>
          <a:xfrm>
            <a:off x="4711959" y="1950097"/>
            <a:ext cx="6988629" cy="3853544"/>
          </a:xfrm>
          <a:prstGeom prst="rect">
            <a:avLst/>
          </a:prstGeom>
        </p:spPr>
      </p:pic>
    </p:spTree>
    <p:extLst>
      <p:ext uri="{BB962C8B-B14F-4D97-AF65-F5344CB8AC3E}">
        <p14:creationId xmlns:p14="http://schemas.microsoft.com/office/powerpoint/2010/main" val="60255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F96B15-8338-45D5-A943-561235072D66}" type="slidenum">
              <a:rPr lang="en-US" noProof="0" smtClean="0"/>
              <a:t>11</a:t>
            </a:fld>
            <a:endParaRPr lang="en-US" noProof="0" dirty="0"/>
          </a:p>
        </p:txBody>
      </p:sp>
      <p:pic>
        <p:nvPicPr>
          <p:cNvPr id="4" name="Picture 3"/>
          <p:cNvPicPr>
            <a:picLocks noChangeAspect="1"/>
          </p:cNvPicPr>
          <p:nvPr/>
        </p:nvPicPr>
        <p:blipFill>
          <a:blip r:embed="rId2"/>
          <a:stretch>
            <a:fillRect/>
          </a:stretch>
        </p:blipFill>
        <p:spPr>
          <a:xfrm>
            <a:off x="2324876" y="1152719"/>
            <a:ext cx="7136363" cy="5066818"/>
          </a:xfrm>
          <a:prstGeom prst="rect">
            <a:avLst/>
          </a:prstGeom>
        </p:spPr>
      </p:pic>
    </p:spTree>
    <p:extLst>
      <p:ext uri="{BB962C8B-B14F-4D97-AF65-F5344CB8AC3E}">
        <p14:creationId xmlns:p14="http://schemas.microsoft.com/office/powerpoint/2010/main" val="276128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481945" cy="706964"/>
          </a:xfrm>
        </p:spPr>
        <p:txBody>
          <a:bodyPr/>
          <a:lstStyle/>
          <a:p>
            <a:r>
              <a:rPr lang="en-US" dirty="0" smtClean="0"/>
              <a:t>              </a:t>
            </a:r>
            <a:r>
              <a:rPr lang="en-US" sz="4000" b="1" dirty="0" smtClean="0">
                <a:solidFill>
                  <a:srgbClr val="FFC000"/>
                </a:solidFill>
              </a:rPr>
              <a:t>Introduction to Isolation level</a:t>
            </a:r>
            <a:endParaRPr lang="en-IN" sz="4000" b="1" dirty="0">
              <a:solidFill>
                <a:srgbClr val="FFC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Isolation determines how the transaction integrity is visible to other user and system</a:t>
            </a:r>
          </a:p>
          <a:p>
            <a:pPr>
              <a:buFont typeface="Wingdings" panose="05000000000000000000" pitchFamily="2" charset="2"/>
              <a:buChar char="Ø"/>
            </a:pPr>
            <a:r>
              <a:rPr lang="en-US" dirty="0" smtClean="0"/>
              <a:t>It means that a transaction should take place in a system in such a way that ,it is the only transaction that is accessing the resources in a database system</a:t>
            </a:r>
          </a:p>
          <a:p>
            <a:pPr>
              <a:buFont typeface="Wingdings" panose="05000000000000000000" pitchFamily="2" charset="2"/>
              <a:buChar char="Ø"/>
            </a:pPr>
            <a:r>
              <a:rPr lang="en-US" dirty="0" smtClean="0"/>
              <a:t>Isolation levels defines the degree to which a transaction must be isolated from the data modification made by any other  transaction in the database system</a:t>
            </a:r>
            <a:endParaRPr lang="en-IN"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2</a:t>
            </a:fld>
            <a:endParaRPr lang="en-US" noProof="0" dirty="0"/>
          </a:p>
        </p:txBody>
      </p:sp>
    </p:spTree>
    <p:extLst>
      <p:ext uri="{BB962C8B-B14F-4D97-AF65-F5344CB8AC3E}">
        <p14:creationId xmlns:p14="http://schemas.microsoft.com/office/powerpoint/2010/main" val="550159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1688842"/>
            <a:ext cx="4661228" cy="3433664"/>
          </a:xfrm>
        </p:spPr>
        <p:txBody>
          <a:bodyPr/>
          <a:lstStyle/>
          <a:p>
            <a:r>
              <a:rPr lang="en-US" b="1" dirty="0" smtClean="0">
                <a:solidFill>
                  <a:srgbClr val="FFC000"/>
                </a:solidFill>
              </a:rPr>
              <a:t>A Transaction isolation level are defined by the following Phenomena :-</a:t>
            </a:r>
            <a:endParaRPr lang="en-IN" b="1" dirty="0">
              <a:solidFill>
                <a:srgbClr val="FFC000"/>
              </a:solidFill>
            </a:endParaRPr>
          </a:p>
        </p:txBody>
      </p:sp>
      <p:sp>
        <p:nvSpPr>
          <p:cNvPr id="3" name="Text Placeholder 2"/>
          <p:cNvSpPr>
            <a:spLocks noGrp="1"/>
          </p:cNvSpPr>
          <p:nvPr>
            <p:ph type="body" idx="1"/>
          </p:nvPr>
        </p:nvSpPr>
        <p:spPr>
          <a:xfrm>
            <a:off x="6895557" y="1063416"/>
            <a:ext cx="4151887" cy="4385662"/>
          </a:xfrm>
        </p:spPr>
        <p:txBody>
          <a:bodyPr>
            <a:normAutofit/>
          </a:bodyPr>
          <a:lstStyle/>
          <a:p>
            <a:pPr marL="342900" indent="-342900">
              <a:buFont typeface="Wingdings" panose="05000000000000000000" pitchFamily="2" charset="2"/>
              <a:buChar char="Ø"/>
            </a:pPr>
            <a:r>
              <a:rPr lang="en-US" sz="2400" dirty="0" smtClean="0"/>
              <a:t>Dirty reads</a:t>
            </a:r>
          </a:p>
          <a:p>
            <a:pPr marL="342900" indent="-342900">
              <a:buFont typeface="Wingdings" panose="05000000000000000000" pitchFamily="2" charset="2"/>
              <a:buChar char="Ø"/>
            </a:pPr>
            <a:r>
              <a:rPr lang="en-US" sz="2400" dirty="0" smtClean="0"/>
              <a:t>Non-repeatable read</a:t>
            </a:r>
          </a:p>
          <a:p>
            <a:pPr marL="342900" indent="-342900">
              <a:buFont typeface="Wingdings" panose="05000000000000000000" pitchFamily="2" charset="2"/>
              <a:buChar char="Ø"/>
            </a:pPr>
            <a:r>
              <a:rPr lang="en-US" sz="2400" dirty="0" smtClean="0"/>
              <a:t>Phantom read</a:t>
            </a:r>
            <a:endParaRPr lang="en-IN" sz="2400"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3</a:t>
            </a:fld>
            <a:endParaRPr lang="en-US" noProof="0" dirty="0"/>
          </a:p>
        </p:txBody>
      </p:sp>
    </p:spTree>
    <p:extLst>
      <p:ext uri="{BB962C8B-B14F-4D97-AF65-F5344CB8AC3E}">
        <p14:creationId xmlns:p14="http://schemas.microsoft.com/office/powerpoint/2010/main" val="2785840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472614" cy="706964"/>
          </a:xfrm>
        </p:spPr>
        <p:txBody>
          <a:bodyPr/>
          <a:lstStyle/>
          <a:p>
            <a:r>
              <a:rPr lang="en-US" b="1" dirty="0" smtClean="0">
                <a:solidFill>
                  <a:srgbClr val="FFC000"/>
                </a:solidFill>
              </a:rPr>
              <a:t>Why we need Transaction Isolation Level</a:t>
            </a:r>
            <a:endParaRPr lang="en-IN" b="1" dirty="0">
              <a:solidFill>
                <a:srgbClr val="FFC000"/>
              </a:solidFill>
            </a:endParaRPr>
          </a:p>
        </p:txBody>
      </p:sp>
      <p:pic>
        <p:nvPicPr>
          <p:cNvPr id="5" name="Content Placeholder 4"/>
          <p:cNvPicPr>
            <a:picLocks noGrp="1" noChangeAspect="1"/>
          </p:cNvPicPr>
          <p:nvPr>
            <p:ph idx="1"/>
          </p:nvPr>
        </p:nvPicPr>
        <p:blipFill>
          <a:blip r:embed="rId2"/>
          <a:stretch>
            <a:fillRect/>
          </a:stretch>
        </p:blipFill>
        <p:spPr>
          <a:xfrm>
            <a:off x="1939669" y="2435549"/>
            <a:ext cx="8081409" cy="4221272"/>
          </a:xfrm>
          <a:prstGeom prst="rect">
            <a:avLst/>
          </a:prstGeom>
        </p:spPr>
      </p:pic>
      <p:sp>
        <p:nvSpPr>
          <p:cNvPr id="4" name="Slide Number Placeholder 3"/>
          <p:cNvSpPr>
            <a:spLocks noGrp="1"/>
          </p:cNvSpPr>
          <p:nvPr>
            <p:ph type="sldNum" sz="quarter" idx="12"/>
          </p:nvPr>
        </p:nvSpPr>
        <p:spPr/>
        <p:txBody>
          <a:bodyPr/>
          <a:lstStyle/>
          <a:p>
            <a:fld id="{9FF96B15-8338-45D5-A943-561235072D66}" type="slidenum">
              <a:rPr lang="en-US" noProof="0" smtClean="0"/>
              <a:t>4</a:t>
            </a:fld>
            <a:endParaRPr lang="en-US" noProof="0" dirty="0"/>
          </a:p>
        </p:txBody>
      </p:sp>
      <p:pic>
        <p:nvPicPr>
          <p:cNvPr id="3" name="Picture 2"/>
          <p:cNvPicPr>
            <a:picLocks noChangeAspect="1"/>
          </p:cNvPicPr>
          <p:nvPr/>
        </p:nvPicPr>
        <p:blipFill>
          <a:blip r:embed="rId3"/>
          <a:stretch>
            <a:fillRect/>
          </a:stretch>
        </p:blipFill>
        <p:spPr>
          <a:xfrm>
            <a:off x="5933820" y="5577729"/>
            <a:ext cx="3475021" cy="1280271"/>
          </a:xfrm>
          <a:prstGeom prst="rect">
            <a:avLst/>
          </a:prstGeom>
        </p:spPr>
      </p:pic>
      <p:pic>
        <p:nvPicPr>
          <p:cNvPr id="6" name="Picture 5"/>
          <p:cNvPicPr>
            <a:picLocks noChangeAspect="1"/>
          </p:cNvPicPr>
          <p:nvPr/>
        </p:nvPicPr>
        <p:blipFill>
          <a:blip r:embed="rId4"/>
          <a:stretch>
            <a:fillRect/>
          </a:stretch>
        </p:blipFill>
        <p:spPr>
          <a:xfrm>
            <a:off x="6109793" y="4822812"/>
            <a:ext cx="1088662" cy="999254"/>
          </a:xfrm>
          <a:prstGeom prst="rect">
            <a:avLst/>
          </a:prstGeom>
        </p:spPr>
      </p:pic>
    </p:spTree>
    <p:extLst>
      <p:ext uri="{BB962C8B-B14F-4D97-AF65-F5344CB8AC3E}">
        <p14:creationId xmlns:p14="http://schemas.microsoft.com/office/powerpoint/2010/main" val="3765133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C000"/>
                </a:solidFill>
              </a:rPr>
              <a:t>1.</a:t>
            </a:r>
            <a:r>
              <a:rPr lang="en-US" sz="4000" b="1" dirty="0" smtClean="0">
                <a:solidFill>
                  <a:srgbClr val="FFC000"/>
                </a:solidFill>
              </a:rPr>
              <a:t>Dirty Read</a:t>
            </a:r>
            <a:endParaRPr lang="en-IN" sz="4000" b="1" dirty="0">
              <a:solidFill>
                <a:srgbClr val="FFC000"/>
              </a:solidFill>
            </a:endParaRPr>
          </a:p>
        </p:txBody>
      </p:sp>
      <p:sp>
        <p:nvSpPr>
          <p:cNvPr id="3" name="Content Placeholder 2"/>
          <p:cNvSpPr>
            <a:spLocks noGrp="1"/>
          </p:cNvSpPr>
          <p:nvPr>
            <p:ph idx="1"/>
          </p:nvPr>
        </p:nvSpPr>
        <p:spPr>
          <a:xfrm>
            <a:off x="1154955" y="2603500"/>
            <a:ext cx="3827592" cy="3416300"/>
          </a:xfrm>
        </p:spPr>
        <p:txBody>
          <a:bodyPr>
            <a:normAutofit/>
          </a:bodyPr>
          <a:lstStyle/>
          <a:p>
            <a:r>
              <a:rPr lang="en-US" sz="2400" dirty="0" smtClean="0"/>
              <a:t>A Dirty read is a situation when a transaction reads a data that has not yet been committed.</a:t>
            </a:r>
            <a:endParaRPr lang="en-IN" sz="2400"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5</a:t>
            </a:fld>
            <a:endParaRPr lang="en-US" noProof="0" dirty="0"/>
          </a:p>
        </p:txBody>
      </p:sp>
      <p:pic>
        <p:nvPicPr>
          <p:cNvPr id="5" name="Picture 4"/>
          <p:cNvPicPr>
            <a:picLocks noChangeAspect="1"/>
          </p:cNvPicPr>
          <p:nvPr/>
        </p:nvPicPr>
        <p:blipFill>
          <a:blip r:embed="rId2"/>
          <a:stretch>
            <a:fillRect/>
          </a:stretch>
        </p:blipFill>
        <p:spPr>
          <a:xfrm>
            <a:off x="5203637" y="2390191"/>
            <a:ext cx="5568002" cy="3629609"/>
          </a:xfrm>
          <a:prstGeom prst="rect">
            <a:avLst/>
          </a:prstGeom>
        </p:spPr>
      </p:pic>
    </p:spTree>
    <p:extLst>
      <p:ext uri="{BB962C8B-B14F-4D97-AF65-F5344CB8AC3E}">
        <p14:creationId xmlns:p14="http://schemas.microsoft.com/office/powerpoint/2010/main" val="981468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solidFill>
                  <a:srgbClr val="FFC000"/>
                </a:solidFill>
              </a:rPr>
              <a:t>2.Non-Repeatable Read</a:t>
            </a:r>
            <a:endParaRPr lang="en-IN" sz="4000" b="1" dirty="0">
              <a:solidFill>
                <a:srgbClr val="FFC000"/>
              </a:solidFill>
            </a:endParaRPr>
          </a:p>
        </p:txBody>
      </p:sp>
      <p:sp>
        <p:nvSpPr>
          <p:cNvPr id="3" name="Content Placeholder 2"/>
          <p:cNvSpPr>
            <a:spLocks noGrp="1"/>
          </p:cNvSpPr>
          <p:nvPr>
            <p:ph idx="1"/>
          </p:nvPr>
        </p:nvSpPr>
        <p:spPr/>
        <p:txBody>
          <a:bodyPr/>
          <a:lstStyle/>
          <a:p>
            <a:r>
              <a:rPr lang="en-US" dirty="0" smtClean="0"/>
              <a:t>Non-Repeatable read occur when a transaction reads same row twice and get a different value each time.</a:t>
            </a:r>
            <a:endParaRPr lang="en-IN"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6</a:t>
            </a:fld>
            <a:endParaRPr lang="en-US" noProof="0" dirty="0"/>
          </a:p>
        </p:txBody>
      </p:sp>
      <p:pic>
        <p:nvPicPr>
          <p:cNvPr id="5" name="Picture 4"/>
          <p:cNvPicPr>
            <a:picLocks noChangeAspect="1"/>
          </p:cNvPicPr>
          <p:nvPr/>
        </p:nvPicPr>
        <p:blipFill>
          <a:blip r:embed="rId2"/>
          <a:stretch>
            <a:fillRect/>
          </a:stretch>
        </p:blipFill>
        <p:spPr>
          <a:xfrm>
            <a:off x="3175991" y="3181738"/>
            <a:ext cx="5738078" cy="3498980"/>
          </a:xfrm>
          <a:prstGeom prst="rect">
            <a:avLst/>
          </a:prstGeom>
        </p:spPr>
      </p:pic>
    </p:spTree>
    <p:extLst>
      <p:ext uri="{BB962C8B-B14F-4D97-AF65-F5344CB8AC3E}">
        <p14:creationId xmlns:p14="http://schemas.microsoft.com/office/powerpoint/2010/main" val="391337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474239" cy="706964"/>
          </a:xfrm>
        </p:spPr>
        <p:txBody>
          <a:bodyPr/>
          <a:lstStyle/>
          <a:p>
            <a:r>
              <a:rPr lang="en-US" dirty="0" smtClean="0"/>
              <a:t>             </a:t>
            </a:r>
            <a:r>
              <a:rPr lang="en-US" sz="4000" b="1" dirty="0" smtClean="0">
                <a:solidFill>
                  <a:srgbClr val="FFC000"/>
                </a:solidFill>
                <a:latin typeface="Arial Rounded MT Bold" panose="020F0704030504030204" pitchFamily="34" charset="0"/>
              </a:rPr>
              <a:t>3.Phantom Reads</a:t>
            </a:r>
            <a:endParaRPr lang="en-IN" sz="4000" b="1" dirty="0">
              <a:solidFill>
                <a:srgbClr val="FFC000"/>
              </a:solidFill>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t>Phantom reads occur when two same queries are executed but the rows retrieved by the two are different</a:t>
            </a:r>
            <a:endParaRPr lang="en-IN"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7</a:t>
            </a:fld>
            <a:endParaRPr lang="en-US" noProof="0" dirty="0"/>
          </a:p>
        </p:txBody>
      </p:sp>
      <p:pic>
        <p:nvPicPr>
          <p:cNvPr id="5" name="Picture 4"/>
          <p:cNvPicPr>
            <a:picLocks noChangeAspect="1"/>
          </p:cNvPicPr>
          <p:nvPr/>
        </p:nvPicPr>
        <p:blipFill>
          <a:blip r:embed="rId2"/>
          <a:stretch>
            <a:fillRect/>
          </a:stretch>
        </p:blipFill>
        <p:spPr>
          <a:xfrm>
            <a:off x="1340317" y="3666941"/>
            <a:ext cx="9548687" cy="3368332"/>
          </a:xfrm>
          <a:prstGeom prst="rect">
            <a:avLst/>
          </a:prstGeom>
        </p:spPr>
      </p:pic>
    </p:spTree>
    <p:extLst>
      <p:ext uri="{BB962C8B-B14F-4D97-AF65-F5344CB8AC3E}">
        <p14:creationId xmlns:p14="http://schemas.microsoft.com/office/powerpoint/2010/main" val="3658657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551" y="1212980"/>
            <a:ext cx="9918440" cy="1175656"/>
          </a:xfrm>
        </p:spPr>
        <p:txBody>
          <a:bodyPr/>
          <a:lstStyle/>
          <a:p>
            <a:pPr fontAlgn="base"/>
            <a:r>
              <a:rPr lang="en-US" b="1" dirty="0">
                <a:solidFill>
                  <a:srgbClr val="FFC000"/>
                </a:solidFill>
              </a:rPr>
              <a:t>Based on these phenomena, The SQL standard defines four isolation levels:  </a:t>
            </a:r>
            <a:br>
              <a:rPr lang="en-US" b="1" dirty="0">
                <a:solidFill>
                  <a:srgbClr val="FFC000"/>
                </a:solidFill>
              </a:rPr>
            </a:br>
            <a:r>
              <a:rPr lang="en-US" b="1" dirty="0">
                <a:solidFill>
                  <a:srgbClr val="FFC000"/>
                </a:solidFill>
              </a:rPr>
              <a:t/>
            </a:r>
            <a:br>
              <a:rPr lang="en-US" b="1" dirty="0">
                <a:solidFill>
                  <a:srgbClr val="FFC000"/>
                </a:solidFill>
              </a:rPr>
            </a:br>
            <a:endParaRPr lang="en-IN" b="1" dirty="0">
              <a:solidFill>
                <a:srgbClr val="FFC000"/>
              </a:solidFill>
            </a:endParaRPr>
          </a:p>
        </p:txBody>
      </p:sp>
      <p:sp>
        <p:nvSpPr>
          <p:cNvPr id="3" name="Content Placeholder 2"/>
          <p:cNvSpPr>
            <a:spLocks noGrp="1"/>
          </p:cNvSpPr>
          <p:nvPr>
            <p:ph idx="1"/>
          </p:nvPr>
        </p:nvSpPr>
        <p:spPr/>
        <p:txBody>
          <a:bodyPr/>
          <a:lstStyle/>
          <a:p>
            <a:pPr marL="0" indent="0">
              <a:buNone/>
            </a:pPr>
            <a:r>
              <a:rPr lang="en-US" b="1" dirty="0" smtClean="0"/>
              <a:t>1 .Read </a:t>
            </a:r>
            <a:r>
              <a:rPr lang="en-US" b="1" dirty="0"/>
              <a:t>Uncommitted </a:t>
            </a:r>
            <a:r>
              <a:rPr lang="en-US" dirty="0"/>
              <a:t>– Read Uncommitted is the lowest isolation level. In this level, one transaction may read not yet committed changes made by other transactions, thereby allowing dirty reads. At this level, transactions are not isolated from each other.</a:t>
            </a:r>
          </a:p>
          <a:p>
            <a:pPr marL="0" indent="0">
              <a:buNone/>
            </a:pPr>
            <a:r>
              <a:rPr lang="en-US" b="1" dirty="0" smtClean="0"/>
              <a:t>2.Read </a:t>
            </a:r>
            <a:r>
              <a:rPr lang="en-US" b="1" dirty="0"/>
              <a:t>Committed – </a:t>
            </a:r>
            <a:r>
              <a:rPr lang="en-US" dirty="0"/>
              <a:t>This isolation level guarantees that any data read is committed at the moment it is read. Thus it does not allow dirty read. The transaction holds a read or write lock on the current row, and thus prevents other transactions from reading, updating, or deleting it.</a:t>
            </a:r>
            <a:endParaRPr lang="en-IN" dirty="0"/>
          </a:p>
        </p:txBody>
      </p:sp>
      <p:sp>
        <p:nvSpPr>
          <p:cNvPr id="4" name="Slide Number Placeholder 3"/>
          <p:cNvSpPr>
            <a:spLocks noGrp="1"/>
          </p:cNvSpPr>
          <p:nvPr>
            <p:ph type="sldNum" sz="quarter" idx="12"/>
          </p:nvPr>
        </p:nvSpPr>
        <p:spPr/>
        <p:txBody>
          <a:bodyPr/>
          <a:lstStyle/>
          <a:p>
            <a:fld id="{9FF96B15-8338-45D5-A943-561235072D66}" type="slidenum">
              <a:rPr lang="en-US" noProof="0" smtClean="0"/>
              <a:t>8</a:t>
            </a:fld>
            <a:endParaRPr lang="en-US" noProof="0" dirty="0"/>
          </a:p>
        </p:txBody>
      </p:sp>
    </p:spTree>
    <p:extLst>
      <p:ext uri="{BB962C8B-B14F-4D97-AF65-F5344CB8AC3E}">
        <p14:creationId xmlns:p14="http://schemas.microsoft.com/office/powerpoint/2010/main" val="42816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551" y="1212980"/>
            <a:ext cx="9918440" cy="1175656"/>
          </a:xfrm>
        </p:spPr>
        <p:txBody>
          <a:bodyPr/>
          <a:lstStyle/>
          <a:p>
            <a:pPr fontAlgn="base"/>
            <a:r>
              <a:rPr lang="en-US" b="1" dirty="0">
                <a:solidFill>
                  <a:srgbClr val="FFC000"/>
                </a:solidFill>
              </a:rPr>
              <a:t>Based on these phenomena, The SQL standard defines four isolation levels:  </a:t>
            </a:r>
            <a:br>
              <a:rPr lang="en-US" b="1" dirty="0">
                <a:solidFill>
                  <a:srgbClr val="FFC000"/>
                </a:solidFill>
              </a:rPr>
            </a:br>
            <a:r>
              <a:rPr lang="en-US" b="1" dirty="0">
                <a:solidFill>
                  <a:srgbClr val="FFC000"/>
                </a:solidFill>
              </a:rPr>
              <a:t/>
            </a:r>
            <a:br>
              <a:rPr lang="en-US" b="1" dirty="0">
                <a:solidFill>
                  <a:srgbClr val="FFC000"/>
                </a:solidFill>
              </a:rPr>
            </a:br>
            <a:endParaRPr lang="en-IN" b="1" dirty="0">
              <a:solidFill>
                <a:srgbClr val="FFC000"/>
              </a:solidFill>
            </a:endParaRPr>
          </a:p>
        </p:txBody>
      </p:sp>
      <p:sp>
        <p:nvSpPr>
          <p:cNvPr id="3" name="Content Placeholder 2"/>
          <p:cNvSpPr>
            <a:spLocks noGrp="1"/>
          </p:cNvSpPr>
          <p:nvPr>
            <p:ph idx="1"/>
          </p:nvPr>
        </p:nvSpPr>
        <p:spPr>
          <a:xfrm>
            <a:off x="1154955" y="2603500"/>
            <a:ext cx="8978090" cy="3416300"/>
          </a:xfrm>
        </p:spPr>
        <p:txBody>
          <a:bodyPr/>
          <a:lstStyle/>
          <a:p>
            <a:pPr marL="0" indent="0" fontAlgn="base">
              <a:buNone/>
            </a:pPr>
            <a:r>
              <a:rPr lang="en-US" b="1" dirty="0" smtClean="0"/>
              <a:t>3 . Repeatable </a:t>
            </a:r>
            <a:r>
              <a:rPr lang="en-US" b="1" dirty="0"/>
              <a:t>Read – </a:t>
            </a:r>
            <a:r>
              <a:rPr lang="en-US" dirty="0"/>
              <a:t>This is the most restrictive isolation level. The transaction holds read locks on all rows it references and writes locks on referenced rows for update and delete actions. Since other transactions cannot read, update or delete these rows, consequently it avoids non-repeatable read.</a:t>
            </a:r>
          </a:p>
          <a:p>
            <a:pPr marL="0" indent="0" fontAlgn="base">
              <a:buNone/>
            </a:pPr>
            <a:r>
              <a:rPr lang="en-US" b="1" dirty="0" smtClean="0"/>
              <a:t>4 . Serializable </a:t>
            </a:r>
            <a:r>
              <a:rPr lang="en-US" b="1" dirty="0"/>
              <a:t>– </a:t>
            </a:r>
            <a:r>
              <a:rPr lang="en-US" dirty="0"/>
              <a:t>This is the highest isolation level. A </a:t>
            </a:r>
            <a:r>
              <a:rPr lang="en-US" i="1" dirty="0"/>
              <a:t>serializable</a:t>
            </a:r>
            <a:r>
              <a:rPr lang="en-US" dirty="0"/>
              <a:t> execution is guaranteed to be serializable. Serializable execution is defined to be an execution of operations in which concurrently executing transactions appears to be serially executing.</a:t>
            </a:r>
          </a:p>
        </p:txBody>
      </p:sp>
      <p:sp>
        <p:nvSpPr>
          <p:cNvPr id="4" name="Slide Number Placeholder 3"/>
          <p:cNvSpPr>
            <a:spLocks noGrp="1"/>
          </p:cNvSpPr>
          <p:nvPr>
            <p:ph type="sldNum" sz="quarter" idx="12"/>
          </p:nvPr>
        </p:nvSpPr>
        <p:spPr/>
        <p:txBody>
          <a:bodyPr/>
          <a:lstStyle/>
          <a:p>
            <a:fld id="{9FF96B15-8338-45D5-A943-561235072D66}" type="slidenum">
              <a:rPr lang="en-US" noProof="0" smtClean="0"/>
              <a:t>9</a:t>
            </a:fld>
            <a:endParaRPr lang="en-US" noProof="0" dirty="0"/>
          </a:p>
        </p:txBody>
      </p:sp>
    </p:spTree>
    <p:extLst>
      <p:ext uri="{BB962C8B-B14F-4D97-AF65-F5344CB8AC3E}">
        <p14:creationId xmlns:p14="http://schemas.microsoft.com/office/powerpoint/2010/main" val="866967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328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Century Gothic</vt:lpstr>
      <vt:lpstr>Wingdings</vt:lpstr>
      <vt:lpstr>Wingdings 3</vt:lpstr>
      <vt:lpstr>Ion Boardroom</vt:lpstr>
      <vt:lpstr>Isolation level in transaction</vt:lpstr>
      <vt:lpstr>              Introduction to Isolation level</vt:lpstr>
      <vt:lpstr>A Transaction isolation level are defined by the following Phenomena :-</vt:lpstr>
      <vt:lpstr>Why we need Transaction Isolation Level</vt:lpstr>
      <vt:lpstr>                      1.Dirty Read</vt:lpstr>
      <vt:lpstr>          2.Non-Repeatable Read</vt:lpstr>
      <vt:lpstr>             3.Phantom Reads</vt:lpstr>
      <vt:lpstr>Based on these phenomena, The SQL standard defines four isolation levels:    </vt:lpstr>
      <vt:lpstr>Based on these phenomena, The SQL standard defines four isolation levels:    </vt:lpstr>
      <vt:lpstr>The relationship between isolation levels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2024-06-12T15:39:56Z</dcterms:created>
  <dcterms:modified xsi:type="dcterms:W3CDTF">2024-06-14T11:59:14Z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