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7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07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5/30/2024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5/30/2024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5/30/2024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5/30/2024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5/30/2024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5/30/2024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5/30/2024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5/30/2024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5/30/2024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5/30/2024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5/30/2024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5/30/2024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5/30/2024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5/30/2024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5/30/2024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5/30/2024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5/30/2024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13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95189"/>
          </a:xfrm>
        </p:spPr>
        <p:txBody>
          <a:bodyPr/>
          <a:lstStyle/>
          <a:p>
            <a:r>
              <a:rPr lang="en-US" b="1" dirty="0" smtClean="0">
                <a:latin typeface="Bahnschrift Condensed" panose="020B0502040204020203" pitchFamily="34" charset="0"/>
              </a:rPr>
              <a:t>    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  <a:latin typeface="Bahnschrift Condensed" panose="020B0502040204020203" pitchFamily="34" charset="0"/>
              </a:rPr>
              <a:t>Metrics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Bahnschrift Condensed" panose="020B0502040204020203" pitchFamily="34" charset="0"/>
              </a:rPr>
              <a:t>for Process and Products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70784"/>
            <a:ext cx="8825658" cy="146801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Name: Shiva kumar</a:t>
            </a:r>
          </a:p>
          <a:p>
            <a:r>
              <a:rPr lang="en-US" dirty="0" smtClean="0"/>
              <a:t>Section :- </a:t>
            </a:r>
            <a:r>
              <a:rPr lang="en-US" dirty="0" err="1" smtClean="0"/>
              <a:t>cse</a:t>
            </a:r>
            <a:r>
              <a:rPr lang="en-US" dirty="0" smtClean="0"/>
              <a:t> ( c 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Roll no: 227r1a05j3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                   Challenges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Challenges can arise when using software engineering metrics</a:t>
            </a:r>
            <a:r>
              <a:rPr lang="en-US" sz="2000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Metrics </a:t>
            </a:r>
            <a:r>
              <a:rPr lang="en-US" sz="2000" b="1" dirty="0"/>
              <a:t>can be misinterpreted or misused</a:t>
            </a:r>
            <a:r>
              <a:rPr lang="en-US" sz="2000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"</a:t>
            </a:r>
            <a:r>
              <a:rPr lang="en-US" sz="2000" b="1" dirty="0"/>
              <a:t>Gaming the system" to make metrics look better can be counterproductive</a:t>
            </a:r>
            <a:r>
              <a:rPr lang="en-US" sz="2000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Focus </a:t>
            </a:r>
            <a:r>
              <a:rPr lang="en-US" sz="2000" b="1" dirty="0"/>
              <a:t>on the right metrics and ensure everyone understands their purpose</a:t>
            </a:r>
            <a:r>
              <a:rPr lang="en-US" sz="2000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Metrics </a:t>
            </a:r>
            <a:r>
              <a:rPr lang="en-US" sz="2000" b="1" dirty="0"/>
              <a:t>should be used to guide improvement, not for blame or micromanagement.</a:t>
            </a:r>
            <a:endParaRPr lang="en-IN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93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                 Conclusion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Software engineering metrics are a powerful tool for building high-quality software</a:t>
            </a:r>
            <a:r>
              <a:rPr lang="en-US" sz="2000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By </a:t>
            </a:r>
            <a:r>
              <a:rPr lang="en-US" sz="2000" b="1" dirty="0"/>
              <a:t>tracking and analyzing both process and product metrics, we gain valuable insights into how we're working and what we're building</a:t>
            </a:r>
            <a:r>
              <a:rPr lang="en-US" sz="2000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Use </a:t>
            </a:r>
            <a:r>
              <a:rPr lang="en-US" sz="2000" b="1" dirty="0"/>
              <a:t>metrics to make informed decisions, optimize development practices, and ultimately deliver successful software projects</a:t>
            </a:r>
            <a:endParaRPr lang="en-IN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7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56" y="1274396"/>
            <a:ext cx="8463106" cy="47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4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 smtClean="0">
                <a:solidFill>
                  <a:schemeClr val="bg1"/>
                </a:solidFill>
              </a:rPr>
              <a:t>  </a:t>
            </a:r>
            <a:r>
              <a:rPr lang="en-US" sz="4000" b="1" dirty="0" smtClean="0">
                <a:solidFill>
                  <a:schemeClr val="bg1"/>
                </a:solidFill>
              </a:rPr>
              <a:t>Contents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32" name="Picture Placeholder 31" descr="Open Book">
            <a:extLst>
              <a:ext uri="{FF2B5EF4-FFF2-40B4-BE49-F238E27FC236}">
                <a16:creationId xmlns:a16="http://schemas.microsoft.com/office/drawing/2014/main" id="{88238207-50D4-41D4-A729-30B439AC842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973279" y="1887516"/>
            <a:ext cx="442593" cy="44259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2913" y="1748812"/>
            <a:ext cx="3852000" cy="719999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34" name="Picture Placeholder 33" descr="Pencil">
            <a:extLst>
              <a:ext uri="{FF2B5EF4-FFF2-40B4-BE49-F238E27FC236}">
                <a16:creationId xmlns:a16="http://schemas.microsoft.com/office/drawing/2014/main" id="{3A3178EB-E188-4B9F-9865-1C058BC971A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73279" y="2699860"/>
            <a:ext cx="442593" cy="4425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Whats</a:t>
            </a:r>
            <a:r>
              <a:rPr lang="en-US" dirty="0" smtClean="0"/>
              <a:t> is metrics and Its Types</a:t>
            </a:r>
            <a:endParaRPr lang="en-US" dirty="0"/>
          </a:p>
        </p:txBody>
      </p:sp>
      <p:pic>
        <p:nvPicPr>
          <p:cNvPr id="36" name="Picture Placeholder 35" descr="Pen">
            <a:extLst>
              <a:ext uri="{FF2B5EF4-FFF2-40B4-BE49-F238E27FC236}">
                <a16:creationId xmlns:a16="http://schemas.microsoft.com/office/drawing/2014/main" id="{21A379A7-E90A-4466-BAB4-13E7280FC04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973279" y="3512205"/>
            <a:ext cx="442593" cy="4425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Importance of metrics</a:t>
            </a:r>
            <a:endParaRPr lang="en-US" dirty="0"/>
          </a:p>
        </p:txBody>
      </p:sp>
      <p:pic>
        <p:nvPicPr>
          <p:cNvPr id="38" name="Picture Placeholder 37" descr="Highlighter ">
            <a:extLst>
              <a:ext uri="{FF2B5EF4-FFF2-40B4-BE49-F238E27FC236}">
                <a16:creationId xmlns:a16="http://schemas.microsoft.com/office/drawing/2014/main" id="{1CBCB90A-70A5-49AD-821D-C108E3441E0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973279" y="4324550"/>
            <a:ext cx="442593" cy="44259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pic>
        <p:nvPicPr>
          <p:cNvPr id="40" name="Picture Placeholder 39" descr="Books">
            <a:extLst>
              <a:ext uri="{FF2B5EF4-FFF2-40B4-BE49-F238E27FC236}">
                <a16:creationId xmlns:a16="http://schemas.microsoft.com/office/drawing/2014/main" id="{21506F1E-3CF6-4B0C-AE4F-832BC6EA131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73279" y="5136894"/>
            <a:ext cx="442593" cy="44259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What is metrics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59225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Metrics is </a:t>
            </a:r>
            <a:r>
              <a:rPr lang="en-US" sz="2400" b="1" dirty="0"/>
              <a:t> a way to measure the quality and health of </a:t>
            </a:r>
            <a:r>
              <a:rPr lang="en-US" sz="2400" b="1" dirty="0" smtClean="0"/>
              <a:t>  your </a:t>
            </a:r>
            <a:r>
              <a:rPr lang="en-US" sz="2400" b="1" dirty="0"/>
              <a:t>software development process</a:t>
            </a:r>
            <a:r>
              <a:rPr lang="en-US" sz="2400" b="1" dirty="0" smtClean="0"/>
              <a:t>.</a:t>
            </a:r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In software </a:t>
            </a:r>
            <a:r>
              <a:rPr lang="en-US" sz="2400" b="1" dirty="0" err="1" smtClean="0"/>
              <a:t>engineering,metrics</a:t>
            </a:r>
            <a:r>
              <a:rPr lang="en-US" sz="2400" b="1" dirty="0" smtClean="0"/>
              <a:t> plays a crucial role.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They help us understand how efficiently we are developing software and the quality of the software we are building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972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Importance of Metrics     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45837" cy="3416300"/>
          </a:xfrm>
        </p:spPr>
        <p:txBody>
          <a:bodyPr/>
          <a:lstStyle/>
          <a:p>
            <a:r>
              <a:rPr lang="en-US" b="1" dirty="0"/>
              <a:t>Metrics provide data-driven insights into software development processes and products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They </a:t>
            </a:r>
            <a:r>
              <a:rPr lang="en-US" b="1" dirty="0"/>
              <a:t>help us make informed decisions, identify and address potential issues early on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Metrics </a:t>
            </a:r>
            <a:r>
              <a:rPr lang="en-US" b="1" dirty="0"/>
              <a:t>can be used to track progress, measure efficiency, and assess </a:t>
            </a:r>
            <a:r>
              <a:rPr lang="en-US" b="1" dirty="0" err="1"/>
              <a:t>quality.By</a:t>
            </a:r>
            <a:r>
              <a:rPr lang="en-US" b="1" dirty="0"/>
              <a:t> analyzing metrics, we can continuously improve software development practices.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               Types of metrics</a:t>
            </a:r>
            <a:endParaRPr lang="en-IN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743" y="2632913"/>
            <a:ext cx="8964287" cy="332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            Process Metrics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Process metrics provide insights into the development workflow, </a:t>
            </a:r>
            <a:r>
              <a:rPr lang="en-US" sz="2000" b="1" dirty="0" smtClean="0"/>
              <a:t>resource </a:t>
            </a:r>
            <a:r>
              <a:rPr lang="en-US" sz="2000" b="1" dirty="0"/>
              <a:t>utilization, and overall efficiency</a:t>
            </a:r>
            <a:r>
              <a:rPr lang="en-US" sz="2000" b="1" dirty="0" smtClean="0"/>
              <a:t>.</a:t>
            </a:r>
          </a:p>
          <a:p>
            <a:endParaRPr lang="en-US" sz="2000" b="1" dirty="0"/>
          </a:p>
          <a:p>
            <a:endParaRPr lang="en-IN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7" y="3227090"/>
            <a:ext cx="5075853" cy="36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922106"/>
            <a:ext cx="4351023" cy="3039363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This process </a:t>
            </a:r>
            <a:r>
              <a:rPr lang="en-US" b="1" dirty="0">
                <a:solidFill>
                  <a:schemeClr val="accent3"/>
                </a:solidFill>
              </a:rPr>
              <a:t>metrics </a:t>
            </a:r>
            <a:r>
              <a:rPr lang="en-US" b="1" dirty="0" smtClean="0">
                <a:solidFill>
                  <a:schemeClr val="accent3"/>
                </a:solidFill>
              </a:rPr>
              <a:t>include: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1371600"/>
            <a:ext cx="3755379" cy="3589867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Effort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Cost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Time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Quality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velocity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cycle</a:t>
            </a:r>
            <a:endParaRPr lang="en-IN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52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             Product </a:t>
            </a:r>
            <a:r>
              <a:rPr lang="en-US" sz="4000" b="1" dirty="0" err="1" smtClean="0"/>
              <a:t>Matrics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9705878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Product metrics focus on the characteristics and quality of the software being built.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640" y="3554964"/>
            <a:ext cx="5947682" cy="33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This </a:t>
            </a:r>
            <a:r>
              <a:rPr lang="en-US" b="1" dirty="0" smtClean="0">
                <a:solidFill>
                  <a:schemeClr val="accent3"/>
                </a:solidFill>
              </a:rPr>
              <a:t>product </a:t>
            </a:r>
            <a:r>
              <a:rPr lang="en-US" b="1" dirty="0">
                <a:solidFill>
                  <a:schemeClr val="accent3"/>
                </a:solidFill>
              </a:rPr>
              <a:t>metrics include: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1343608"/>
            <a:ext cx="3755379" cy="431074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Functionality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Reliability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Usability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Performance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security</a:t>
            </a:r>
            <a:endParaRPr lang="en-IN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9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280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 Condensed</vt:lpstr>
      <vt:lpstr>Calibri</vt:lpstr>
      <vt:lpstr>Century Gothic</vt:lpstr>
      <vt:lpstr>Wingdings</vt:lpstr>
      <vt:lpstr>Wingdings 3</vt:lpstr>
      <vt:lpstr>Ion Boardroom</vt:lpstr>
      <vt:lpstr>    Metrics for Process and Products </vt:lpstr>
      <vt:lpstr>  Contents</vt:lpstr>
      <vt:lpstr>                  What is metrics</vt:lpstr>
      <vt:lpstr>           Importance of Metrics      </vt:lpstr>
      <vt:lpstr>               Types of metrics</vt:lpstr>
      <vt:lpstr>            Process Metrics</vt:lpstr>
      <vt:lpstr>This process metrics include:</vt:lpstr>
      <vt:lpstr>             Product Matrics</vt:lpstr>
      <vt:lpstr>This product metrics include:</vt:lpstr>
      <vt:lpstr>                   Challenges</vt:lpstr>
      <vt:lpstr>               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2024-05-02T14:06:01Z</dcterms:created>
  <dcterms:modified xsi:type="dcterms:W3CDTF">2024-05-30T02:32:37Z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