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840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3" r:id="rId6"/>
    <p:sldId id="274" r:id="rId7"/>
    <p:sldId id="276" r:id="rId8"/>
    <p:sldId id="277" r:id="rId9"/>
    <p:sldId id="278" r:id="rId10"/>
    <p:sldId id="279" r:id="rId11"/>
    <p:sldId id="282" r:id="rId12"/>
    <p:sldId id="280" r:id="rId13"/>
    <p:sldId id="281" r:id="rId14"/>
    <p:sldId id="283" r:id="rId15"/>
    <p:sldId id="28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259BEA-82BC-4476-91F2-380E77DBAD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9DE9C3-2AB8-44E5-BCFE-5DD42DFC5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7858F-6309-4F09-BEA0-6CBF97E55806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B971B-9BC3-41DB-91DC-F03F5C808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0720E-F4E2-435B-A885-9194BA3026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8AE00-5498-4F06-8655-F21703489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42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53C5D-CD12-6D4C-A980-0612968271E2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167F0-0840-1348-BFE4-C6298BBC06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Oval 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5" name="Oval 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Freeform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5D0B1B9-C7DF-F64A-B488-12B3D5090923}" type="datetime1">
              <a:rPr lang="en-US" noProof="0" smtClean="0"/>
              <a:t>5/31/2024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7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15A5A73-8E13-4E38-8362-0A09BA944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5/31/2024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50BDD93-02DA-4B21-9556-FA8B9894F9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5/31/2024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7C1C-DA5E-F743-826B-CB70C940D4E6}" type="datetime1">
              <a:rPr lang="en-US" noProof="0" smtClean="0"/>
              <a:t>5/31/2024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17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0E4C-E478-1D40-94DF-17D7429B053A}" type="datetime1">
              <a:rPr lang="en-US" noProof="0" smtClean="0"/>
              <a:t>5/31/2024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99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5/31/2024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64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5/31/2024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5C1B7F-CD73-441E-89FC-46AA9E8B5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4150" y="2406650"/>
            <a:ext cx="8663700" cy="3477682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974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5E0F-8980-D24A-B2F9-0C7A13C6A6DE}" type="datetime1">
              <a:rPr lang="en-US" noProof="0" smtClean="0"/>
              <a:t>5/31/2024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92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1EE2-1449-2741-9D08-61623EFC2A0E}" type="datetime1">
              <a:rPr lang="en-US" noProof="0" smtClean="0"/>
              <a:t>5/31/2024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36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7560-49B8-714F-A7F1-D946D3E64C23}" type="datetime1">
              <a:rPr lang="en-US" noProof="0" smtClean="0"/>
              <a:t>5/31/2024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237C-03C9-D843-906B-96D98C6B2D61}" type="datetime1">
              <a:rPr lang="en-US" noProof="0" smtClean="0"/>
              <a:t>5/31/2024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95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5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D2BD-1F35-9841-A6BF-76BE540EE01F}" type="datetime1">
              <a:rPr lang="en-US" noProof="0" smtClean="0"/>
              <a:t>5/31/2024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Picture Placeholder 13">
            <a:extLst>
              <a:ext uri="{FF2B5EF4-FFF2-40B4-BE49-F238E27FC236}">
                <a16:creationId xmlns:a16="http://schemas.microsoft.com/office/drawing/2014/main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6" name="Picture Placeholder 13">
            <a:extLst>
              <a:ext uri="{FF2B5EF4-FFF2-40B4-BE49-F238E27FC236}">
                <a16:creationId xmlns:a16="http://schemas.microsoft.com/office/drawing/2014/main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296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F40A-5592-5744-BFD7-61B04D70BFE7}" type="datetime1">
              <a:rPr lang="en-US" noProof="0" smtClean="0"/>
              <a:t>5/31/2024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1820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5/31/2024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5/31/2024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46506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9">
            <a:extLst>
              <a:ext uri="{FF2B5EF4-FFF2-40B4-BE49-F238E27FC236}">
                <a16:creationId xmlns:a16="http://schemas.microsoft.com/office/drawing/2014/main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9370-372E-0846-B090-5E6EF97A3B62}" type="datetime1">
              <a:rPr lang="en-US" noProof="0" smtClean="0"/>
              <a:t>5/31/2024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29299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6ACA6CA-E140-824D-8E8B-5CC5036BDBAE}" type="datetime1">
              <a:rPr lang="en-US" noProof="0" smtClean="0"/>
              <a:pPr/>
              <a:t>5/31/2024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9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66" r:id="rId15"/>
    <p:sldLayoutId id="214748384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931" y="1035698"/>
            <a:ext cx="8825658" cy="3265715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Connection to database </a:t>
            </a:r>
            <a:r>
              <a:rPr lang="en-US" b="1" dirty="0" smtClean="0">
                <a:solidFill>
                  <a:schemeClr val="accent3"/>
                </a:solidFill>
              </a:rPr>
              <a:t>using </a:t>
            </a:r>
            <a:r>
              <a:rPr lang="en-US" b="1" dirty="0">
                <a:solidFill>
                  <a:schemeClr val="accent3"/>
                </a:solidFill>
              </a:rPr>
              <a:t>JSP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E989F-747B-4007-9C7A-A35E8B662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334171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Name : Shiva kumar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Section: </a:t>
            </a:r>
            <a:r>
              <a:rPr lang="en-US" dirty="0" err="1" smtClean="0">
                <a:solidFill>
                  <a:srgbClr val="FFFF00"/>
                </a:solidFill>
              </a:rPr>
              <a:t>cse</a:t>
            </a:r>
            <a:r>
              <a:rPr lang="en-US" dirty="0" smtClean="0">
                <a:solidFill>
                  <a:srgbClr val="FFFF00"/>
                </a:solidFill>
              </a:rPr>
              <a:t>-c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Roll No: 227r1a05j3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0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</a:t>
            </a:r>
            <a:r>
              <a:rPr lang="en-US" sz="4000" b="1" dirty="0">
                <a:solidFill>
                  <a:schemeClr val="accent3">
                    <a:lumMod val="75000"/>
                  </a:schemeClr>
                </a:solidFill>
              </a:rPr>
              <a:t>5</a:t>
            </a:r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  <a:r>
              <a:rPr lang="en-IN" sz="40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IN" sz="4000" b="1" dirty="0">
                <a:solidFill>
                  <a:schemeClr val="accent3">
                    <a:lumMod val="75000"/>
                  </a:schemeClr>
                </a:solidFill>
              </a:rPr>
              <a:t>Processing the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10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137" y="3146424"/>
            <a:ext cx="9233188" cy="316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9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</a:t>
            </a:r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</a:rPr>
              <a:t>6.</a:t>
            </a:r>
            <a:r>
              <a:rPr lang="en-IN" sz="4000" b="1" dirty="0">
                <a:solidFill>
                  <a:schemeClr val="accent3">
                    <a:lumMod val="75000"/>
                  </a:schemeClr>
                </a:solidFill>
              </a:rPr>
              <a:t> Closing the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11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0" y="3107734"/>
            <a:ext cx="7391400" cy="340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0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352540" y="267737"/>
            <a:ext cx="838199" cy="767687"/>
          </a:xfrm>
        </p:spPr>
        <p:txBody>
          <a:bodyPr/>
          <a:lstStyle/>
          <a:p>
            <a:fld id="{9FF96B15-8338-45D5-A943-561235072D66}" type="slidenum">
              <a:rPr lang="en-US" noProof="0" smtClean="0"/>
              <a:t>12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6" y="1678824"/>
            <a:ext cx="7324724" cy="487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0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</a:t>
            </a:r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</a:rPr>
              <a:t>Introduction to JSP</a:t>
            </a:r>
            <a:endParaRPr lang="en-IN" sz="4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789395" cy="3416300"/>
          </a:xfrm>
        </p:spPr>
        <p:txBody>
          <a:bodyPr/>
          <a:lstStyle/>
          <a:p>
            <a:r>
              <a:rPr lang="en-US" sz="2400" b="1" dirty="0" smtClean="0"/>
              <a:t>What is JSP:</a:t>
            </a:r>
          </a:p>
          <a:p>
            <a:r>
              <a:rPr lang="en-US" dirty="0"/>
              <a:t>A technology that helps software developers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create </a:t>
            </a:r>
            <a:r>
              <a:rPr lang="en-US" dirty="0"/>
              <a:t>dynamically generated web pages based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on </a:t>
            </a:r>
            <a:r>
              <a:rPr lang="en-US" dirty="0"/>
              <a:t>HTML, XML, or other document types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JSP </a:t>
            </a:r>
            <a:r>
              <a:rPr lang="en-US" dirty="0"/>
              <a:t>is part of the Java </a:t>
            </a:r>
            <a:r>
              <a:rPr lang="en-US" dirty="0" smtClean="0"/>
              <a:t>development </a:t>
            </a:r>
            <a:r>
              <a:rPr lang="en-US" dirty="0"/>
              <a:t>platform.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2</a:t>
            </a:fld>
            <a:endParaRPr lang="en-US" noProof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6780" y="2710930"/>
            <a:ext cx="3694859" cy="237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12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389222" cy="706964"/>
          </a:xfrm>
        </p:spPr>
        <p:txBody>
          <a:bodyPr/>
          <a:lstStyle/>
          <a:p>
            <a:r>
              <a:rPr lang="en-IN" b="1" dirty="0" smtClean="0">
                <a:solidFill>
                  <a:schemeClr val="accent3">
                    <a:lumMod val="75000"/>
                  </a:schemeClr>
                </a:solidFill>
              </a:rPr>
              <a:t>   Importance </a:t>
            </a:r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of Database Connectivity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9808320" cy="3416300"/>
          </a:xfrm>
        </p:spPr>
        <p:txBody>
          <a:bodyPr/>
          <a:lstStyle/>
          <a:p>
            <a:r>
              <a:rPr lang="en-US" sz="3200" b="1" dirty="0"/>
              <a:t>Why Connect to a Database</a:t>
            </a:r>
            <a:r>
              <a:rPr lang="en-US" sz="3200" b="1" dirty="0" smtClean="0"/>
              <a:t>?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sz="2000" dirty="0"/>
              <a:t>Store and manage data efficiently.</a:t>
            </a:r>
          </a:p>
          <a:p>
            <a:pPr lvl="1"/>
            <a:r>
              <a:rPr lang="en-US" sz="2000" dirty="0"/>
              <a:t>Retrieve data dynamically.</a:t>
            </a:r>
          </a:p>
          <a:p>
            <a:pPr lvl="1"/>
            <a:r>
              <a:rPr lang="en-US" sz="2000" dirty="0"/>
              <a:t>Enhance user interactivity.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3</a:t>
            </a:fld>
            <a:endParaRPr lang="en-US" noProof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324" y="3305175"/>
            <a:ext cx="508444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47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</a:t>
            </a:r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</a:rPr>
              <a:t>JDBC Overview</a:t>
            </a:r>
            <a:endParaRPr lang="en-IN" sz="4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10875120" cy="3416300"/>
          </a:xfrm>
        </p:spPr>
        <p:txBody>
          <a:bodyPr/>
          <a:lstStyle/>
          <a:p>
            <a:r>
              <a:rPr lang="en-IN" sz="3200" b="1" dirty="0"/>
              <a:t>What is JDBC</a:t>
            </a:r>
            <a:r>
              <a:rPr lang="en-IN" sz="3200" b="1" dirty="0" smtClean="0"/>
              <a:t>?</a:t>
            </a:r>
          </a:p>
          <a:p>
            <a:endParaRPr lang="en-US" dirty="0"/>
          </a:p>
          <a:p>
            <a:pPr lvl="1"/>
            <a:r>
              <a:rPr lang="en-US" dirty="0"/>
              <a:t>Java Database Connectivity (JDBC) is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an </a:t>
            </a:r>
            <a:r>
              <a:rPr lang="en-US" dirty="0"/>
              <a:t>API for connecting and executing queries in a database.</a:t>
            </a:r>
          </a:p>
          <a:p>
            <a:pPr lvl="1"/>
            <a:r>
              <a:rPr lang="en-US" dirty="0"/>
              <a:t>It provides methods to query and update data in a database.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4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074" y="2352353"/>
            <a:ext cx="4717671" cy="173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86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6" y="2524125"/>
            <a:ext cx="5505450" cy="2437344"/>
          </a:xfrm>
        </p:spPr>
        <p:txBody>
          <a:bodyPr/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Steps to Connect to a Database Using JSP</a:t>
            </a:r>
            <a:endParaRPr lang="en-IN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3200" y="1343608"/>
            <a:ext cx="5219700" cy="4866692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1.Load the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jdbc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driver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2.Create a connection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3.Create a statement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4.Execute the query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5.process the result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6.close the connection</a:t>
            </a:r>
            <a:endParaRPr lang="en-IN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946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7328" y="981074"/>
            <a:ext cx="8761413" cy="847726"/>
          </a:xfrm>
        </p:spPr>
        <p:txBody>
          <a:bodyPr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             1.Load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the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jdbc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driver</a:t>
            </a:r>
            <a:br>
              <a:rPr lang="en-US" b="1" dirty="0">
                <a:solidFill>
                  <a:schemeClr val="accent3">
                    <a:lumMod val="75000"/>
                  </a:schemeClr>
                </a:solidFill>
              </a:rPr>
            </a:br>
            <a:endParaRPr lang="en-IN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6</a:t>
            </a:fld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127" y="3198788"/>
            <a:ext cx="8761413" cy="282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10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</a:t>
            </a:r>
            <a:r>
              <a:rPr lang="en-IN" sz="4000" b="1" dirty="0" smtClean="0">
                <a:solidFill>
                  <a:schemeClr val="accent3">
                    <a:lumMod val="75000"/>
                  </a:schemeClr>
                </a:solidFill>
              </a:rPr>
              <a:t>2.Creating </a:t>
            </a:r>
            <a:r>
              <a:rPr lang="en-IN" sz="4000" b="1" dirty="0">
                <a:solidFill>
                  <a:schemeClr val="accent3">
                    <a:lumMod val="75000"/>
                  </a:schemeClr>
                </a:solidFill>
              </a:rPr>
              <a:t>a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1282" y="2603500"/>
            <a:ext cx="8761412" cy="3416300"/>
          </a:xfrm>
        </p:spPr>
        <p:txBody>
          <a:bodyPr/>
          <a:lstStyle/>
          <a:p>
            <a:r>
              <a:rPr lang="en-US" dirty="0" smtClean="0"/>
              <a:t>Example: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7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38" y="3417539"/>
            <a:ext cx="10631369" cy="198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34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</a:rPr>
              <a:t>           3.</a:t>
            </a:r>
            <a:r>
              <a:rPr lang="en-IN" sz="40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IN" sz="4000" b="1" dirty="0">
                <a:solidFill>
                  <a:schemeClr val="accent3">
                    <a:lumMod val="75000"/>
                  </a:schemeClr>
                </a:solidFill>
              </a:rPr>
              <a:t>Creating a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8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3386888"/>
            <a:ext cx="9715500" cy="312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3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</a:rPr>
              <a:t>            4.</a:t>
            </a:r>
            <a:r>
              <a:rPr lang="en-IN" sz="40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IN" sz="4000" b="1" dirty="0">
                <a:solidFill>
                  <a:schemeClr val="accent3">
                    <a:lumMod val="75000"/>
                  </a:schemeClr>
                </a:solidFill>
              </a:rPr>
              <a:t>Executing the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9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3362093"/>
            <a:ext cx="11001374" cy="265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82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741836_Beginning of the year procedures_AAS_v5" id="{51CF042C-A21F-4772-ACB5-34142877F475}" vid="{78ABB5F0-5DDF-4844-A82C-FEADF47C5B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83CA34-C6E2-49BA-ACFF-78ADEC0C28F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70D0EAE-52CD-493E-A174-3A7CD0E9C7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CB9AE35-8A31-4380-94A6-86E5DFCDD1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Beginning of the year procedures</Template>
  <TotalTime>0</TotalTime>
  <Words>200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Wingdings</vt:lpstr>
      <vt:lpstr>Wingdings 3</vt:lpstr>
      <vt:lpstr>Ion Boardroom</vt:lpstr>
      <vt:lpstr>Connection to database using JSP </vt:lpstr>
      <vt:lpstr>            Introduction to JSP</vt:lpstr>
      <vt:lpstr>   Importance of Database Connectivity</vt:lpstr>
      <vt:lpstr>                   JDBC Overview</vt:lpstr>
      <vt:lpstr>Steps to Connect to a Database Using JSP</vt:lpstr>
      <vt:lpstr>             1.Load the jdbc driver </vt:lpstr>
      <vt:lpstr>         2.Creating a Connection</vt:lpstr>
      <vt:lpstr>           3. Creating a Statement</vt:lpstr>
      <vt:lpstr>            4. Executing the Query</vt:lpstr>
      <vt:lpstr>             5. Processing the Results</vt:lpstr>
      <vt:lpstr>          6. Closing the Connection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2024-05-30T04:17:29Z</dcterms:created>
  <dcterms:modified xsi:type="dcterms:W3CDTF">2024-05-31T05:24:28Z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