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40" r:id="rId4"/>
  </p:sldMasterIdLst>
  <p:notesMasterIdLst>
    <p:notesMasterId r:id="rId25"/>
  </p:notesMasterIdLst>
  <p:handoutMasterIdLst>
    <p:handoutMasterId r:id="rId26"/>
  </p:handoutMasterIdLst>
  <p:sldIdLst>
    <p:sldId id="256" r:id="rId5"/>
    <p:sldId id="276" r:id="rId6"/>
    <p:sldId id="277" r:id="rId7"/>
    <p:sldId id="278" r:id="rId8"/>
    <p:sldId id="279" r:id="rId9"/>
    <p:sldId id="280" r:id="rId10"/>
    <p:sldId id="273" r:id="rId11"/>
    <p:sldId id="274" r:id="rId12"/>
    <p:sldId id="275" r:id="rId13"/>
    <p:sldId id="282" r:id="rId14"/>
    <p:sldId id="267" r:id="rId15"/>
    <p:sldId id="281" r:id="rId16"/>
    <p:sldId id="285" r:id="rId17"/>
    <p:sldId id="286" r:id="rId18"/>
    <p:sldId id="291" r:id="rId19"/>
    <p:sldId id="292" r:id="rId20"/>
    <p:sldId id="290" r:id="rId21"/>
    <p:sldId id="287" r:id="rId22"/>
    <p:sldId id="288" r:id="rId23"/>
    <p:sldId id="28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6/24/2024</a:t>
            </a:fld>
            <a:endParaRPr lang="en-US" dirty="0"/>
          </a:p>
        </p:txBody>
      </p:sp>
      <p:sp>
        <p:nvSpPr>
          <p:cNvPr id="4" name="Footer Placeholder 3">
            <a:extLst>
              <a:ext uri="{FF2B5EF4-FFF2-40B4-BE49-F238E27FC236}">
                <a16:creationId xmlns:a16="http://schemas.microsoft.com/office/drawing/2014/main"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6/24/2024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noProof="0" smtClean="0"/>
              <a:t>Click to edit Master title style</a:t>
            </a:r>
            <a:endParaRPr lang="en-US" noProof="0"/>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fld id="{75D0B1B9-C7DF-F64A-B488-12B3D5090923}" type="datetime1">
              <a:rPr lang="en-US" noProof="0" smtClean="0"/>
              <a:t>6/24/2024</a:t>
            </a:fld>
            <a:endParaRPr lang="en-US" noProof="0" dirty="0"/>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endParaRPr lang="en-US" noProof="0" dirty="0"/>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smtClean="0"/>
              <a:t>Click to edit Master title style</a:t>
            </a:r>
            <a:endParaRPr lang="en-US" noProof="0"/>
          </a:p>
        </p:txBody>
      </p:sp>
      <p:sp>
        <p:nvSpPr>
          <p:cNvPr id="22" name="Picture Placeholder 21">
            <a:extLst>
              <a:ext uri="{FF2B5EF4-FFF2-40B4-BE49-F238E27FC236}">
                <a16:creationId xmlns:a16="http://schemas.microsoft.com/office/drawing/2014/main"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6/24/2024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a16="http://schemas.microsoft.com/office/drawing/2014/main"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smtClean="0"/>
              <a:t>Click to edit Master title style</a:t>
            </a:r>
            <a:endParaRPr lang="en-US" noProof="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6/24/2024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21B17C1C-DA5E-F743-826B-CB70C940D4E6}" type="datetime1">
              <a:rPr lang="en-US" noProof="0" smtClean="0"/>
              <a:t>6/24/2024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E6F10E4C-E478-1D40-94DF-17D7429B053A}" type="datetime1">
              <a:rPr lang="en-US" noProof="0" smtClean="0"/>
              <a:t>6/24/2024</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AC1A9061-1D22-724D-9508-7BAEAF287353}" type="datetime1">
              <a:rPr lang="en-US" noProof="0" smtClean="0"/>
              <a:t>6/24/2024</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AC1A9061-1D22-724D-9508-7BAEAF287353}" type="datetime1">
              <a:rPr lang="en-US" noProof="0" smtClean="0"/>
              <a:t>6/24/2024</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a16="http://schemas.microsoft.com/office/drawing/2014/main"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smtClean="0"/>
              <a:t>Edit Master text styles</a:t>
            </a:r>
          </a:p>
        </p:txBody>
      </p:sp>
    </p:spTree>
    <p:extLst>
      <p:ext uri="{BB962C8B-B14F-4D97-AF65-F5344CB8AC3E}">
        <p14:creationId xmlns:p14="http://schemas.microsoft.com/office/powerpoint/2010/main" val="375297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6/24/2024</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idx="1"/>
          </p:nvPr>
        </p:nvSpPr>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06D41EE2-1449-2741-9D08-61623EFC2A0E}" type="datetime1">
              <a:rPr lang="en-US" noProof="0" smtClean="0"/>
              <a:t>6/24/2024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6/24/2024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7DD9237C-03C9-D843-906B-96D98C6B2D61}" type="datetime1">
              <a:rPr lang="en-US" noProof="0" smtClean="0"/>
              <a:t>6/24/2024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397BD2BD-1F35-9841-A6BF-76BE540EE01F}" type="datetime1">
              <a:rPr lang="en-US" noProof="0" smtClean="0"/>
              <a:t>6/24/2024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E94F40A-5592-5744-BFD7-61B04D70BFE7}" type="datetime1">
              <a:rPr lang="en-US" noProof="0" smtClean="0"/>
              <a:t>6/24/2024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A177F711-7020-994E-A797-D04033A0CF12}" type="datetime1">
              <a:rPr lang="en-US" noProof="0" smtClean="0"/>
              <a:t>6/24/2024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A177F711-7020-994E-A797-D04033A0CF12}" type="datetime1">
              <a:rPr lang="en-US" noProof="0" smtClean="0"/>
              <a:t>6/24/2024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a16="http://schemas.microsoft.com/office/drawing/2014/main"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8C369370-372E-0846-B090-5E6EF97A3B62}" type="datetime1">
              <a:rPr lang="en-US" noProof="0" smtClean="0"/>
              <a:t>6/24/2024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a16="http://schemas.microsoft.com/office/drawing/2014/main"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noProof="0" smtClean="0"/>
              <a:pPr/>
              <a:t>6/24/2024</a:t>
            </a:fld>
            <a:endParaRPr lang="en-US" noProof="0"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66" r:id="rId15"/>
    <p:sldLayoutId id="2147483847" r:id="rId1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B41E-FC51-4047-9C2D-7FA6782DAFEB}"/>
              </a:ext>
            </a:extLst>
          </p:cNvPr>
          <p:cNvSpPr>
            <a:spLocks noGrp="1"/>
          </p:cNvSpPr>
          <p:nvPr>
            <p:ph type="ctrTitle"/>
          </p:nvPr>
        </p:nvSpPr>
        <p:spPr>
          <a:xfrm>
            <a:off x="1154955" y="1651518"/>
            <a:ext cx="8825658" cy="2509935"/>
          </a:xfrm>
        </p:spPr>
        <p:txBody>
          <a:bodyPr/>
          <a:lstStyle/>
          <a:p>
            <a:r>
              <a:rPr lang="en-US" sz="4800" b="1" dirty="0" smtClean="0">
                <a:solidFill>
                  <a:srgbClr val="FFC000"/>
                </a:solidFill>
                <a:latin typeface="Arial Rounded MT Bold" panose="020F0704030504030204" pitchFamily="34" charset="0"/>
              </a:rPr>
              <a:t>Page Replacement and Optimal page replacement Algorithm</a:t>
            </a:r>
            <a:endParaRPr lang="en-US" sz="4800" b="1" dirty="0">
              <a:solidFill>
                <a:srgbClr val="FFC000"/>
              </a:solidFill>
              <a:latin typeface="Arial Rounded MT Bold" panose="020F0704030504030204" pitchFamily="34" charset="0"/>
            </a:endParaRPr>
          </a:p>
        </p:txBody>
      </p:sp>
      <p:sp>
        <p:nvSpPr>
          <p:cNvPr id="3" name="Subtitle 2">
            <a:extLst>
              <a:ext uri="{FF2B5EF4-FFF2-40B4-BE49-F238E27FC236}">
                <a16:creationId xmlns:a16="http://schemas.microsoft.com/office/drawing/2014/main" id="{252E989F-747B-4007-9C7A-A35E8B662A7B}"/>
              </a:ext>
            </a:extLst>
          </p:cNvPr>
          <p:cNvSpPr>
            <a:spLocks noGrp="1"/>
          </p:cNvSpPr>
          <p:nvPr>
            <p:ph type="subTitle" idx="1"/>
          </p:nvPr>
        </p:nvSpPr>
        <p:spPr>
          <a:xfrm>
            <a:off x="1154955" y="4394718"/>
            <a:ext cx="8825658" cy="1716832"/>
          </a:xfrm>
        </p:spPr>
        <p:txBody>
          <a:bodyPr/>
          <a:lstStyle/>
          <a:p>
            <a:r>
              <a:rPr lang="en-US" dirty="0" smtClean="0">
                <a:solidFill>
                  <a:schemeClr val="tx1">
                    <a:lumMod val="95000"/>
                    <a:lumOff val="5000"/>
                  </a:schemeClr>
                </a:solidFill>
              </a:rPr>
              <a:t>Presented by</a:t>
            </a:r>
          </a:p>
          <a:p>
            <a:r>
              <a:rPr lang="en-US" dirty="0">
                <a:solidFill>
                  <a:schemeClr val="bg1"/>
                </a:solidFill>
              </a:rPr>
              <a:t> </a:t>
            </a:r>
            <a:r>
              <a:rPr lang="en-US" dirty="0" smtClean="0">
                <a:solidFill>
                  <a:schemeClr val="bg1"/>
                </a:solidFill>
              </a:rPr>
              <a:t>       Shiva kumar</a:t>
            </a:r>
          </a:p>
          <a:p>
            <a:r>
              <a:rPr lang="en-US" dirty="0"/>
              <a:t>	</a:t>
            </a:r>
            <a:r>
              <a:rPr lang="en-US" dirty="0" smtClean="0"/>
              <a:t>Roll no:- 227r1a05j3</a:t>
            </a:r>
          </a:p>
          <a:p>
            <a:r>
              <a:rPr lang="en-US" dirty="0" smtClean="0">
                <a:solidFill>
                  <a:schemeClr val="bg1"/>
                </a:solidFill>
              </a:rPr>
              <a:t>       Section :- </a:t>
            </a:r>
            <a:r>
              <a:rPr lang="en-US" dirty="0" err="1" smtClean="0">
                <a:solidFill>
                  <a:schemeClr val="bg1"/>
                </a:solidFill>
              </a:rPr>
              <a:t>cse</a:t>
            </a:r>
            <a:r>
              <a:rPr lang="en-US" dirty="0" smtClean="0">
                <a:solidFill>
                  <a:schemeClr val="bg1"/>
                </a:solidFill>
              </a:rPr>
              <a:t> (c )</a:t>
            </a:r>
            <a:endParaRPr lang="en-US" dirty="0">
              <a:solidFill>
                <a:schemeClr val="bg1"/>
              </a:solidFill>
            </a:endParaRPr>
          </a:p>
        </p:txBody>
      </p:sp>
    </p:spTree>
    <p:extLst>
      <p:ext uri="{BB962C8B-B14F-4D97-AF65-F5344CB8AC3E}">
        <p14:creationId xmlns:p14="http://schemas.microsoft.com/office/powerpoint/2010/main" val="306700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solidFill>
                  <a:srgbClr val="FFC000"/>
                </a:solidFill>
              </a:rPr>
              <a:t>No. of page fault Vs No. of frame</a:t>
            </a:r>
            <a:endParaRPr lang="en-IN" b="1" dirty="0">
              <a:solidFill>
                <a:srgbClr val="FFC000"/>
              </a:solidFill>
            </a:endParaRPr>
          </a:p>
        </p:txBody>
      </p:sp>
      <p:pic>
        <p:nvPicPr>
          <p:cNvPr id="5" name="Content Placeholder 4"/>
          <p:cNvPicPr>
            <a:picLocks noGrp="1" noChangeAspect="1"/>
          </p:cNvPicPr>
          <p:nvPr>
            <p:ph idx="1"/>
          </p:nvPr>
        </p:nvPicPr>
        <p:blipFill>
          <a:blip r:embed="rId2"/>
          <a:stretch>
            <a:fillRect/>
          </a:stretch>
        </p:blipFill>
        <p:spPr>
          <a:xfrm>
            <a:off x="1688841" y="2474718"/>
            <a:ext cx="8227525" cy="3709755"/>
          </a:xfrm>
          <a:prstGeom prst="rect">
            <a:avLst/>
          </a:prstGeom>
        </p:spPr>
      </p:pic>
      <p:sp>
        <p:nvSpPr>
          <p:cNvPr id="4" name="Slide Number Placeholder 3"/>
          <p:cNvSpPr>
            <a:spLocks noGrp="1"/>
          </p:cNvSpPr>
          <p:nvPr>
            <p:ph type="sldNum" sz="quarter" idx="12"/>
          </p:nvPr>
        </p:nvSpPr>
        <p:spPr/>
        <p:txBody>
          <a:bodyPr/>
          <a:lstStyle/>
          <a:p>
            <a:fld id="{9FF96B15-8338-45D5-A943-561235072D66}" type="slidenum">
              <a:rPr lang="en-US" noProof="0" smtClean="0"/>
              <a:t>10</a:t>
            </a:fld>
            <a:endParaRPr lang="en-US" noProof="0" dirty="0"/>
          </a:p>
        </p:txBody>
      </p:sp>
    </p:spTree>
    <p:extLst>
      <p:ext uri="{BB962C8B-B14F-4D97-AF65-F5344CB8AC3E}">
        <p14:creationId xmlns:p14="http://schemas.microsoft.com/office/powerpoint/2010/main" val="1012390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723-F88E-4F02-B1A9-D1224233BEEF}"/>
              </a:ext>
            </a:extLst>
          </p:cNvPr>
          <p:cNvSpPr>
            <a:spLocks noGrp="1"/>
          </p:cNvSpPr>
          <p:nvPr>
            <p:ph type="title"/>
          </p:nvPr>
        </p:nvSpPr>
        <p:spPr/>
        <p:txBody>
          <a:bodyPr>
            <a:normAutofit/>
          </a:bodyPr>
          <a:lstStyle/>
          <a:p>
            <a:pPr>
              <a:lnSpc>
                <a:spcPct val="90000"/>
              </a:lnSpc>
            </a:pPr>
            <a:r>
              <a:rPr lang="en-US" sz="3200" b="1" dirty="0">
                <a:solidFill>
                  <a:srgbClr val="FFC000"/>
                </a:solidFill>
              </a:rPr>
              <a:t>Types of Page Replacement</a:t>
            </a:r>
            <a:endParaRPr lang="en-US" sz="3200" dirty="0">
              <a:solidFill>
                <a:schemeClr val="bg1"/>
              </a:solidFill>
            </a:endParaRPr>
          </a:p>
        </p:txBody>
      </p:sp>
      <p:sp>
        <p:nvSpPr>
          <p:cNvPr id="3" name="Text Placeholder 2">
            <a:extLst>
              <a:ext uri="{FF2B5EF4-FFF2-40B4-BE49-F238E27FC236}">
                <a16:creationId xmlns:a16="http://schemas.microsoft.com/office/drawing/2014/main" id="{902B5742-D468-45B7-9156-641CD4D80AD3}"/>
              </a:ext>
            </a:extLst>
          </p:cNvPr>
          <p:cNvSpPr>
            <a:spLocks noGrp="1"/>
          </p:cNvSpPr>
          <p:nvPr>
            <p:ph type="body" sz="quarter" idx="13"/>
          </p:nvPr>
        </p:nvSpPr>
        <p:spPr>
          <a:xfrm>
            <a:off x="6176865" y="1931436"/>
            <a:ext cx="3937519" cy="886407"/>
          </a:xfrm>
        </p:spPr>
        <p:txBody>
          <a:bodyPr>
            <a:normAutofit/>
          </a:bodyPr>
          <a:lstStyle/>
          <a:p>
            <a:r>
              <a:rPr lang="en-US" dirty="0" smtClean="0"/>
              <a:t>1.FIFO</a:t>
            </a:r>
            <a:endParaRPr lang="en-US" dirty="0"/>
          </a:p>
        </p:txBody>
      </p:sp>
      <p:sp>
        <p:nvSpPr>
          <p:cNvPr id="4" name="Text Placeholder 3">
            <a:extLst>
              <a:ext uri="{FF2B5EF4-FFF2-40B4-BE49-F238E27FC236}">
                <a16:creationId xmlns:a16="http://schemas.microsoft.com/office/drawing/2014/main" id="{D88D3AC9-532C-45CE-A886-41FE54A32E61}"/>
              </a:ext>
            </a:extLst>
          </p:cNvPr>
          <p:cNvSpPr>
            <a:spLocks noGrp="1"/>
          </p:cNvSpPr>
          <p:nvPr>
            <p:ph type="body" sz="quarter" idx="14"/>
          </p:nvPr>
        </p:nvSpPr>
        <p:spPr>
          <a:xfrm>
            <a:off x="6176865" y="3004457"/>
            <a:ext cx="3937519" cy="905069"/>
          </a:xfrm>
        </p:spPr>
        <p:txBody>
          <a:bodyPr>
            <a:normAutofit/>
          </a:bodyPr>
          <a:lstStyle/>
          <a:p>
            <a:r>
              <a:rPr lang="en-US" dirty="0" smtClean="0"/>
              <a:t>2.Optimal</a:t>
            </a:r>
            <a:endParaRPr lang="en-US" dirty="0"/>
          </a:p>
        </p:txBody>
      </p:sp>
      <p:sp>
        <p:nvSpPr>
          <p:cNvPr id="5" name="Text Placeholder 4">
            <a:extLst>
              <a:ext uri="{FF2B5EF4-FFF2-40B4-BE49-F238E27FC236}">
                <a16:creationId xmlns:a16="http://schemas.microsoft.com/office/drawing/2014/main" id="{CB033E00-5119-4205-BD29-9D1A753BE3C3}"/>
              </a:ext>
            </a:extLst>
          </p:cNvPr>
          <p:cNvSpPr>
            <a:spLocks noGrp="1"/>
          </p:cNvSpPr>
          <p:nvPr>
            <p:ph type="body" sz="quarter" idx="15"/>
          </p:nvPr>
        </p:nvSpPr>
        <p:spPr>
          <a:xfrm>
            <a:off x="6176865" y="4096139"/>
            <a:ext cx="3937519" cy="895739"/>
          </a:xfrm>
        </p:spPr>
        <p:txBody>
          <a:bodyPr>
            <a:normAutofit/>
          </a:bodyPr>
          <a:lstStyle/>
          <a:p>
            <a:r>
              <a:rPr lang="en-US" dirty="0" smtClean="0"/>
              <a:t>3.LRU</a:t>
            </a:r>
            <a:endParaRPr lang="en-US" dirty="0"/>
          </a:p>
        </p:txBody>
      </p:sp>
      <p:sp>
        <p:nvSpPr>
          <p:cNvPr id="7" name="Slide Number Placeholder 6">
            <a:extLst>
              <a:ext uri="{FF2B5EF4-FFF2-40B4-BE49-F238E27FC236}">
                <a16:creationId xmlns:a16="http://schemas.microsoft.com/office/drawing/2014/main" id="{6B48CA6F-C72D-F944-B10D-0504BB669B47}"/>
              </a:ext>
            </a:extLst>
          </p:cNvPr>
          <p:cNvSpPr>
            <a:spLocks noGrp="1"/>
          </p:cNvSpPr>
          <p:nvPr>
            <p:ph type="sldNum" sz="quarter" idx="12"/>
          </p:nvPr>
        </p:nvSpPr>
        <p:spPr/>
        <p:txBody>
          <a:bodyPr/>
          <a:lstStyle/>
          <a:p>
            <a:fld id="{9FF96B15-8338-45D5-A943-561235072D66}" type="slidenum">
              <a:rPr lang="en-US" smtClean="0"/>
              <a:t>11</a:t>
            </a:fld>
            <a:endParaRPr lang="en-US" dirty="0"/>
          </a:p>
        </p:txBody>
      </p:sp>
    </p:spTree>
    <p:extLst>
      <p:ext uri="{BB962C8B-B14F-4D97-AF65-F5344CB8AC3E}">
        <p14:creationId xmlns:p14="http://schemas.microsoft.com/office/powerpoint/2010/main" val="944875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000" b="1" dirty="0" smtClean="0">
                <a:solidFill>
                  <a:srgbClr val="FFC000"/>
                </a:solidFill>
              </a:rPr>
              <a:t>Optimal Page Replacement</a:t>
            </a:r>
            <a:endParaRPr lang="en-IN" sz="4000" b="1" dirty="0">
              <a:solidFill>
                <a:srgbClr val="FFC000"/>
              </a:solidFill>
            </a:endParaRPr>
          </a:p>
        </p:txBody>
      </p:sp>
      <p:pic>
        <p:nvPicPr>
          <p:cNvPr id="5" name="Content Placeholder 4"/>
          <p:cNvPicPr>
            <a:picLocks noGrp="1" noChangeAspect="1"/>
          </p:cNvPicPr>
          <p:nvPr>
            <p:ph idx="1"/>
          </p:nvPr>
        </p:nvPicPr>
        <p:blipFill>
          <a:blip r:embed="rId2"/>
          <a:stretch>
            <a:fillRect/>
          </a:stretch>
        </p:blipFill>
        <p:spPr>
          <a:xfrm>
            <a:off x="1026367" y="2451586"/>
            <a:ext cx="10164372" cy="3997422"/>
          </a:xfrm>
          <a:prstGeom prst="rect">
            <a:avLst/>
          </a:prstGeom>
        </p:spPr>
      </p:pic>
      <p:sp>
        <p:nvSpPr>
          <p:cNvPr id="4" name="Slide Number Placeholder 3"/>
          <p:cNvSpPr>
            <a:spLocks noGrp="1"/>
          </p:cNvSpPr>
          <p:nvPr>
            <p:ph type="sldNum" sz="quarter" idx="12"/>
          </p:nvPr>
        </p:nvSpPr>
        <p:spPr/>
        <p:txBody>
          <a:bodyPr/>
          <a:lstStyle/>
          <a:p>
            <a:fld id="{9FF96B15-8338-45D5-A943-561235072D66}" type="slidenum">
              <a:rPr lang="en-US" noProof="0" smtClean="0"/>
              <a:t>12</a:t>
            </a:fld>
            <a:endParaRPr lang="en-US" noProof="0" dirty="0"/>
          </a:p>
        </p:txBody>
      </p:sp>
    </p:spTree>
    <p:extLst>
      <p:ext uri="{BB962C8B-B14F-4D97-AF65-F5344CB8AC3E}">
        <p14:creationId xmlns:p14="http://schemas.microsoft.com/office/powerpoint/2010/main" val="32711510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FF96B15-8338-45D5-A943-561235072D66}" type="slidenum">
              <a:rPr lang="en-US" noProof="0" smtClean="0"/>
              <a:t>13</a:t>
            </a:fld>
            <a:endParaRPr lang="en-US" noProof="0" dirty="0"/>
          </a:p>
        </p:txBody>
      </p:sp>
      <p:pic>
        <p:nvPicPr>
          <p:cNvPr id="3" name="Picture 2"/>
          <p:cNvPicPr>
            <a:picLocks noChangeAspect="1"/>
          </p:cNvPicPr>
          <p:nvPr/>
        </p:nvPicPr>
        <p:blipFill>
          <a:blip r:embed="rId2"/>
          <a:stretch>
            <a:fillRect/>
          </a:stretch>
        </p:blipFill>
        <p:spPr>
          <a:xfrm>
            <a:off x="712765" y="969051"/>
            <a:ext cx="10766469" cy="4919898"/>
          </a:xfrm>
          <a:prstGeom prst="rect">
            <a:avLst/>
          </a:prstGeom>
        </p:spPr>
      </p:pic>
      <p:pic>
        <p:nvPicPr>
          <p:cNvPr id="4" name="Picture 3"/>
          <p:cNvPicPr>
            <a:picLocks noChangeAspect="1"/>
          </p:cNvPicPr>
          <p:nvPr/>
        </p:nvPicPr>
        <p:blipFill>
          <a:blip r:embed="rId3"/>
          <a:stretch>
            <a:fillRect/>
          </a:stretch>
        </p:blipFill>
        <p:spPr>
          <a:xfrm>
            <a:off x="798116" y="2413928"/>
            <a:ext cx="10595766" cy="3475021"/>
          </a:xfrm>
          <a:prstGeom prst="rect">
            <a:avLst/>
          </a:prstGeom>
        </p:spPr>
      </p:pic>
    </p:spTree>
    <p:extLst>
      <p:ext uri="{BB962C8B-B14F-4D97-AF65-F5344CB8AC3E}">
        <p14:creationId xmlns:p14="http://schemas.microsoft.com/office/powerpoint/2010/main" val="24830961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FF96B15-8338-45D5-A943-561235072D66}" type="slidenum">
              <a:rPr lang="en-US" noProof="0" smtClean="0"/>
              <a:t>14</a:t>
            </a:fld>
            <a:endParaRPr lang="en-US" noProof="0" dirty="0"/>
          </a:p>
        </p:txBody>
      </p:sp>
      <p:pic>
        <p:nvPicPr>
          <p:cNvPr id="3" name="Picture 2"/>
          <p:cNvPicPr>
            <a:picLocks noChangeAspect="1"/>
          </p:cNvPicPr>
          <p:nvPr/>
        </p:nvPicPr>
        <p:blipFill>
          <a:blip r:embed="rId2"/>
          <a:stretch>
            <a:fillRect/>
          </a:stretch>
        </p:blipFill>
        <p:spPr>
          <a:xfrm>
            <a:off x="721910" y="969051"/>
            <a:ext cx="10748180" cy="4919898"/>
          </a:xfrm>
          <a:prstGeom prst="rect">
            <a:avLst/>
          </a:prstGeom>
        </p:spPr>
      </p:pic>
    </p:spTree>
    <p:extLst>
      <p:ext uri="{BB962C8B-B14F-4D97-AF65-F5344CB8AC3E}">
        <p14:creationId xmlns:p14="http://schemas.microsoft.com/office/powerpoint/2010/main" val="18887003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FF96B15-8338-45D5-A943-561235072D66}" type="slidenum">
              <a:rPr lang="en-US" noProof="0" smtClean="0"/>
              <a:t>15</a:t>
            </a:fld>
            <a:endParaRPr lang="en-US" noProof="0" dirty="0"/>
          </a:p>
        </p:txBody>
      </p:sp>
      <p:pic>
        <p:nvPicPr>
          <p:cNvPr id="5" name="Picture 4"/>
          <p:cNvPicPr>
            <a:picLocks noChangeAspect="1"/>
          </p:cNvPicPr>
          <p:nvPr/>
        </p:nvPicPr>
        <p:blipFill>
          <a:blip r:embed="rId2"/>
          <a:stretch>
            <a:fillRect/>
          </a:stretch>
        </p:blipFill>
        <p:spPr>
          <a:xfrm>
            <a:off x="761537" y="969051"/>
            <a:ext cx="10668925" cy="4919898"/>
          </a:xfrm>
          <a:prstGeom prst="rect">
            <a:avLst/>
          </a:prstGeom>
        </p:spPr>
      </p:pic>
      <p:pic>
        <p:nvPicPr>
          <p:cNvPr id="7" name="Picture 6"/>
          <p:cNvPicPr>
            <a:picLocks noChangeAspect="1"/>
          </p:cNvPicPr>
          <p:nvPr/>
        </p:nvPicPr>
        <p:blipFill>
          <a:blip r:embed="rId3"/>
          <a:stretch>
            <a:fillRect/>
          </a:stretch>
        </p:blipFill>
        <p:spPr>
          <a:xfrm>
            <a:off x="1211156" y="2337752"/>
            <a:ext cx="10219306" cy="4328535"/>
          </a:xfrm>
          <a:prstGeom prst="rect">
            <a:avLst/>
          </a:prstGeom>
        </p:spPr>
      </p:pic>
    </p:spTree>
    <p:extLst>
      <p:ext uri="{BB962C8B-B14F-4D97-AF65-F5344CB8AC3E}">
        <p14:creationId xmlns:p14="http://schemas.microsoft.com/office/powerpoint/2010/main" val="617872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0277895" y="333051"/>
            <a:ext cx="838199" cy="767687"/>
          </a:xfrm>
        </p:spPr>
        <p:txBody>
          <a:bodyPr/>
          <a:lstStyle/>
          <a:p>
            <a:fld id="{9FF96B15-8338-45D5-A943-561235072D66}" type="slidenum">
              <a:rPr lang="en-US" noProof="0" smtClean="0"/>
              <a:t>16</a:t>
            </a:fld>
            <a:endParaRPr lang="en-US" noProof="0" dirty="0"/>
          </a:p>
        </p:txBody>
      </p:sp>
      <p:pic>
        <p:nvPicPr>
          <p:cNvPr id="3" name="Picture 2"/>
          <p:cNvPicPr>
            <a:picLocks noChangeAspect="1"/>
          </p:cNvPicPr>
          <p:nvPr/>
        </p:nvPicPr>
        <p:blipFill>
          <a:blip r:embed="rId2"/>
          <a:stretch>
            <a:fillRect/>
          </a:stretch>
        </p:blipFill>
        <p:spPr>
          <a:xfrm>
            <a:off x="647265" y="1259632"/>
            <a:ext cx="10748180" cy="4715411"/>
          </a:xfrm>
          <a:prstGeom prst="rect">
            <a:avLst/>
          </a:prstGeom>
        </p:spPr>
      </p:pic>
    </p:spTree>
    <p:extLst>
      <p:ext uri="{BB962C8B-B14F-4D97-AF65-F5344CB8AC3E}">
        <p14:creationId xmlns:p14="http://schemas.microsoft.com/office/powerpoint/2010/main" val="20544840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C000"/>
                </a:solidFill>
              </a:rPr>
              <a:t>  Comparison </a:t>
            </a:r>
            <a:r>
              <a:rPr lang="en-IN" b="1" dirty="0">
                <a:solidFill>
                  <a:srgbClr val="FFC000"/>
                </a:solidFill>
              </a:rPr>
              <a:t>with Other Algorithms</a:t>
            </a:r>
          </a:p>
        </p:txBody>
      </p:sp>
      <p:pic>
        <p:nvPicPr>
          <p:cNvPr id="5" name="Content Placeholder 4"/>
          <p:cNvPicPr>
            <a:picLocks noGrp="1" noChangeAspect="1"/>
          </p:cNvPicPr>
          <p:nvPr>
            <p:ph idx="1"/>
          </p:nvPr>
        </p:nvPicPr>
        <p:blipFill>
          <a:blip r:embed="rId2"/>
          <a:stretch>
            <a:fillRect/>
          </a:stretch>
        </p:blipFill>
        <p:spPr>
          <a:xfrm>
            <a:off x="1154953" y="2640564"/>
            <a:ext cx="9582538" cy="3452326"/>
          </a:xfrm>
          <a:prstGeom prst="rect">
            <a:avLst/>
          </a:prstGeom>
        </p:spPr>
      </p:pic>
      <p:sp>
        <p:nvSpPr>
          <p:cNvPr id="4" name="Slide Number Placeholder 3"/>
          <p:cNvSpPr>
            <a:spLocks noGrp="1"/>
          </p:cNvSpPr>
          <p:nvPr>
            <p:ph type="sldNum" sz="quarter" idx="12"/>
          </p:nvPr>
        </p:nvSpPr>
        <p:spPr/>
        <p:txBody>
          <a:bodyPr/>
          <a:lstStyle/>
          <a:p>
            <a:fld id="{9FF96B15-8338-45D5-A943-561235072D66}" type="slidenum">
              <a:rPr lang="en-US" noProof="0" smtClean="0"/>
              <a:t>17</a:t>
            </a:fld>
            <a:endParaRPr lang="en-US" noProof="0" dirty="0"/>
          </a:p>
        </p:txBody>
      </p:sp>
    </p:spTree>
    <p:extLst>
      <p:ext uri="{BB962C8B-B14F-4D97-AF65-F5344CB8AC3E}">
        <p14:creationId xmlns:p14="http://schemas.microsoft.com/office/powerpoint/2010/main" val="8857191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384" y="2287088"/>
            <a:ext cx="3623453" cy="2283824"/>
          </a:xfrm>
        </p:spPr>
        <p:txBody>
          <a:bodyPr/>
          <a:lstStyle/>
          <a:p>
            <a:r>
              <a:rPr lang="en-US" sz="4000" b="1" dirty="0" smtClean="0">
                <a:solidFill>
                  <a:srgbClr val="FFC000"/>
                </a:solidFill>
              </a:rPr>
              <a:t>Advantages of Optimal Replacement Algorithm</a:t>
            </a:r>
            <a:endParaRPr lang="en-IN" sz="4000" b="1" dirty="0">
              <a:solidFill>
                <a:srgbClr val="FFC000"/>
              </a:solidFill>
            </a:endParaRPr>
          </a:p>
        </p:txBody>
      </p:sp>
      <p:sp>
        <p:nvSpPr>
          <p:cNvPr id="3" name="Slide Number Placeholder 2"/>
          <p:cNvSpPr>
            <a:spLocks noGrp="1"/>
          </p:cNvSpPr>
          <p:nvPr>
            <p:ph type="sldNum" sz="quarter" idx="12"/>
          </p:nvPr>
        </p:nvSpPr>
        <p:spPr/>
        <p:txBody>
          <a:bodyPr/>
          <a:lstStyle/>
          <a:p>
            <a:fld id="{9FF96B15-8338-45D5-A943-561235072D66}" type="slidenum">
              <a:rPr lang="en-US" noProof="0" smtClean="0"/>
              <a:t>18</a:t>
            </a:fld>
            <a:endParaRPr lang="en-US" noProof="0" dirty="0"/>
          </a:p>
        </p:txBody>
      </p:sp>
      <p:sp>
        <p:nvSpPr>
          <p:cNvPr id="4" name="Rectangle 3"/>
          <p:cNvSpPr/>
          <p:nvPr/>
        </p:nvSpPr>
        <p:spPr>
          <a:xfrm>
            <a:off x="4851918" y="923730"/>
            <a:ext cx="7340082" cy="5909310"/>
          </a:xfrm>
          <a:prstGeom prst="rect">
            <a:avLst/>
          </a:prstGeom>
        </p:spPr>
        <p:txBody>
          <a:bodyPr wrap="square">
            <a:spAutoFit/>
          </a:bodyPr>
          <a:lstStyle/>
          <a:p>
            <a:r>
              <a:rPr lang="en-US" dirty="0" smtClean="0"/>
              <a:t>1.</a:t>
            </a:r>
            <a:r>
              <a:rPr lang="en-US" b="1" u="sng" dirty="0" smtClean="0"/>
              <a:t>Complexity </a:t>
            </a:r>
            <a:r>
              <a:rPr lang="en-US" dirty="0"/>
              <a:t>is less and easy to implement</a:t>
            </a:r>
            <a:r>
              <a:rPr lang="en-US" dirty="0" smtClean="0"/>
              <a:t>.</a:t>
            </a:r>
            <a:endParaRPr lang="en-US" dirty="0"/>
          </a:p>
          <a:p>
            <a:r>
              <a:rPr lang="en-US" b="1" u="sng" dirty="0" smtClean="0"/>
              <a:t>2.Assistance </a:t>
            </a:r>
            <a:r>
              <a:rPr lang="en-US" b="1" u="sng" dirty="0"/>
              <a:t>needed </a:t>
            </a:r>
            <a:r>
              <a:rPr lang="en-US" dirty="0"/>
              <a:t>is low </a:t>
            </a:r>
            <a:r>
              <a:rPr lang="en-US" dirty="0" err="1"/>
              <a:t>i.e</a:t>
            </a:r>
            <a:r>
              <a:rPr lang="en-US" dirty="0"/>
              <a:t> Data Structure used are easy and light</a:t>
            </a:r>
            <a:r>
              <a:rPr lang="en-US" dirty="0" smtClean="0"/>
              <a:t>.</a:t>
            </a:r>
          </a:p>
          <a:p>
            <a:endParaRPr lang="en-US" dirty="0"/>
          </a:p>
          <a:p>
            <a:r>
              <a:rPr lang="en-US" b="1" u="sng" dirty="0" smtClean="0"/>
              <a:t>3.Optimal </a:t>
            </a:r>
            <a:r>
              <a:rPr lang="en-US" b="1" u="sng" dirty="0"/>
              <a:t>performance</a:t>
            </a:r>
            <a:r>
              <a:rPr lang="en-US" dirty="0"/>
              <a:t>: The optimal page replacement algorithm is designed to replace the page that will not be used for the longest time in the future. It provides the best possible performance because it minimizes the number of page faults and maximizes the number of hits</a:t>
            </a:r>
            <a:r>
              <a:rPr lang="en-US" dirty="0" smtClean="0"/>
              <a:t>.</a:t>
            </a:r>
          </a:p>
          <a:p>
            <a:endParaRPr lang="en-US" dirty="0"/>
          </a:p>
          <a:p>
            <a:r>
              <a:rPr lang="en-US" b="1" u="sng" dirty="0" smtClean="0"/>
              <a:t>4.Efficient </a:t>
            </a:r>
            <a:r>
              <a:rPr lang="en-US" b="1" u="sng" dirty="0"/>
              <a:t>use of memory</a:t>
            </a:r>
            <a:r>
              <a:rPr lang="en-US" dirty="0"/>
              <a:t>: Optimal page replacement leads to efficient use of memory because it replaces the page that will not be used for the longest time in the future. This means that pages that are rarely used or not important are more likely to be swapped out, freeing up memory for more critical pages</a:t>
            </a:r>
            <a:r>
              <a:rPr lang="en-US" dirty="0" smtClean="0"/>
              <a:t>.</a:t>
            </a:r>
          </a:p>
          <a:p>
            <a:endParaRPr lang="en-US" dirty="0"/>
          </a:p>
          <a:p>
            <a:r>
              <a:rPr lang="en-US" b="1" u="sng" dirty="0" smtClean="0"/>
              <a:t>5.No </a:t>
            </a:r>
            <a:r>
              <a:rPr lang="en-US" b="1" u="sng" dirty="0"/>
              <a:t>thrashing: </a:t>
            </a:r>
            <a:r>
              <a:rPr lang="en-US" dirty="0"/>
              <a:t>Optimal page replacement is less susceptible to thrashing compared to FIFO or LRU because it considers the future usage of pages. It can detect which pages are being used frequently and which pages are likely to be used in the </a:t>
            </a:r>
            <a:r>
              <a:rPr lang="en-US" dirty="0" smtClean="0"/>
              <a:t>future</a:t>
            </a:r>
            <a:r>
              <a:rPr lang="en-US" dirty="0"/>
              <a:t>.</a:t>
            </a:r>
            <a:endParaRPr lang="en-IN" dirty="0"/>
          </a:p>
        </p:txBody>
      </p:sp>
    </p:spTree>
    <p:extLst>
      <p:ext uri="{BB962C8B-B14F-4D97-AF65-F5344CB8AC3E}">
        <p14:creationId xmlns:p14="http://schemas.microsoft.com/office/powerpoint/2010/main" val="36586814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474" y="2287088"/>
            <a:ext cx="3931364" cy="2283824"/>
          </a:xfrm>
        </p:spPr>
        <p:txBody>
          <a:bodyPr/>
          <a:lstStyle/>
          <a:p>
            <a:r>
              <a:rPr lang="en-US" sz="4000" b="1" dirty="0" smtClean="0">
                <a:solidFill>
                  <a:srgbClr val="FFC000"/>
                </a:solidFill>
              </a:rPr>
              <a:t>Disadvantages of Optimal Replacement Algorithm</a:t>
            </a:r>
            <a:endParaRPr lang="en-IN" sz="4000" b="1" dirty="0">
              <a:solidFill>
                <a:srgbClr val="FFC000"/>
              </a:solidFill>
            </a:endParaRPr>
          </a:p>
        </p:txBody>
      </p:sp>
      <p:sp>
        <p:nvSpPr>
          <p:cNvPr id="3" name="Slide Number Placeholder 2"/>
          <p:cNvSpPr>
            <a:spLocks noGrp="1"/>
          </p:cNvSpPr>
          <p:nvPr>
            <p:ph type="sldNum" sz="quarter" idx="12"/>
          </p:nvPr>
        </p:nvSpPr>
        <p:spPr/>
        <p:txBody>
          <a:bodyPr/>
          <a:lstStyle/>
          <a:p>
            <a:fld id="{9FF96B15-8338-45D5-A943-561235072D66}" type="slidenum">
              <a:rPr lang="en-US" noProof="0" smtClean="0"/>
              <a:t>19</a:t>
            </a:fld>
            <a:endParaRPr lang="en-US" noProof="0" dirty="0"/>
          </a:p>
        </p:txBody>
      </p:sp>
      <p:sp>
        <p:nvSpPr>
          <p:cNvPr id="5" name="Rectangle 4"/>
          <p:cNvSpPr/>
          <p:nvPr/>
        </p:nvSpPr>
        <p:spPr>
          <a:xfrm>
            <a:off x="5262464" y="2369976"/>
            <a:ext cx="5626360" cy="1938992"/>
          </a:xfrm>
          <a:prstGeom prst="rect">
            <a:avLst/>
          </a:prstGeom>
        </p:spPr>
        <p:txBody>
          <a:bodyPr wrap="square">
            <a:spAutoFit/>
          </a:bodyPr>
          <a:lstStyle/>
          <a:p>
            <a:r>
              <a:rPr lang="en-US" sz="2400" dirty="0" smtClean="0"/>
              <a:t>1.OPR </a:t>
            </a:r>
            <a:r>
              <a:rPr lang="en-US" sz="2400" dirty="0"/>
              <a:t>is perfect, but not possible in practice as the operating system cannot know future requests</a:t>
            </a:r>
            <a:r>
              <a:rPr lang="en-US" sz="2400" dirty="0" smtClean="0"/>
              <a:t>.</a:t>
            </a:r>
          </a:p>
          <a:p>
            <a:endParaRPr lang="en-US" sz="2400" dirty="0"/>
          </a:p>
          <a:p>
            <a:r>
              <a:rPr lang="en-US" sz="2400" dirty="0" smtClean="0"/>
              <a:t>2.Error </a:t>
            </a:r>
            <a:r>
              <a:rPr lang="en-US" sz="2400" dirty="0"/>
              <a:t>handling is tough.</a:t>
            </a:r>
            <a:endParaRPr lang="en-IN" sz="2400" dirty="0"/>
          </a:p>
        </p:txBody>
      </p:sp>
    </p:spTree>
    <p:extLst>
      <p:ext uri="{BB962C8B-B14F-4D97-AF65-F5344CB8AC3E}">
        <p14:creationId xmlns:p14="http://schemas.microsoft.com/office/powerpoint/2010/main" val="3607141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000" b="1" dirty="0" smtClean="0">
                <a:solidFill>
                  <a:srgbClr val="FFC000"/>
                </a:solidFill>
              </a:rPr>
              <a:t>What is Paging</a:t>
            </a:r>
            <a:endParaRPr lang="en-IN" sz="4000" b="1" dirty="0">
              <a:solidFill>
                <a:srgbClr val="FFC000"/>
              </a:solidFill>
            </a:endParaRPr>
          </a:p>
        </p:txBody>
      </p:sp>
      <p:sp>
        <p:nvSpPr>
          <p:cNvPr id="3" name="Content Placeholder 2"/>
          <p:cNvSpPr>
            <a:spLocks noGrp="1"/>
          </p:cNvSpPr>
          <p:nvPr>
            <p:ph idx="1"/>
          </p:nvPr>
        </p:nvSpPr>
        <p:spPr>
          <a:xfrm>
            <a:off x="1154954" y="2603500"/>
            <a:ext cx="9286001" cy="3416300"/>
          </a:xfrm>
        </p:spPr>
        <p:txBody>
          <a:bodyPr>
            <a:noAutofit/>
          </a:bodyPr>
          <a:lstStyle/>
          <a:p>
            <a:r>
              <a:rPr lang="en-US" sz="2400" dirty="0"/>
              <a:t>Paging is a </a:t>
            </a:r>
            <a:r>
              <a:rPr lang="en-US" sz="2400" b="1" dirty="0"/>
              <a:t>memory management</a:t>
            </a:r>
            <a:r>
              <a:rPr lang="en-US" sz="2400" dirty="0"/>
              <a:t> technique operating systems use </a:t>
            </a:r>
            <a:r>
              <a:rPr lang="en-US" sz="2400" b="1" dirty="0"/>
              <a:t>operating systems</a:t>
            </a:r>
            <a:r>
              <a:rPr lang="en-US" sz="2400" dirty="0"/>
              <a:t> to optimize </a:t>
            </a:r>
            <a:r>
              <a:rPr lang="en-US" sz="2400" b="1" dirty="0"/>
              <a:t>computer memory</a:t>
            </a:r>
            <a:r>
              <a:rPr lang="en-US" sz="2400" dirty="0"/>
              <a:t> usage. </a:t>
            </a:r>
            <a:endParaRPr lang="en-US" sz="2400" dirty="0" smtClean="0"/>
          </a:p>
          <a:p>
            <a:r>
              <a:rPr lang="en-US" sz="2400" dirty="0" smtClean="0"/>
              <a:t>The </a:t>
            </a:r>
            <a:r>
              <a:rPr lang="en-US" sz="2400" dirty="0"/>
              <a:t>physical memory is divided  into fixed-sized blocks called as frames.</a:t>
            </a:r>
          </a:p>
          <a:p>
            <a:r>
              <a:rPr lang="en-US" sz="2400" dirty="0"/>
              <a:t>The logical memory into is divided into blocks of the same size called as pages.</a:t>
            </a:r>
          </a:p>
          <a:p>
            <a:r>
              <a:rPr lang="en-US" sz="2400" dirty="0"/>
              <a:t>When a process is to be executed, its pages are loaded into any available memory frames from their source.</a:t>
            </a:r>
          </a:p>
          <a:p>
            <a:endParaRPr lang="en-IN" sz="2400"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2</a:t>
            </a:fld>
            <a:endParaRPr lang="en-US" noProof="0" dirty="0"/>
          </a:p>
        </p:txBody>
      </p:sp>
    </p:spTree>
    <p:extLst>
      <p:ext uri="{BB962C8B-B14F-4D97-AF65-F5344CB8AC3E}">
        <p14:creationId xmlns:p14="http://schemas.microsoft.com/office/powerpoint/2010/main" val="9169730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FF96B15-8338-45D5-A943-561235072D66}" type="slidenum">
              <a:rPr lang="en-US" noProof="0" smtClean="0"/>
              <a:t>20</a:t>
            </a:fld>
            <a:endParaRPr lang="en-US" noProof="0" dirty="0"/>
          </a:p>
        </p:txBody>
      </p:sp>
      <p:pic>
        <p:nvPicPr>
          <p:cNvPr id="3" name="Picture 2"/>
          <p:cNvPicPr>
            <a:picLocks noChangeAspect="1"/>
          </p:cNvPicPr>
          <p:nvPr/>
        </p:nvPicPr>
        <p:blipFill>
          <a:blip r:embed="rId2"/>
          <a:stretch>
            <a:fillRect/>
          </a:stretch>
        </p:blipFill>
        <p:spPr>
          <a:xfrm>
            <a:off x="3060441" y="1261398"/>
            <a:ext cx="6596743" cy="4710583"/>
          </a:xfrm>
          <a:prstGeom prst="rect">
            <a:avLst/>
          </a:prstGeom>
        </p:spPr>
      </p:pic>
    </p:spTree>
    <p:extLst>
      <p:ext uri="{BB962C8B-B14F-4D97-AF65-F5344CB8AC3E}">
        <p14:creationId xmlns:p14="http://schemas.microsoft.com/office/powerpoint/2010/main" val="1206085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FF96B15-8338-45D5-A943-561235072D66}" type="slidenum">
              <a:rPr lang="en-US" noProof="0" smtClean="0"/>
              <a:t>3</a:t>
            </a:fld>
            <a:endParaRPr lang="en-US" noProof="0" dirty="0"/>
          </a:p>
        </p:txBody>
      </p:sp>
      <p:pic>
        <p:nvPicPr>
          <p:cNvPr id="3" name="Picture 2"/>
          <p:cNvPicPr>
            <a:picLocks noChangeAspect="1"/>
          </p:cNvPicPr>
          <p:nvPr/>
        </p:nvPicPr>
        <p:blipFill>
          <a:blip r:embed="rId2"/>
          <a:stretch>
            <a:fillRect/>
          </a:stretch>
        </p:blipFill>
        <p:spPr>
          <a:xfrm>
            <a:off x="1346356" y="1209627"/>
            <a:ext cx="9107401" cy="5069868"/>
          </a:xfrm>
          <a:prstGeom prst="rect">
            <a:avLst/>
          </a:prstGeom>
        </p:spPr>
      </p:pic>
      <p:sp>
        <p:nvSpPr>
          <p:cNvPr id="4" name="TextBox 3"/>
          <p:cNvSpPr txBox="1"/>
          <p:nvPr/>
        </p:nvSpPr>
        <p:spPr>
          <a:xfrm>
            <a:off x="2481943" y="447869"/>
            <a:ext cx="4488024" cy="584775"/>
          </a:xfrm>
          <a:prstGeom prst="rect">
            <a:avLst/>
          </a:prstGeom>
          <a:noFill/>
        </p:spPr>
        <p:txBody>
          <a:bodyPr wrap="square" rtlCol="0">
            <a:spAutoFit/>
          </a:bodyPr>
          <a:lstStyle/>
          <a:p>
            <a:r>
              <a:rPr lang="en-US" sz="3200" b="1" dirty="0" smtClean="0">
                <a:solidFill>
                  <a:srgbClr val="FFC000"/>
                </a:solidFill>
              </a:rPr>
              <a:t>                Paging</a:t>
            </a:r>
            <a:endParaRPr lang="en-IN" sz="3200" b="1" dirty="0">
              <a:solidFill>
                <a:srgbClr val="FFC000"/>
              </a:solidFill>
            </a:endParaRPr>
          </a:p>
        </p:txBody>
      </p:sp>
    </p:spTree>
    <p:extLst>
      <p:ext uri="{BB962C8B-B14F-4D97-AF65-F5344CB8AC3E}">
        <p14:creationId xmlns:p14="http://schemas.microsoft.com/office/powerpoint/2010/main" val="3347609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000" b="1" dirty="0" smtClean="0">
                <a:solidFill>
                  <a:srgbClr val="FFC000"/>
                </a:solidFill>
              </a:rPr>
              <a:t>What is </a:t>
            </a:r>
            <a:r>
              <a:rPr lang="en-US" sz="4000" b="1" dirty="0">
                <a:solidFill>
                  <a:srgbClr val="FFC000"/>
                </a:solidFill>
              </a:rPr>
              <a:t>P</a:t>
            </a:r>
            <a:r>
              <a:rPr lang="en-US" sz="4000" b="1" dirty="0" smtClean="0">
                <a:solidFill>
                  <a:srgbClr val="FFC000"/>
                </a:solidFill>
              </a:rPr>
              <a:t>age Fault</a:t>
            </a:r>
            <a:endParaRPr lang="en-IN" sz="4000" b="1" dirty="0">
              <a:solidFill>
                <a:srgbClr val="FFC000"/>
              </a:solidFill>
            </a:endParaRPr>
          </a:p>
        </p:txBody>
      </p:sp>
      <p:sp>
        <p:nvSpPr>
          <p:cNvPr id="3" name="Content Placeholder 2"/>
          <p:cNvSpPr>
            <a:spLocks noGrp="1"/>
          </p:cNvSpPr>
          <p:nvPr>
            <p:ph idx="1"/>
          </p:nvPr>
        </p:nvSpPr>
        <p:spPr>
          <a:xfrm>
            <a:off x="1154954" y="2603500"/>
            <a:ext cx="9696547" cy="3416300"/>
          </a:xfrm>
        </p:spPr>
        <p:txBody>
          <a:bodyPr/>
          <a:lstStyle/>
          <a:p>
            <a:r>
              <a:rPr lang="en-US" dirty="0" smtClean="0"/>
              <a:t>When a processor want to access a </a:t>
            </a:r>
            <a:r>
              <a:rPr lang="en-US" dirty="0" err="1" smtClean="0"/>
              <a:t>page,and</a:t>
            </a:r>
            <a:r>
              <a:rPr lang="en-US" dirty="0" smtClean="0"/>
              <a:t> that particular page is not currently present in the main </a:t>
            </a:r>
            <a:r>
              <a:rPr lang="en-US" dirty="0" err="1" smtClean="0"/>
              <a:t>memory,then</a:t>
            </a:r>
            <a:r>
              <a:rPr lang="en-US" dirty="0" smtClean="0"/>
              <a:t> page fault occurs.</a:t>
            </a:r>
          </a:p>
          <a:p>
            <a:endParaRPr lang="en-IN"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4</a:t>
            </a:fld>
            <a:endParaRPr lang="en-US" noProof="0" dirty="0"/>
          </a:p>
        </p:txBody>
      </p:sp>
      <p:pic>
        <p:nvPicPr>
          <p:cNvPr id="5" name="Picture 4"/>
          <p:cNvPicPr>
            <a:picLocks noChangeAspect="1"/>
          </p:cNvPicPr>
          <p:nvPr/>
        </p:nvPicPr>
        <p:blipFill>
          <a:blip r:embed="rId2"/>
          <a:stretch>
            <a:fillRect/>
          </a:stretch>
        </p:blipFill>
        <p:spPr>
          <a:xfrm>
            <a:off x="2034073" y="3220716"/>
            <a:ext cx="7384109" cy="3599089"/>
          </a:xfrm>
          <a:prstGeom prst="rect">
            <a:avLst/>
          </a:prstGeom>
        </p:spPr>
      </p:pic>
    </p:spTree>
    <p:extLst>
      <p:ext uri="{BB962C8B-B14F-4D97-AF65-F5344CB8AC3E}">
        <p14:creationId xmlns:p14="http://schemas.microsoft.com/office/powerpoint/2010/main" val="1645817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FF96B15-8338-45D5-A943-561235072D66}" type="slidenum">
              <a:rPr lang="en-US" noProof="0" smtClean="0"/>
              <a:t>5</a:t>
            </a:fld>
            <a:endParaRPr lang="en-US" noProof="0" dirty="0"/>
          </a:p>
        </p:txBody>
      </p:sp>
      <p:pic>
        <p:nvPicPr>
          <p:cNvPr id="3" name="Picture 2"/>
          <p:cNvPicPr>
            <a:picLocks noChangeAspect="1"/>
          </p:cNvPicPr>
          <p:nvPr/>
        </p:nvPicPr>
        <p:blipFill>
          <a:blip r:embed="rId2"/>
          <a:stretch>
            <a:fillRect/>
          </a:stretch>
        </p:blipFill>
        <p:spPr>
          <a:xfrm>
            <a:off x="1898580" y="1194044"/>
            <a:ext cx="7823918" cy="5456393"/>
          </a:xfrm>
          <a:prstGeom prst="rect">
            <a:avLst/>
          </a:prstGeom>
        </p:spPr>
      </p:pic>
    </p:spTree>
    <p:extLst>
      <p:ext uri="{BB962C8B-B14F-4D97-AF65-F5344CB8AC3E}">
        <p14:creationId xmlns:p14="http://schemas.microsoft.com/office/powerpoint/2010/main" val="91377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000" b="1" dirty="0" smtClean="0">
                <a:solidFill>
                  <a:srgbClr val="FFC000"/>
                </a:solidFill>
              </a:rPr>
              <a:t>What is Virtual Memory </a:t>
            </a:r>
            <a:endParaRPr lang="en-IN" sz="4000" b="1" dirty="0">
              <a:solidFill>
                <a:srgbClr val="FFC000"/>
              </a:solidFill>
            </a:endParaRPr>
          </a:p>
        </p:txBody>
      </p:sp>
      <p:sp>
        <p:nvSpPr>
          <p:cNvPr id="3" name="Content Placeholder 2"/>
          <p:cNvSpPr>
            <a:spLocks noGrp="1"/>
          </p:cNvSpPr>
          <p:nvPr>
            <p:ph idx="1"/>
          </p:nvPr>
        </p:nvSpPr>
        <p:spPr>
          <a:xfrm>
            <a:off x="1154954" y="2603500"/>
            <a:ext cx="9761861" cy="3416300"/>
          </a:xfrm>
        </p:spPr>
        <p:txBody>
          <a:bodyPr>
            <a:normAutofit/>
          </a:bodyPr>
          <a:lstStyle/>
          <a:p>
            <a:r>
              <a:rPr lang="en-US" sz="2400" dirty="0"/>
              <a:t>Virtual memory in an operating system is a memory management technique that creates an illusion of a large block of contiguous memory for users. </a:t>
            </a:r>
            <a:endParaRPr lang="en-US" sz="2400" dirty="0" smtClean="0"/>
          </a:p>
          <a:p>
            <a:r>
              <a:rPr lang="en-US" sz="2400" dirty="0" smtClean="0"/>
              <a:t>It </a:t>
            </a:r>
            <a:r>
              <a:rPr lang="en-US" sz="2400" dirty="0"/>
              <a:t>uses both physical memory (RAM) and disk storage to provide a larger virtual memory space, allowing systems to run larger applications and handle more processes simultaneously. This helps improve system performance and multitasking efficiency</a:t>
            </a:r>
            <a:endParaRPr lang="en-IN" sz="2400"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6</a:t>
            </a:fld>
            <a:endParaRPr lang="en-US" noProof="0" dirty="0"/>
          </a:p>
        </p:txBody>
      </p:sp>
    </p:spTree>
    <p:extLst>
      <p:ext uri="{BB962C8B-B14F-4D97-AF65-F5344CB8AC3E}">
        <p14:creationId xmlns:p14="http://schemas.microsoft.com/office/powerpoint/2010/main" val="1420430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C000"/>
                </a:solidFill>
              </a:rPr>
              <a:t>    Introduction to Page Replacement</a:t>
            </a:r>
            <a:endParaRPr lang="en-IN" b="1" dirty="0">
              <a:solidFill>
                <a:srgbClr val="FFC000"/>
              </a:solidFill>
            </a:endParaRPr>
          </a:p>
        </p:txBody>
      </p:sp>
      <p:sp>
        <p:nvSpPr>
          <p:cNvPr id="3" name="Content Placeholder 2"/>
          <p:cNvSpPr>
            <a:spLocks noGrp="1"/>
          </p:cNvSpPr>
          <p:nvPr>
            <p:ph idx="1"/>
          </p:nvPr>
        </p:nvSpPr>
        <p:spPr>
          <a:xfrm>
            <a:off x="1110342" y="2537927"/>
            <a:ext cx="9769152" cy="3481873"/>
          </a:xfrm>
        </p:spPr>
        <p:txBody>
          <a:bodyPr>
            <a:normAutofit/>
          </a:bodyPr>
          <a:lstStyle/>
          <a:p>
            <a:r>
              <a:rPr lang="en-US" sz="2600" dirty="0"/>
              <a:t>Page replacement algorithms are techniques used in operating systems to manage memory efficiently when the virtual memory is full. </a:t>
            </a:r>
            <a:endParaRPr lang="en-US" sz="2600" dirty="0" smtClean="0"/>
          </a:p>
          <a:p>
            <a:r>
              <a:rPr lang="en-US" sz="2600" dirty="0" smtClean="0"/>
              <a:t>When </a:t>
            </a:r>
            <a:r>
              <a:rPr lang="en-US" sz="2600" dirty="0"/>
              <a:t>a new page needs to be loaded into physical memory, and there is no free space, these algorithms determine which existing page to replace.</a:t>
            </a:r>
            <a:endParaRPr lang="en-IN" sz="2600"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7</a:t>
            </a:fld>
            <a:endParaRPr lang="en-US" noProof="0" dirty="0"/>
          </a:p>
        </p:txBody>
      </p:sp>
    </p:spTree>
    <p:extLst>
      <p:ext uri="{BB962C8B-B14F-4D97-AF65-F5344CB8AC3E}">
        <p14:creationId xmlns:p14="http://schemas.microsoft.com/office/powerpoint/2010/main" val="4211015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FF96B15-8338-45D5-A943-561235072D66}" type="slidenum">
              <a:rPr lang="en-US" noProof="0" smtClean="0"/>
              <a:t>8</a:t>
            </a:fld>
            <a:endParaRPr lang="en-US" noProof="0" dirty="0"/>
          </a:p>
        </p:txBody>
      </p:sp>
      <p:pic>
        <p:nvPicPr>
          <p:cNvPr id="3" name="Picture 2"/>
          <p:cNvPicPr>
            <a:picLocks noChangeAspect="1"/>
          </p:cNvPicPr>
          <p:nvPr/>
        </p:nvPicPr>
        <p:blipFill>
          <a:blip r:embed="rId2"/>
          <a:stretch>
            <a:fillRect/>
          </a:stretch>
        </p:blipFill>
        <p:spPr>
          <a:xfrm>
            <a:off x="914117" y="1679510"/>
            <a:ext cx="9676128" cy="4385387"/>
          </a:xfrm>
          <a:prstGeom prst="rect">
            <a:avLst/>
          </a:prstGeom>
        </p:spPr>
      </p:pic>
      <p:sp>
        <p:nvSpPr>
          <p:cNvPr id="4" name="TextBox 3"/>
          <p:cNvSpPr txBox="1"/>
          <p:nvPr/>
        </p:nvSpPr>
        <p:spPr>
          <a:xfrm>
            <a:off x="2575249" y="335902"/>
            <a:ext cx="5495731" cy="584775"/>
          </a:xfrm>
          <a:prstGeom prst="rect">
            <a:avLst/>
          </a:prstGeom>
          <a:noFill/>
        </p:spPr>
        <p:txBody>
          <a:bodyPr wrap="square" rtlCol="0">
            <a:spAutoFit/>
          </a:bodyPr>
          <a:lstStyle/>
          <a:p>
            <a:r>
              <a:rPr lang="en-US" sz="3200" b="1" dirty="0" smtClean="0">
                <a:solidFill>
                  <a:srgbClr val="FFC000"/>
                </a:solidFill>
              </a:rPr>
              <a:t>    </a:t>
            </a:r>
            <a:r>
              <a:rPr lang="en-US" sz="3200" b="1" u="sng" dirty="0" smtClean="0">
                <a:solidFill>
                  <a:srgbClr val="FFC000"/>
                </a:solidFill>
              </a:rPr>
              <a:t>Page Replacement </a:t>
            </a:r>
            <a:endParaRPr lang="en-IN" sz="3200" b="1" u="sng" dirty="0">
              <a:solidFill>
                <a:srgbClr val="FFC000"/>
              </a:solidFill>
            </a:endParaRPr>
          </a:p>
        </p:txBody>
      </p:sp>
    </p:spTree>
    <p:extLst>
      <p:ext uri="{BB962C8B-B14F-4D97-AF65-F5344CB8AC3E}">
        <p14:creationId xmlns:p14="http://schemas.microsoft.com/office/powerpoint/2010/main" val="512998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FF96B15-8338-45D5-A943-561235072D66}" type="slidenum">
              <a:rPr lang="en-US" noProof="0" smtClean="0"/>
              <a:t>9</a:t>
            </a:fld>
            <a:endParaRPr lang="en-US" noProof="0" dirty="0"/>
          </a:p>
        </p:txBody>
      </p:sp>
      <p:sp>
        <p:nvSpPr>
          <p:cNvPr id="4" name="TextBox 3"/>
          <p:cNvSpPr txBox="1"/>
          <p:nvPr/>
        </p:nvSpPr>
        <p:spPr>
          <a:xfrm>
            <a:off x="2575249" y="335902"/>
            <a:ext cx="5495731" cy="584775"/>
          </a:xfrm>
          <a:prstGeom prst="rect">
            <a:avLst/>
          </a:prstGeom>
          <a:noFill/>
        </p:spPr>
        <p:txBody>
          <a:bodyPr wrap="square" rtlCol="0">
            <a:spAutoFit/>
          </a:bodyPr>
          <a:lstStyle/>
          <a:p>
            <a:r>
              <a:rPr lang="en-US" sz="3200" b="1" dirty="0" smtClean="0">
                <a:solidFill>
                  <a:srgbClr val="FFC000"/>
                </a:solidFill>
              </a:rPr>
              <a:t>    </a:t>
            </a:r>
            <a:r>
              <a:rPr lang="en-US" sz="3200" b="1" u="sng" dirty="0" smtClean="0">
                <a:solidFill>
                  <a:srgbClr val="FFC000"/>
                </a:solidFill>
              </a:rPr>
              <a:t>Page Replacement </a:t>
            </a:r>
            <a:endParaRPr lang="en-IN" sz="3200" b="1" u="sng" dirty="0">
              <a:solidFill>
                <a:srgbClr val="FFC000"/>
              </a:solidFill>
            </a:endParaRPr>
          </a:p>
        </p:txBody>
      </p:sp>
      <p:pic>
        <p:nvPicPr>
          <p:cNvPr id="5" name="Picture 4"/>
          <p:cNvPicPr>
            <a:picLocks noChangeAspect="1"/>
          </p:cNvPicPr>
          <p:nvPr/>
        </p:nvPicPr>
        <p:blipFill>
          <a:blip r:embed="rId2"/>
          <a:stretch>
            <a:fillRect/>
          </a:stretch>
        </p:blipFill>
        <p:spPr>
          <a:xfrm>
            <a:off x="1379113" y="1632857"/>
            <a:ext cx="8973427" cy="4471103"/>
          </a:xfrm>
          <a:prstGeom prst="rect">
            <a:avLst/>
          </a:prstGeom>
        </p:spPr>
      </p:pic>
    </p:spTree>
    <p:extLst>
      <p:ext uri="{BB962C8B-B14F-4D97-AF65-F5344CB8AC3E}">
        <p14:creationId xmlns:p14="http://schemas.microsoft.com/office/powerpoint/2010/main" val="18673716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F66741836_Beginning of the year procedures_AAS_v5" id="{51CF042C-A21F-4772-ACB5-34142877F475}" vid="{78ABB5F0-5DDF-4844-A82C-FEADF47C5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B9AE35-8A31-4380-94A6-86E5DFCDD123}">
  <ds:schemaRefs>
    <ds:schemaRef ds:uri="http://schemas.microsoft.com/sharepoint/v3/contenttype/forms"/>
  </ds:schemaRefs>
</ds:datastoreItem>
</file>

<file path=customXml/itemProps2.xml><?xml version="1.0" encoding="utf-8"?>
<ds:datastoreItem xmlns:ds="http://schemas.openxmlformats.org/officeDocument/2006/customXml" ds:itemID="{F983CA34-C6E2-49BA-ACFF-78ADEC0C28F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Beginning of the year procedures</Template>
  <TotalTime>0</TotalTime>
  <Words>427</Words>
  <Application>Microsoft Office PowerPoint</Application>
  <PresentationFormat>Widescreen</PresentationFormat>
  <Paragraphs>60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Rounded MT Bold</vt:lpstr>
      <vt:lpstr>Calibri</vt:lpstr>
      <vt:lpstr>Century Gothic</vt:lpstr>
      <vt:lpstr>Wingdings 3</vt:lpstr>
      <vt:lpstr>Ion Boardroom</vt:lpstr>
      <vt:lpstr>Page Replacement and Optimal page replacement Algorithm</vt:lpstr>
      <vt:lpstr>     What is Paging</vt:lpstr>
      <vt:lpstr>PowerPoint Presentation</vt:lpstr>
      <vt:lpstr>            What is Page Fault</vt:lpstr>
      <vt:lpstr>PowerPoint Presentation</vt:lpstr>
      <vt:lpstr>      What is Virtual Memory </vt:lpstr>
      <vt:lpstr>    Introduction to Page Replacement</vt:lpstr>
      <vt:lpstr>PowerPoint Presentation</vt:lpstr>
      <vt:lpstr>PowerPoint Presentation</vt:lpstr>
      <vt:lpstr>   No. of page fault Vs No. of frame</vt:lpstr>
      <vt:lpstr>Types of Page Replacement</vt:lpstr>
      <vt:lpstr>      Optimal Page Replacement</vt:lpstr>
      <vt:lpstr>PowerPoint Presentation</vt:lpstr>
      <vt:lpstr>PowerPoint Presentation</vt:lpstr>
      <vt:lpstr>PowerPoint Presentation</vt:lpstr>
      <vt:lpstr>PowerPoint Presentation</vt:lpstr>
      <vt:lpstr>  Comparison with Other Algorithms</vt:lpstr>
      <vt:lpstr>Advantages of Optimal Replacement Algorithm</vt:lpstr>
      <vt:lpstr>Disadvantages of Optimal Replacement Algorithm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2024-06-22T16:30:40Z</dcterms:created>
  <dcterms:modified xsi:type="dcterms:W3CDTF">2024-06-24T17:27:37Z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