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3"/>
  </p:notesMasterIdLst>
  <p:sldIdLst>
    <p:sldId id="26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</p:sldIdLst>
  <p:sldSz cx="14630400" cy="8229600"/>
  <p:notesSz cx="8229600" cy="14630400"/>
  <p:embeddedFontLst>
    <p:embeddedFont>
      <p:font typeface="Calibri Light" panose="020F0302020204030204" pitchFamily="34" charset="0"/>
      <p:regular r:id="rId14"/>
      <p: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Nobile" panose="020B0604020202020204" charset="0"/>
      <p:regular r:id="rId20"/>
    </p:embeddedFont>
    <p:embeddedFont>
      <p:font typeface="Corben" panose="020B0604020202020204" charset="0"/>
      <p:regular r:id="rId21"/>
    </p:embeddedFont>
    <p:embeddedFont>
      <p:font typeface="Segoe UI" panose="020B0502040204020203" pitchFamily="34" charset="0"/>
      <p:regular r:id="rId22"/>
      <p:bold r:id="rId23"/>
      <p:italic r:id="rId24"/>
      <p:boldItalic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8" d="100"/>
          <a:sy n="68" d="100"/>
        </p:scale>
        <p:origin x="71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5616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556511"/>
            <a:ext cx="12435840" cy="17640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4560" y="4663440"/>
            <a:ext cx="10241280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05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313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3438940" y="584422"/>
            <a:ext cx="7538173" cy="236104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CMR Technical Campus</a:t>
            </a:r>
            <a:r>
              <a:rPr lang="en-US" sz="3600" b="1" dirty="0">
                <a:latin typeface="Times New Roman" panose="02020603050405020304"/>
                <a:cs typeface="Times New Roman" panose="02020603050405020304"/>
              </a:rPr>
              <a:t/>
            </a:r>
            <a:br>
              <a:rPr lang="en-US" sz="3600" b="1" dirty="0">
                <a:latin typeface="Times New Roman" panose="02020603050405020304"/>
                <a:cs typeface="Times New Roman" panose="02020603050405020304"/>
              </a:rPr>
            </a:br>
            <a:r>
              <a:rPr lang="en-US" sz="3600" b="1" dirty="0">
                <a:solidFill>
                  <a:srgbClr val="00B0F0"/>
                </a:solidFill>
                <a:latin typeface="Times New Roman" panose="02020603050405020304"/>
                <a:cs typeface="Times New Roman" panose="02020603050405020304"/>
              </a:rPr>
              <a:t>Department of CSE</a:t>
            </a:r>
            <a:endParaRPr lang="en-US" sz="3600" dirty="0">
              <a:solidFill>
                <a:srgbClr val="00B0F0"/>
              </a:solidFill>
              <a:latin typeface="Times New Roman" panose="02020603050405020304"/>
              <a:cs typeface="Times New Roman" panose="02020603050405020304"/>
            </a:endParaRPr>
          </a:p>
          <a:p>
            <a:endParaRPr lang="en-US" dirty="0">
              <a:ea typeface="Calibri Light" panose="020F0302020204030204"/>
              <a:cs typeface="Calibri Light" panose="020F0302020204030204"/>
            </a:endParaRPr>
          </a:p>
        </p:txBody>
      </p:sp>
      <p:pic>
        <p:nvPicPr>
          <p:cNvPr id="8" name="Picture 7" descr="A logo with a flower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285" y="1155850"/>
            <a:ext cx="1484070" cy="128684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983355" y="2539123"/>
            <a:ext cx="8045857" cy="4708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82296" tIns="41148" rIns="82296" bIns="41148" numCol="1" spcCol="0" rtlCol="0" fromWordArt="0" anchor="t" anchorCtr="0" forceAA="0" compatLnSpc="1">
            <a:spAutoFit/>
          </a:bodyPr>
          <a:lstStyle/>
          <a:p>
            <a:r>
              <a:rPr lang="en-US" sz="2520" b="1" dirty="0" smtClean="0">
                <a:solidFill>
                  <a:srgbClr val="7030A0"/>
                </a:solidFill>
                <a:latin typeface="Times New Roman" panose="02020603050405020304"/>
              </a:rPr>
              <a:t>Business Economics and Financial Analysis</a:t>
            </a:r>
            <a:endParaRPr lang="en-US" sz="1620" dirty="0"/>
          </a:p>
        </p:txBody>
      </p:sp>
      <p:sp>
        <p:nvSpPr>
          <p:cNvPr id="2" name="TextBox 1"/>
          <p:cNvSpPr txBox="1"/>
          <p:nvPr/>
        </p:nvSpPr>
        <p:spPr>
          <a:xfrm>
            <a:off x="1682437" y="5163887"/>
            <a:ext cx="8515848" cy="16219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82296" tIns="41148" rIns="82296" bIns="41148" numCol="1" spcCol="0" rtlCol="0" fromWordArt="0" anchor="t" anchorCtr="0" forceAA="0" compatLnSpc="1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  <a:latin typeface="Times New Roman" panose="02020603050405020304"/>
                <a:cs typeface="Segoe UI" panose="020B0502040204020203"/>
              </a:rPr>
              <a:t>Presented By:</a:t>
            </a:r>
            <a:r>
              <a:rPr lang="en-US" sz="2000" dirty="0">
                <a:latin typeface="Times New Roman" panose="02020603050405020304"/>
                <a:cs typeface="Segoe UI" panose="020B0502040204020203"/>
              </a:rPr>
              <a:t>​</a:t>
            </a:r>
          </a:p>
          <a:p>
            <a:r>
              <a:rPr lang="en-US" sz="2000" dirty="0">
                <a:latin typeface="Times New Roman" panose="02020603050405020304"/>
                <a:cs typeface="Arial" panose="020B0604020202020204"/>
              </a:rPr>
              <a:t>                        </a:t>
            </a:r>
            <a:r>
              <a:rPr lang="en-US" sz="2000" dirty="0" smtClean="0">
                <a:latin typeface="Times New Roman" panose="02020603050405020304"/>
                <a:cs typeface="Arial" panose="020B0604020202020204"/>
              </a:rPr>
              <a:t>Shiva Kumar</a:t>
            </a:r>
          </a:p>
          <a:p>
            <a:r>
              <a:rPr lang="en-US" sz="2000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dirty="0" smtClean="0">
                <a:latin typeface="Times New Roman" panose="02020603050405020304"/>
                <a:cs typeface="Arial" panose="020B0604020202020204"/>
              </a:rPr>
              <a:t>                       227R1A05J3</a:t>
            </a:r>
          </a:p>
          <a:p>
            <a:r>
              <a:rPr lang="en-US" sz="2000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dirty="0" smtClean="0">
                <a:latin typeface="Times New Roman" panose="02020603050405020304"/>
                <a:cs typeface="Arial" panose="020B0604020202020204"/>
              </a:rPr>
              <a:t>                       CSE-C</a:t>
            </a:r>
            <a:endParaRPr lang="en-US" sz="2000" dirty="0">
              <a:latin typeface="Times New Roman" panose="02020603050405020304"/>
              <a:cs typeface="Arial" panose="020B0604020202020204"/>
            </a:endParaRPr>
          </a:p>
          <a:p>
            <a:r>
              <a:rPr lang="en-US" sz="2000" dirty="0">
                <a:latin typeface="Times New Roman" panose="02020603050405020304"/>
                <a:cs typeface="Segoe UI" panose="020B0502040204020203"/>
              </a:rPr>
              <a:t>​</a:t>
            </a:r>
          </a:p>
        </p:txBody>
      </p:sp>
      <p:sp>
        <p:nvSpPr>
          <p:cNvPr id="3" name="Rectangle 2"/>
          <p:cNvSpPr/>
          <p:nvPr/>
        </p:nvSpPr>
        <p:spPr>
          <a:xfrm>
            <a:off x="2980267" y="3516893"/>
            <a:ext cx="79925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Rules for maintaining Books of Accounts for Business Economics financial Analysis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413734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078706"/>
            <a:ext cx="719078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Support Financial Analysis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2240994"/>
            <a:ext cx="3608070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100%</a:t>
            </a:r>
            <a:endParaRPr lang="en-US" sz="5850" dirty="0"/>
          </a:p>
        </p:txBody>
      </p:sp>
      <p:sp>
        <p:nvSpPr>
          <p:cNvPr id="5" name="Text 2"/>
          <p:cNvSpPr/>
          <p:nvPr/>
        </p:nvSpPr>
        <p:spPr>
          <a:xfrm>
            <a:off x="1180148" y="327279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Budgeting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4742021" y="2240994"/>
            <a:ext cx="3608189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100%</a:t>
            </a:r>
            <a:endParaRPr lang="en-US" sz="5850" dirty="0"/>
          </a:p>
        </p:txBody>
      </p:sp>
      <p:sp>
        <p:nvSpPr>
          <p:cNvPr id="7" name="Text 4"/>
          <p:cNvSpPr/>
          <p:nvPr/>
        </p:nvSpPr>
        <p:spPr>
          <a:xfrm>
            <a:off x="5128498" y="327279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Forecasting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2767846" y="4420910"/>
            <a:ext cx="3608189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100%</a:t>
            </a:r>
            <a:endParaRPr lang="en-US" sz="5850" dirty="0"/>
          </a:p>
        </p:txBody>
      </p:sp>
      <p:sp>
        <p:nvSpPr>
          <p:cNvPr id="9" name="Text 6"/>
          <p:cNvSpPr/>
          <p:nvPr/>
        </p:nvSpPr>
        <p:spPr>
          <a:xfrm>
            <a:off x="3154323" y="545270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Ratio Analysis</a:t>
            </a:r>
            <a:endParaRPr lang="en-US" sz="2200" dirty="0"/>
          </a:p>
        </p:txBody>
      </p:sp>
      <p:sp>
        <p:nvSpPr>
          <p:cNvPr id="10" name="Text 7"/>
          <p:cNvSpPr/>
          <p:nvPr/>
        </p:nvSpPr>
        <p:spPr>
          <a:xfrm>
            <a:off x="793790" y="6062186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Maintaining accurate books of accounts supports financial analysis. It helps in budgeting, forecasting, and ratio analysis. It's the foundation for informed decision-making.</a:t>
            </a:r>
            <a:endParaRPr lang="en-US" sz="17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1,000+ Best Thank You Images · 100% Free Download · Pexels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516" y="1264258"/>
            <a:ext cx="8679856" cy="577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347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30668"/>
            <a:ext cx="1285136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Rule #1: Selecting the Right Accounting Standard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80642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GAAP vs. IFRS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387566"/>
            <a:ext cx="3978116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Choosing between U.S. GAAP and IFRS impacts financial statement comparability. Understand the differences in revenue recognition, lease accounting, and inventory valuation.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5769054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Select the standard that best suits your business needs.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5332928" y="280642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U.S. GAAP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5332928" y="3387566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Generally Accepted Accounting Principles. A standard set of rules and procedures for accounting.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9872067" y="280642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IFRS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9872067" y="3387566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International Financial Reporting Standards. A principles-based set of accounting standards.</a:t>
            </a:r>
            <a:endParaRPr lang="en-US" sz="1750" dirty="0"/>
          </a:p>
        </p:txBody>
      </p:sp>
      <p:sp>
        <p:nvSpPr>
          <p:cNvPr id="11" name="Rectangle 10"/>
          <p:cNvSpPr/>
          <p:nvPr/>
        </p:nvSpPr>
        <p:spPr>
          <a:xfrm>
            <a:off x="12835467" y="7744178"/>
            <a:ext cx="1715911" cy="372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111091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Rule #2: Maintain Accurate &amp; Complete Records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12396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365260" y="3166467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7017306" y="3123962"/>
            <a:ext cx="2927747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Document Everything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7017306" y="3968710"/>
            <a:ext cx="2927747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Record every transaction meticulously. This includes sales, purchases, and expenses.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10171867" y="312396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10256937" y="3166467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10908983" y="3123962"/>
            <a:ext cx="283583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Essential Documents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10908983" y="3614380"/>
            <a:ext cx="29277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Keep invoices, receipts, bank statements, and contracts organized.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6280190" y="590228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6365260" y="5944791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7017306" y="590228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Software Solutions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7017306" y="6392704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Use QuickBooks, Xero, or NetSuite for efficient recordkeeping and automation.</a:t>
            </a:r>
            <a:endParaRPr lang="en-US" sz="1750" dirty="0"/>
          </a:p>
        </p:txBody>
      </p:sp>
      <p:sp>
        <p:nvSpPr>
          <p:cNvPr id="16" name="Rectangle 15"/>
          <p:cNvSpPr/>
          <p:nvPr/>
        </p:nvSpPr>
        <p:spPr>
          <a:xfrm>
            <a:off x="12835467" y="7744178"/>
            <a:ext cx="1715911" cy="372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513642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Rule #3: Follow Double-Entry Bookkeeping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3271361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93790" y="4065151"/>
            <a:ext cx="2291953" cy="10629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Assets = Liabilities + Equity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93790" y="5264229"/>
            <a:ext cx="2291953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Understand the fundamental accounting equation.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5904" y="3271361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3425904" y="4065151"/>
            <a:ext cx="2292072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Debits and Credits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3425904" y="4909899"/>
            <a:ext cx="229207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Grasp the basic principles of debits and credits.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8138" y="3271361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058138" y="4065151"/>
            <a:ext cx="229195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Balance is Key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6058138" y="4555569"/>
            <a:ext cx="229195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Ensure the accounting equation always balances.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51109"/>
            <a:ext cx="1093398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Rule #4: Adhere to the Matching Principle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743789" y="42693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Revenue Recognition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759762"/>
            <a:ext cx="37852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Record revenue when earned.</a:t>
            </a:r>
            <a:endParaRPr lang="en-US" sz="17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5547717" y="4483775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4"/>
          <p:cNvSpPr/>
          <p:nvPr/>
        </p:nvSpPr>
        <p:spPr>
          <a:xfrm>
            <a:off x="9937790" y="28615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Expense Recognition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9937790" y="3351967"/>
            <a:ext cx="3898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Match expenses to related revenues.</a:t>
            </a:r>
            <a:endParaRPr lang="en-US" sz="175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7944326" y="3100149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2</a:t>
            </a:r>
            <a:endParaRPr lang="en-US" sz="2650" dirty="0"/>
          </a:p>
        </p:txBody>
      </p:sp>
      <p:sp>
        <p:nvSpPr>
          <p:cNvPr id="11" name="Text 7"/>
          <p:cNvSpPr/>
          <p:nvPr/>
        </p:nvSpPr>
        <p:spPr>
          <a:xfrm>
            <a:off x="9937790" y="53141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Net Income Impact</a:t>
            </a:r>
            <a:endParaRPr lang="en-US" sz="2200" dirty="0"/>
          </a:p>
        </p:txBody>
      </p:sp>
      <p:sp>
        <p:nvSpPr>
          <p:cNvPr id="12" name="Text 8"/>
          <p:cNvSpPr/>
          <p:nvPr/>
        </p:nvSpPr>
        <p:spPr>
          <a:xfrm>
            <a:off x="9937790" y="5804535"/>
            <a:ext cx="3898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Understand the impact on net income calculation.</a:t>
            </a:r>
            <a:endParaRPr lang="en-US" sz="1750" dirty="0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7944326" y="5867400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3</a:t>
            </a:r>
            <a:endParaRPr lang="en-US" sz="2650" dirty="0"/>
          </a:p>
        </p:txBody>
      </p:sp>
      <p:sp>
        <p:nvSpPr>
          <p:cNvPr id="15" name="Rectangle 14"/>
          <p:cNvSpPr/>
          <p:nvPr/>
        </p:nvSpPr>
        <p:spPr>
          <a:xfrm>
            <a:off x="12835467" y="7744178"/>
            <a:ext cx="1715911" cy="372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58841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24733" y="3157776"/>
            <a:ext cx="10694551" cy="6471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050"/>
              </a:lnSpc>
              <a:buNone/>
            </a:pPr>
            <a:r>
              <a:rPr lang="en-US" sz="405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Rule #5: Implement Strong Internal Controls</a:t>
            </a:r>
            <a:endParaRPr lang="en-US" sz="4050" dirty="0"/>
          </a:p>
        </p:txBody>
      </p:sp>
      <p:sp>
        <p:nvSpPr>
          <p:cNvPr id="4" name="Shape 1"/>
          <p:cNvSpPr/>
          <p:nvPr/>
        </p:nvSpPr>
        <p:spPr>
          <a:xfrm>
            <a:off x="724733" y="6053733"/>
            <a:ext cx="13180933" cy="22860"/>
          </a:xfrm>
          <a:prstGeom prst="roundRect">
            <a:avLst>
              <a:gd name="adj" fmla="val 380460"/>
            </a:avLst>
          </a:prstGeom>
          <a:solidFill>
            <a:srgbClr val="B8BFDF"/>
          </a:solidFill>
          <a:ln/>
        </p:spPr>
      </p:sp>
      <p:sp>
        <p:nvSpPr>
          <p:cNvPr id="5" name="Shape 2"/>
          <p:cNvSpPr/>
          <p:nvPr/>
        </p:nvSpPr>
        <p:spPr>
          <a:xfrm>
            <a:off x="3956566" y="5432643"/>
            <a:ext cx="22860" cy="621149"/>
          </a:xfrm>
          <a:prstGeom prst="roundRect">
            <a:avLst>
              <a:gd name="adj" fmla="val 380460"/>
            </a:avLst>
          </a:prstGeom>
          <a:solidFill>
            <a:srgbClr val="B8BFDF"/>
          </a:solidFill>
          <a:ln/>
        </p:spPr>
      </p:sp>
      <p:sp>
        <p:nvSpPr>
          <p:cNvPr id="6" name="Shape 3"/>
          <p:cNvSpPr/>
          <p:nvPr/>
        </p:nvSpPr>
        <p:spPr>
          <a:xfrm>
            <a:off x="3735110" y="5820787"/>
            <a:ext cx="465892" cy="465892"/>
          </a:xfrm>
          <a:prstGeom prst="roundRect">
            <a:avLst>
              <a:gd name="adj" fmla="val 18668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3812738" y="5859542"/>
            <a:ext cx="310515" cy="3882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1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2673906" y="4115395"/>
            <a:ext cx="2588419" cy="3234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20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Segregation of Duties</a:t>
            </a:r>
            <a:endParaRPr lang="en-US" sz="2000" dirty="0"/>
          </a:p>
        </p:txBody>
      </p:sp>
      <p:sp>
        <p:nvSpPr>
          <p:cNvPr id="9" name="Text 6"/>
          <p:cNvSpPr/>
          <p:nvPr/>
        </p:nvSpPr>
        <p:spPr>
          <a:xfrm>
            <a:off x="931783" y="4563070"/>
            <a:ext cx="6072783" cy="6624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16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Prevent fraud and errors through separation of responsibilities.</a:t>
            </a:r>
            <a:endParaRPr lang="en-US" sz="1600" dirty="0"/>
          </a:p>
        </p:txBody>
      </p:sp>
      <p:sp>
        <p:nvSpPr>
          <p:cNvPr id="10" name="Shape 7"/>
          <p:cNvSpPr/>
          <p:nvPr/>
        </p:nvSpPr>
        <p:spPr>
          <a:xfrm>
            <a:off x="7303532" y="6053673"/>
            <a:ext cx="22860" cy="621149"/>
          </a:xfrm>
          <a:prstGeom prst="roundRect">
            <a:avLst>
              <a:gd name="adj" fmla="val 380460"/>
            </a:avLst>
          </a:prstGeom>
          <a:solidFill>
            <a:srgbClr val="B8BFDF"/>
          </a:solidFill>
          <a:ln/>
        </p:spPr>
      </p:sp>
      <p:sp>
        <p:nvSpPr>
          <p:cNvPr id="11" name="Shape 8"/>
          <p:cNvSpPr/>
          <p:nvPr/>
        </p:nvSpPr>
        <p:spPr>
          <a:xfrm>
            <a:off x="7082076" y="5820787"/>
            <a:ext cx="465892" cy="465892"/>
          </a:xfrm>
          <a:prstGeom prst="roundRect">
            <a:avLst>
              <a:gd name="adj" fmla="val 18668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7159704" y="5859542"/>
            <a:ext cx="310515" cy="3882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2</a:t>
            </a:r>
            <a:endParaRPr lang="en-US" sz="2400" dirty="0"/>
          </a:p>
        </p:txBody>
      </p:sp>
      <p:sp>
        <p:nvSpPr>
          <p:cNvPr id="13" name="Text 10"/>
          <p:cNvSpPr/>
          <p:nvPr/>
        </p:nvSpPr>
        <p:spPr>
          <a:xfrm>
            <a:off x="6020872" y="6881932"/>
            <a:ext cx="2588419" cy="3234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20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Authorization Limits</a:t>
            </a:r>
            <a:endParaRPr lang="en-US" sz="2000" dirty="0"/>
          </a:p>
        </p:txBody>
      </p:sp>
      <p:sp>
        <p:nvSpPr>
          <p:cNvPr id="14" name="Text 11"/>
          <p:cNvSpPr/>
          <p:nvPr/>
        </p:nvSpPr>
        <p:spPr>
          <a:xfrm>
            <a:off x="4278749" y="7329607"/>
            <a:ext cx="6072783" cy="3312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16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Implement approval processes for transactions.</a:t>
            </a:r>
            <a:endParaRPr lang="en-US" sz="1600" dirty="0"/>
          </a:p>
        </p:txBody>
      </p:sp>
      <p:sp>
        <p:nvSpPr>
          <p:cNvPr id="15" name="Shape 12"/>
          <p:cNvSpPr/>
          <p:nvPr/>
        </p:nvSpPr>
        <p:spPr>
          <a:xfrm>
            <a:off x="10650617" y="5432643"/>
            <a:ext cx="22860" cy="621149"/>
          </a:xfrm>
          <a:prstGeom prst="roundRect">
            <a:avLst>
              <a:gd name="adj" fmla="val 380460"/>
            </a:avLst>
          </a:prstGeom>
          <a:solidFill>
            <a:srgbClr val="B8BFDF"/>
          </a:solidFill>
          <a:ln/>
        </p:spPr>
      </p:sp>
      <p:sp>
        <p:nvSpPr>
          <p:cNvPr id="16" name="Shape 13"/>
          <p:cNvSpPr/>
          <p:nvPr/>
        </p:nvSpPr>
        <p:spPr>
          <a:xfrm>
            <a:off x="10429161" y="5820787"/>
            <a:ext cx="465892" cy="465892"/>
          </a:xfrm>
          <a:prstGeom prst="roundRect">
            <a:avLst>
              <a:gd name="adj" fmla="val 18668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17" name="Text 14"/>
          <p:cNvSpPr/>
          <p:nvPr/>
        </p:nvSpPr>
        <p:spPr>
          <a:xfrm>
            <a:off x="10506789" y="5859542"/>
            <a:ext cx="310515" cy="3882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3</a:t>
            </a:r>
            <a:endParaRPr lang="en-US" sz="2400" dirty="0"/>
          </a:p>
        </p:txBody>
      </p:sp>
      <p:sp>
        <p:nvSpPr>
          <p:cNvPr id="18" name="Text 15"/>
          <p:cNvSpPr/>
          <p:nvPr/>
        </p:nvSpPr>
        <p:spPr>
          <a:xfrm>
            <a:off x="9211151" y="4446627"/>
            <a:ext cx="2902029" cy="3234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20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Regular Reconciliations</a:t>
            </a:r>
            <a:endParaRPr lang="en-US" sz="2000" dirty="0"/>
          </a:p>
        </p:txBody>
      </p:sp>
      <p:sp>
        <p:nvSpPr>
          <p:cNvPr id="19" name="Text 16"/>
          <p:cNvSpPr/>
          <p:nvPr/>
        </p:nvSpPr>
        <p:spPr>
          <a:xfrm>
            <a:off x="7625715" y="4894302"/>
            <a:ext cx="6072902" cy="3312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16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Reconcile bank statements and inventory counts.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12835467" y="7744178"/>
            <a:ext cx="1715911" cy="372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194554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Rule #6: Comply with Tax Regulations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2952274"/>
            <a:ext cx="1134070" cy="136088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268022" y="3179088"/>
            <a:ext cx="334565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Understanding Tax Laws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2268022" y="3669506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Stay updated on tax laws and reporting requirements.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4313158"/>
            <a:ext cx="1134070" cy="136088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268022" y="453997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Records for Audits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2268022" y="5030391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Maintain records for potential tax audits.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790" y="5674042"/>
            <a:ext cx="1134070" cy="136088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268022" y="5900857"/>
            <a:ext cx="298013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Consult a Professional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2268022" y="6391275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Seek advice from a tax professional for guidance.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162050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Conclusion: Books of Accounts - A Strategic Asset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348" y="3033236"/>
            <a:ext cx="2152055" cy="1306949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894892" y="3649266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1</a:t>
            </a:r>
            <a:endParaRPr lang="en-US" sz="2500" dirty="0"/>
          </a:p>
        </p:txBody>
      </p:sp>
      <p:sp>
        <p:nvSpPr>
          <p:cNvPr id="5" name="Text 2"/>
          <p:cNvSpPr/>
          <p:nvPr/>
        </p:nvSpPr>
        <p:spPr>
          <a:xfrm>
            <a:off x="5357217" y="3260050"/>
            <a:ext cx="240137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Effective Analysis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5357217" y="3750469"/>
            <a:ext cx="240137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Ratios and trends.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187077" y="4353282"/>
            <a:ext cx="8592860" cy="15240"/>
          </a:xfrm>
          <a:prstGeom prst="roundRect">
            <a:avLst>
              <a:gd name="adj" fmla="val 625116"/>
            </a:avLst>
          </a:prstGeom>
          <a:solidFill>
            <a:srgbClr val="B8BFDF"/>
          </a:solidFill>
          <a:ln/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2381" y="4396859"/>
            <a:ext cx="4304109" cy="1306949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894892" y="4850963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2</a:t>
            </a:r>
            <a:endParaRPr lang="en-US" sz="2500" dirty="0"/>
          </a:p>
        </p:txBody>
      </p:sp>
      <p:sp>
        <p:nvSpPr>
          <p:cNvPr id="10" name="Text 6"/>
          <p:cNvSpPr/>
          <p:nvPr/>
        </p:nvSpPr>
        <p:spPr>
          <a:xfrm>
            <a:off x="6433304" y="4623673"/>
            <a:ext cx="261937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Informed Decisions</a:t>
            </a:r>
            <a:endParaRPr lang="en-US" sz="2200" dirty="0"/>
          </a:p>
        </p:txBody>
      </p:sp>
      <p:sp>
        <p:nvSpPr>
          <p:cNvPr id="11" name="Text 7"/>
          <p:cNvSpPr/>
          <p:nvPr/>
        </p:nvSpPr>
        <p:spPr>
          <a:xfrm>
            <a:off x="6433304" y="5114092"/>
            <a:ext cx="261937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Investment &amp; pricing.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6263164" y="5716905"/>
            <a:ext cx="7516773" cy="15240"/>
          </a:xfrm>
          <a:prstGeom prst="roundRect">
            <a:avLst>
              <a:gd name="adj" fmla="val 625116"/>
            </a:avLst>
          </a:prstGeom>
          <a:solidFill>
            <a:srgbClr val="B8BFDF"/>
          </a:solidFill>
          <a:ln/>
        </p:spPr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294" y="5760482"/>
            <a:ext cx="6456164" cy="1306949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3894773" y="6214586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3</a:t>
            </a:r>
            <a:endParaRPr lang="en-US" sz="2500" dirty="0"/>
          </a:p>
        </p:txBody>
      </p:sp>
      <p:sp>
        <p:nvSpPr>
          <p:cNvPr id="15" name="Text 10"/>
          <p:cNvSpPr/>
          <p:nvPr/>
        </p:nvSpPr>
        <p:spPr>
          <a:xfrm>
            <a:off x="7509272" y="5987296"/>
            <a:ext cx="308538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Proactive Management</a:t>
            </a:r>
            <a:endParaRPr lang="en-US" sz="2200" dirty="0"/>
          </a:p>
        </p:txBody>
      </p:sp>
      <p:sp>
        <p:nvSpPr>
          <p:cNvPr id="16" name="Text 11"/>
          <p:cNvSpPr/>
          <p:nvPr/>
        </p:nvSpPr>
        <p:spPr>
          <a:xfrm>
            <a:off x="7509272" y="6477714"/>
            <a:ext cx="308538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Early problem ID.</a:t>
            </a:r>
            <a:endParaRPr lang="en-US" sz="1750" dirty="0"/>
          </a:p>
        </p:txBody>
      </p:sp>
      <p:sp>
        <p:nvSpPr>
          <p:cNvPr id="17" name="Rectangle 16"/>
          <p:cNvSpPr/>
          <p:nvPr/>
        </p:nvSpPr>
        <p:spPr>
          <a:xfrm>
            <a:off x="12846756" y="7744178"/>
            <a:ext cx="1715911" cy="372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5982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Tax Compliance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622233"/>
            <a:ext cx="2173724" cy="1306949"/>
          </a:xfrm>
          <a:prstGeom prst="roundRect">
            <a:avLst>
              <a:gd name="adj" fmla="val 7289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721167" y="3076337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1</a:t>
            </a:r>
            <a:endParaRPr lang="en-US" sz="2500" dirty="0"/>
          </a:p>
        </p:txBody>
      </p:sp>
      <p:sp>
        <p:nvSpPr>
          <p:cNvPr id="5" name="Text 3"/>
          <p:cNvSpPr/>
          <p:nvPr/>
        </p:nvSpPr>
        <p:spPr>
          <a:xfrm>
            <a:off x="3194328" y="2849047"/>
            <a:ext cx="254043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GST Records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3194328" y="3339465"/>
            <a:ext cx="25404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Goods and Services Tax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3080861" y="3913942"/>
            <a:ext cx="10642402" cy="15240"/>
          </a:xfrm>
          <a:prstGeom prst="roundRect">
            <a:avLst>
              <a:gd name="adj" fmla="val 625116"/>
            </a:avLst>
          </a:prstGeom>
          <a:solidFill>
            <a:srgbClr val="B8BFDF"/>
          </a:solidFill>
          <a:ln/>
        </p:spPr>
      </p:sp>
      <p:sp>
        <p:nvSpPr>
          <p:cNvPr id="8" name="Shape 6"/>
          <p:cNvSpPr/>
          <p:nvPr/>
        </p:nvSpPr>
        <p:spPr>
          <a:xfrm>
            <a:off x="793790" y="4042529"/>
            <a:ext cx="4347567" cy="1306949"/>
          </a:xfrm>
          <a:prstGeom prst="roundRect">
            <a:avLst>
              <a:gd name="adj" fmla="val 7289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2808089" y="4496633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2</a:t>
            </a:r>
            <a:endParaRPr lang="en-US" sz="2500" dirty="0"/>
          </a:p>
        </p:txBody>
      </p:sp>
      <p:sp>
        <p:nvSpPr>
          <p:cNvPr id="10" name="Text 8"/>
          <p:cNvSpPr/>
          <p:nvPr/>
        </p:nvSpPr>
        <p:spPr>
          <a:xfrm>
            <a:off x="5368171" y="4269343"/>
            <a:ext cx="256103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TDS Records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5368171" y="4759762"/>
            <a:ext cx="256103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Tax Deducted at Source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5254704" y="5334238"/>
            <a:ext cx="8468558" cy="15240"/>
          </a:xfrm>
          <a:prstGeom prst="roundRect">
            <a:avLst>
              <a:gd name="adj" fmla="val 625116"/>
            </a:avLst>
          </a:prstGeom>
          <a:solidFill>
            <a:srgbClr val="B8BFDF"/>
          </a:solidFill>
          <a:ln/>
        </p:spPr>
      </p:sp>
      <p:sp>
        <p:nvSpPr>
          <p:cNvPr id="13" name="Shape 11"/>
          <p:cNvSpPr/>
          <p:nvPr/>
        </p:nvSpPr>
        <p:spPr>
          <a:xfrm>
            <a:off x="793790" y="5462826"/>
            <a:ext cx="6521410" cy="1306949"/>
          </a:xfrm>
          <a:prstGeom prst="roundRect">
            <a:avLst>
              <a:gd name="adj" fmla="val 7289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3895011" y="5916930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3</a:t>
            </a:r>
            <a:endParaRPr lang="en-US" sz="2500" dirty="0"/>
          </a:p>
        </p:txBody>
      </p:sp>
      <p:sp>
        <p:nvSpPr>
          <p:cNvPr id="15" name="Text 13"/>
          <p:cNvSpPr/>
          <p:nvPr/>
        </p:nvSpPr>
        <p:spPr>
          <a:xfrm>
            <a:off x="7542014" y="5689640"/>
            <a:ext cx="203489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Income Tax</a:t>
            </a:r>
            <a:endParaRPr lang="en-US" sz="2200" dirty="0"/>
          </a:p>
        </p:txBody>
      </p:sp>
      <p:sp>
        <p:nvSpPr>
          <p:cNvPr id="16" name="Text 14"/>
          <p:cNvSpPr/>
          <p:nvPr/>
        </p:nvSpPr>
        <p:spPr>
          <a:xfrm>
            <a:off x="7542014" y="6180058"/>
            <a:ext cx="20348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Accurate reporting</a:t>
            </a:r>
            <a:endParaRPr lang="en-US" sz="1750" dirty="0"/>
          </a:p>
        </p:txBody>
      </p:sp>
      <p:sp>
        <p:nvSpPr>
          <p:cNvPr id="17" name="Rectangle 16"/>
          <p:cNvSpPr/>
          <p:nvPr/>
        </p:nvSpPr>
        <p:spPr>
          <a:xfrm>
            <a:off x="12835467" y="7744178"/>
            <a:ext cx="1715911" cy="372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420</Words>
  <Application>Microsoft Office PowerPoint</Application>
  <PresentationFormat>Custom</PresentationFormat>
  <Paragraphs>97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Times New Roman</vt:lpstr>
      <vt:lpstr>Arial</vt:lpstr>
      <vt:lpstr>Calibri Light</vt:lpstr>
      <vt:lpstr>Calibri</vt:lpstr>
      <vt:lpstr>Nobile</vt:lpstr>
      <vt:lpstr>Corben</vt:lpstr>
      <vt:lpstr>Segoe UI</vt:lpstr>
      <vt:lpstr>Office Theme</vt:lpstr>
      <vt:lpstr>CMR Technical Campus Department of CSE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shiva kumar</cp:lastModifiedBy>
  <cp:revision>2</cp:revision>
  <dcterms:created xsi:type="dcterms:W3CDTF">2025-04-18T10:54:00Z</dcterms:created>
  <dcterms:modified xsi:type="dcterms:W3CDTF">2025-04-18T11:00:26Z</dcterms:modified>
</cp:coreProperties>
</file>