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png"/>
          <p:cNvPicPr>
            <a:picLocks noChangeAspect="1"/>
          </p:cNvPicPr>
          <p:nvPr/>
        </p:nvPicPr>
        <p:blipFill>
          <a:blip r:embed="rId2"/>
          <a:stretch>
            <a:fillRect/>
          </a:stretch>
        </p:blipFill>
        <p:spPr>
          <a:xfrm>
            <a:off x="0" y="0"/>
            <a:ext cx="9904977" cy="6861068"/>
          </a:xfrm>
          <a:prstGeom prst="rect">
            <a:avLst/>
          </a:prstGeom>
        </p:spPr>
      </p:pic>
      <p:pic>
        <p:nvPicPr>
          <p:cNvPr id="3" name="Picture 2" descr="comp_name.png"/>
          <p:cNvPicPr>
            <a:picLocks noChangeAspect="1"/>
          </p:cNvPicPr>
          <p:nvPr/>
        </p:nvPicPr>
        <p:blipFill>
          <a:blip r:embed="rId3"/>
          <a:stretch>
            <a:fillRect/>
          </a:stretch>
        </p:blipFill>
        <p:spPr>
          <a:xfrm>
            <a:off x="548640" y="548640"/>
            <a:ext cx="3322749" cy="566670"/>
          </a:xfrm>
          <a:prstGeom prst="rect">
            <a:avLst/>
          </a:prstGeom>
        </p:spPr>
      </p:pic>
      <p:pic>
        <p:nvPicPr>
          <p:cNvPr id="4" name="Picture 3" descr="paytm.png"/>
          <p:cNvPicPr>
            <a:picLocks noChangeAspect="1"/>
          </p:cNvPicPr>
          <p:nvPr/>
        </p:nvPicPr>
        <p:blipFill>
          <a:blip r:embed="rId4"/>
          <a:stretch>
            <a:fillRect/>
          </a:stretch>
        </p:blipFill>
        <p:spPr>
          <a:xfrm>
            <a:off x="7589520" y="548640"/>
            <a:ext cx="1274064" cy="402336"/>
          </a:xfrm>
          <a:prstGeom prst="rect">
            <a:avLst/>
          </a:prstGeom>
        </p:spPr>
      </p:pic>
      <p:pic>
        <p:nvPicPr>
          <p:cNvPr id="5" name="Picture 4" descr="text.png"/>
          <p:cNvPicPr>
            <a:picLocks noChangeAspect="1"/>
          </p:cNvPicPr>
          <p:nvPr/>
        </p:nvPicPr>
        <p:blipFill>
          <a:blip r:embed="rId5"/>
          <a:stretch>
            <a:fillRect/>
          </a:stretch>
        </p:blipFill>
        <p:spPr>
          <a:xfrm>
            <a:off x="320040" y="6035040"/>
            <a:ext cx="9279012" cy="730292"/>
          </a:xfrm>
          <a:prstGeom prst="rect">
            <a:avLst/>
          </a:prstGeom>
        </p:spPr>
      </p:pic>
      <p:sp>
        <p:nvSpPr>
          <p:cNvPr id="6" name="TextBox 5"/>
          <p:cNvSpPr txBox="1"/>
          <p:nvPr/>
        </p:nvSpPr>
        <p:spPr>
          <a:xfrm>
            <a:off x="457200" y="2743200"/>
            <a:ext cx="7315200" cy="3657600"/>
          </a:xfrm>
          <a:prstGeom prst="rect">
            <a:avLst/>
          </a:prstGeom>
          <a:noFill/>
        </p:spPr>
        <p:txBody>
          <a:bodyPr wrap="none">
            <a:spAutoFit/>
          </a:bodyPr>
          <a:lstStyle/>
          <a:p>
            <a:pPr>
              <a:defRPr sz="4350" b="1">
                <a:solidFill>
                  <a:srgbClr val="FFFFFF"/>
                </a:solidFill>
                <a:latin typeface="Arial Black"/>
              </a:defRPr>
            </a:pPr>
            <a:r>
              <a:t>Recommended List</a:t>
            </a:r>
          </a:p>
        </p:txBody>
      </p:sp>
      <p:sp>
        <p:nvSpPr>
          <p:cNvPr id="7" name="TextBox 6"/>
          <p:cNvSpPr txBox="1"/>
          <p:nvPr/>
        </p:nvSpPr>
        <p:spPr>
          <a:xfrm>
            <a:off x="457200" y="3383280"/>
            <a:ext cx="7315200" cy="3657600"/>
          </a:xfrm>
          <a:prstGeom prst="rect">
            <a:avLst/>
          </a:prstGeom>
          <a:noFill/>
        </p:spPr>
        <p:txBody>
          <a:bodyPr wrap="none">
            <a:spAutoFit/>
          </a:bodyPr>
          <a:lstStyle/>
          <a:p>
            <a:pPr>
              <a:defRPr sz="1750">
                <a:solidFill>
                  <a:srgbClr val="FFFFFF"/>
                </a:solidFill>
                <a:latin typeface="Arial"/>
              </a:defRPr>
            </a:pPr>
            <a:r>
              <a:t>Chief Controls Officer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00000" y="360000"/>
            <a:ext cx="5400000" cy="360000"/>
          </a:xfrm>
          <a:prstGeom prst="rect">
            <a:avLst/>
          </a:prstGeom>
          <a:noFill/>
        </p:spPr>
        <p:txBody>
          <a:bodyPr wrap="none">
            <a:spAutoFit/>
          </a:bodyPr>
          <a:lstStyle/>
          <a:p>
            <a:pPr algn="ctr">
              <a:defRPr sz="2400">
                <a:solidFill>
                  <a:srgbClr val="800080"/>
                </a:solidFill>
                <a:latin typeface="Arial Black"/>
              </a:defRPr>
            </a:pPr>
            <a:r>
              <a:t>KETAN JAIN</a:t>
            </a:r>
          </a:p>
        </p:txBody>
      </p:sp>
      <p:pic>
        <p:nvPicPr>
          <p:cNvPr id="3" name="Picture 2" descr="profile.png"/>
          <p:cNvPicPr>
            <a:picLocks noChangeAspect="1"/>
          </p:cNvPicPr>
          <p:nvPr/>
        </p:nvPicPr>
        <p:blipFill>
          <a:blip r:embed="rId2"/>
          <a:stretch>
            <a:fillRect/>
          </a:stretch>
        </p:blipFill>
        <p:spPr>
          <a:xfrm>
            <a:off x="457200" y="91440"/>
            <a:ext cx="952500" cy="952500"/>
          </a:xfrm>
          <a:prstGeom prst="rect">
            <a:avLst/>
          </a:prstGeom>
        </p:spPr>
      </p:pic>
      <p:pic>
        <p:nvPicPr>
          <p:cNvPr id="4" name="Picture 3" descr="company.png"/>
          <p:cNvPicPr>
            <a:picLocks noChangeAspect="1"/>
          </p:cNvPicPr>
          <p:nvPr/>
        </p:nvPicPr>
        <p:blipFill>
          <a:blip r:embed="rId3"/>
          <a:stretch>
            <a:fillRect/>
          </a:stretch>
        </p:blipFill>
        <p:spPr>
          <a:xfrm>
            <a:off x="7772400" y="91440"/>
            <a:ext cx="990600" cy="1000125"/>
          </a:xfrm>
          <a:prstGeom prst="rect">
            <a:avLst/>
          </a:prstGeom>
        </p:spPr>
      </p:pic>
      <p:pic>
        <p:nvPicPr>
          <p:cNvPr id="5" name="Picture 4" descr="footer.png"/>
          <p:cNvPicPr>
            <a:picLocks noChangeAspect="1"/>
          </p:cNvPicPr>
          <p:nvPr/>
        </p:nvPicPr>
        <p:blipFill>
          <a:blip r:embed="rId4"/>
          <a:stretch>
            <a:fillRect/>
          </a:stretch>
        </p:blipFill>
        <p:spPr>
          <a:xfrm>
            <a:off x="0" y="6309360"/>
            <a:ext cx="9144000" cy="457200"/>
          </a:xfrm>
          <a:prstGeom prst="rect">
            <a:avLst/>
          </a:prstGeom>
        </p:spPr>
      </p:pic>
      <p:sp>
        <p:nvSpPr>
          <p:cNvPr id="6" name="TextBox 5"/>
          <p:cNvSpPr txBox="1"/>
          <p:nvPr/>
        </p:nvSpPr>
        <p:spPr>
          <a:xfrm>
            <a:off x="457200" y="1097280"/>
            <a:ext cx="4023360" cy="5029200"/>
          </a:xfrm>
          <a:prstGeom prst="rect">
            <a:avLst/>
          </a:prstGeom>
          <a:noFill/>
          <a:ln w="12700">
            <a:solidFill>
              <a:srgbClr val="000000"/>
            </a:solidFill>
          </a:ln>
        </p:spPr>
        <p:txBody>
          <a:bodyPr wrap="none">
            <a:spAutoFit/>
          </a:bodyPr>
          <a:lstStyle/>
          <a:p/>
        </p:txBody>
      </p:sp>
      <p:sp>
        <p:nvSpPr>
          <p:cNvPr id="7" name="TextBox 6"/>
          <p:cNvSpPr txBox="1"/>
          <p:nvPr/>
        </p:nvSpPr>
        <p:spPr>
          <a:xfrm>
            <a:off x="457200" y="822960"/>
            <a:ext cx="4023360" cy="914400"/>
          </a:xfrm>
          <a:prstGeom prst="rect">
            <a:avLst/>
          </a:prstGeom>
          <a:noFill/>
        </p:spPr>
        <p:txBody>
          <a:bodyPr wrap="none">
            <a:spAutoFit/>
          </a:bodyPr>
          <a:lstStyle/>
          <a:p/>
          <a:p>
            <a:pPr algn="l">
              <a:defRPr sz="1000" b="1">
                <a:solidFill>
                  <a:srgbClr val="800080"/>
                </a:solidFill>
                <a:latin typeface="Calibri"/>
              </a:defRPr>
            </a:pPr>
            <a:r>
              <a:t>Age:</a:t>
            </a:r>
          </a:p>
          <a:p>
            <a:pPr algn="l">
              <a:defRPr sz="1000" b="1">
                <a:solidFill>
                  <a:srgbClr val="800080"/>
                </a:solidFill>
                <a:latin typeface="Calibri"/>
              </a:defRPr>
            </a:pPr>
            <a:r>
              <a:t>Location:</a:t>
            </a:r>
          </a:p>
          <a:p>
            <a:pPr algn="l">
              <a:defRPr sz="1000" b="1">
                <a:solidFill>
                  <a:srgbClr val="800080"/>
                </a:solidFill>
                <a:latin typeface="Calibri"/>
              </a:defRPr>
            </a:pPr>
            <a:r>
              <a:t>Nationality:</a:t>
            </a:r>
          </a:p>
        </p:txBody>
      </p:sp>
      <p:sp>
        <p:nvSpPr>
          <p:cNvPr id="8" name="TextBox 7"/>
          <p:cNvSpPr txBox="1"/>
          <p:nvPr/>
        </p:nvSpPr>
        <p:spPr>
          <a:xfrm>
            <a:off x="1371600" y="822960"/>
            <a:ext cx="4023360" cy="914400"/>
          </a:xfrm>
          <a:prstGeom prst="rect">
            <a:avLst/>
          </a:prstGeom>
          <a:noFill/>
        </p:spPr>
        <p:txBody>
          <a:bodyPr wrap="none">
            <a:spAutoFit/>
          </a:bodyPr>
          <a:lstStyle/>
          <a:p/>
          <a:p>
            <a:pPr algn="l">
              <a:defRPr sz="1000" b="0">
                <a:latin typeface="Calibri"/>
              </a:defRPr>
            </a:pPr>
            <a:r>
              <a:t>45</a:t>
            </a:r>
          </a:p>
          <a:p>
            <a:pPr algn="l">
              <a:defRPr sz="1000" b="0">
                <a:latin typeface="Calibri"/>
              </a:defRPr>
            </a:pPr>
            <a:r>
              <a:t>Mumbai</a:t>
            </a:r>
          </a:p>
          <a:p>
            <a:pPr algn="l">
              <a:defRPr sz="1000" b="0">
                <a:latin typeface="Calibri"/>
              </a:defRPr>
            </a:pPr>
            <a:r>
              <a:t>Indian</a:t>
            </a:r>
          </a:p>
        </p:txBody>
      </p:sp>
      <p:sp>
        <p:nvSpPr>
          <p:cNvPr id="9" name="TextBox 8"/>
          <p:cNvSpPr txBox="1"/>
          <p:nvPr/>
        </p:nvSpPr>
        <p:spPr>
          <a:xfrm>
            <a:off x="457200" y="1554480"/>
            <a:ext cx="4023360" cy="914400"/>
          </a:xfrm>
          <a:prstGeom prst="rect">
            <a:avLst/>
          </a:prstGeom>
          <a:noFill/>
        </p:spPr>
        <p:txBody>
          <a:bodyPr wrap="none">
            <a:spAutoFit/>
          </a:bodyPr>
          <a:lstStyle/>
          <a:p/>
          <a:p>
            <a:pPr algn="l">
              <a:defRPr sz="1000" b="1">
                <a:solidFill>
                  <a:srgbClr val="800080"/>
                </a:solidFill>
                <a:latin typeface="Calibri"/>
              </a:defRPr>
            </a:pPr>
            <a:r>
              <a:t>EDUCATION:</a:t>
            </a:r>
          </a:p>
        </p:txBody>
      </p:sp>
      <p:sp>
        <p:nvSpPr>
          <p:cNvPr id="10" name="TextBox 9"/>
          <p:cNvSpPr txBox="1"/>
          <p:nvPr/>
        </p:nvSpPr>
        <p:spPr>
          <a:xfrm>
            <a:off x="457200" y="1737360"/>
            <a:ext cx="4023360" cy="914400"/>
          </a:xfrm>
          <a:prstGeom prst="rect">
            <a:avLst/>
          </a:prstGeom>
          <a:noFill/>
        </p:spPr>
        <p:txBody>
          <a:bodyPr wrap="square">
            <a:spAutoFit/>
          </a:bodyPr>
          <a:lstStyle/>
          <a:p/>
          <a:p>
            <a:pPr algn="l">
              <a:defRPr sz="1000" b="0">
                <a:latin typeface="Calibri"/>
              </a:defRPr>
            </a:pPr>
            <a:r>
              <a:t>2006:</a:t>
            </a:r>
          </a:p>
          <a:p>
            <a:pPr algn="l">
              <a:defRPr sz="1000" b="0">
                <a:latin typeface="Calibri"/>
              </a:defRPr>
            </a:pPr>
            <a:r>
              <a:t>2004:</a:t>
            </a:r>
          </a:p>
        </p:txBody>
      </p:sp>
      <p:sp>
        <p:nvSpPr>
          <p:cNvPr id="11" name="TextBox 10"/>
          <p:cNvSpPr txBox="1"/>
          <p:nvPr/>
        </p:nvSpPr>
        <p:spPr>
          <a:xfrm>
            <a:off x="1371600" y="1737360"/>
            <a:ext cx="3108960" cy="914400"/>
          </a:xfrm>
          <a:prstGeom prst="rect">
            <a:avLst/>
          </a:prstGeom>
          <a:noFill/>
        </p:spPr>
        <p:txBody>
          <a:bodyPr wrap="square">
            <a:spAutoFit/>
          </a:bodyPr>
          <a:lstStyle/>
          <a:p/>
          <a:p>
            <a:pPr algn="l">
              <a:defRPr sz="1000" b="0">
                <a:latin typeface="Calibri"/>
              </a:defRPr>
            </a:pPr>
            <a:r>
              <a:t>Chartered Accountant, ICAI</a:t>
            </a:r>
          </a:p>
          <a:p>
            <a:pPr algn="l">
              <a:defRPr sz="1000" b="0">
                <a:latin typeface="Calibri"/>
              </a:defRPr>
            </a:pPr>
            <a:r>
              <a:t>B.Com, Lala Lajpat Rai College Of Commerce &amp; Economics, Mumbai University</a:t>
            </a:r>
          </a:p>
        </p:txBody>
      </p:sp>
      <p:sp>
        <p:nvSpPr>
          <p:cNvPr id="12" name="TextBox 11"/>
          <p:cNvSpPr txBox="1"/>
          <p:nvPr/>
        </p:nvSpPr>
        <p:spPr>
          <a:xfrm>
            <a:off x="457200" y="2468880"/>
            <a:ext cx="4023360" cy="914400"/>
          </a:xfrm>
          <a:prstGeom prst="rect">
            <a:avLst/>
          </a:prstGeom>
          <a:noFill/>
        </p:spPr>
        <p:txBody>
          <a:bodyPr wrap="none">
            <a:spAutoFit/>
          </a:bodyPr>
          <a:lstStyle/>
          <a:p/>
          <a:p>
            <a:pPr algn="l">
              <a:defRPr sz="1000" b="1">
                <a:solidFill>
                  <a:srgbClr val="800080"/>
                </a:solidFill>
                <a:latin typeface="Calibri"/>
              </a:defRPr>
            </a:pPr>
            <a:r>
              <a:t>PROFESSIONAL EXPERIENCE:</a:t>
            </a:r>
          </a:p>
        </p:txBody>
      </p:sp>
      <p:sp>
        <p:nvSpPr>
          <p:cNvPr id="13" name="TextBox 12"/>
          <p:cNvSpPr txBox="1"/>
          <p:nvPr/>
        </p:nvSpPr>
        <p:spPr>
          <a:xfrm>
            <a:off x="457200" y="2651760"/>
            <a:ext cx="4023360" cy="914400"/>
          </a:xfrm>
          <a:prstGeom prst="rect">
            <a:avLst/>
          </a:prstGeom>
          <a:noFill/>
        </p:spPr>
        <p:txBody>
          <a:bodyPr wrap="square">
            <a:spAutoFit/>
          </a:bodyPr>
          <a:lstStyle/>
          <a:p/>
        </p:txBody>
      </p:sp>
      <p:sp>
        <p:nvSpPr>
          <p:cNvPr id="14" name="TextBox 13"/>
          <p:cNvSpPr txBox="1"/>
          <p:nvPr/>
        </p:nvSpPr>
        <p:spPr>
          <a:xfrm>
            <a:off x="457200" y="2651760"/>
            <a:ext cx="4023360" cy="914400"/>
          </a:xfrm>
          <a:prstGeom prst="rect">
            <a:avLst/>
          </a:prstGeom>
          <a:noFill/>
        </p:spPr>
        <p:txBody>
          <a:bodyPr wrap="square">
            <a:spAutoFit/>
          </a:bodyPr>
          <a:lstStyle/>
          <a:p/>
          <a:p>
            <a:pPr algn="l">
              <a:defRPr sz="1000" b="0">
                <a:latin typeface="Calibri"/>
              </a:defRPr>
            </a:pPr>
            <a:r>
              <a:t>2007 - Till Date</a:t>
            </a:r>
          </a:p>
          <a:p>
            <a:pPr algn="l">
              <a:defRPr sz="1000" b="0">
                <a:latin typeface="Calibri"/>
              </a:defRPr>
            </a:pPr>
            <a:r>
              <a:t>2023 - Till Date</a:t>
            </a:r>
          </a:p>
          <a:p>
            <a:pPr algn="l">
              <a:defRPr sz="1000" b="0">
                <a:latin typeface="Calibri"/>
              </a:defRPr>
            </a:pPr>
            <a:r>
              <a:t>2022 - 2023</a:t>
            </a:r>
          </a:p>
          <a:p>
            <a:pPr algn="l">
              <a:defRPr sz="1000" b="0">
                <a:latin typeface="Calibri"/>
              </a:defRPr>
            </a:pPr>
          </a:p>
          <a:p>
            <a:pPr algn="l">
              <a:defRPr sz="1000" b="0">
                <a:latin typeface="Calibri"/>
              </a:defRPr>
            </a:pPr>
            <a:r>
              <a:t>2019 - 2022</a:t>
            </a:r>
          </a:p>
          <a:p>
            <a:pPr algn="l">
              <a:defRPr sz="1000" b="0">
                <a:latin typeface="Calibri"/>
              </a:defRPr>
            </a:pPr>
            <a:r>
              <a:t>2016 - 2019</a:t>
            </a:r>
          </a:p>
          <a:p>
            <a:pPr algn="l">
              <a:defRPr sz="1000" b="0">
                <a:latin typeface="Calibri"/>
              </a:defRPr>
            </a:pPr>
            <a:r>
              <a:t>2014 - 2016</a:t>
            </a:r>
          </a:p>
          <a:p>
            <a:pPr algn="l">
              <a:defRPr sz="1000" b="0">
                <a:latin typeface="Calibri"/>
              </a:defRPr>
            </a:pPr>
          </a:p>
          <a:p>
            <a:pPr algn="l">
              <a:defRPr sz="1000" b="0">
                <a:latin typeface="Calibri"/>
              </a:defRPr>
            </a:pPr>
            <a:r>
              <a:t>2012 - 2014</a:t>
            </a:r>
          </a:p>
          <a:p>
            <a:pPr algn="l">
              <a:defRPr sz="1000" b="0">
                <a:latin typeface="Calibri"/>
              </a:defRPr>
            </a:pPr>
            <a:r>
              <a:t>2007 - 2012</a:t>
            </a:r>
          </a:p>
          <a:p>
            <a:pPr algn="l">
              <a:defRPr sz="1000" b="0">
                <a:latin typeface="Calibri"/>
              </a:defRPr>
            </a:pPr>
            <a:r>
              <a:t>2006 - 2007</a:t>
            </a:r>
          </a:p>
        </p:txBody>
      </p:sp>
      <p:sp>
        <p:nvSpPr>
          <p:cNvPr id="15" name="TextBox 14"/>
          <p:cNvSpPr txBox="1"/>
          <p:nvPr/>
        </p:nvSpPr>
        <p:spPr>
          <a:xfrm>
            <a:off x="1371600" y="2651760"/>
            <a:ext cx="3108960" cy="914400"/>
          </a:xfrm>
          <a:prstGeom prst="rect">
            <a:avLst/>
          </a:prstGeom>
          <a:noFill/>
        </p:spPr>
        <p:txBody>
          <a:bodyPr wrap="square">
            <a:spAutoFit/>
          </a:bodyPr>
          <a:lstStyle/>
          <a:p/>
          <a:p>
            <a:pPr algn="l">
              <a:defRPr sz="1000" b="0">
                <a:latin typeface="Calibri"/>
              </a:defRPr>
            </a:pPr>
            <a:r>
              <a:t>MARICO LTD, Mumbai</a:t>
            </a:r>
          </a:p>
          <a:p>
            <a:pPr algn="l">
              <a:defRPr sz="1000" b="0">
                <a:latin typeface="Calibri"/>
              </a:defRPr>
            </a:pPr>
            <a:r>
              <a:t>Head Finance – Corporate &amp; International Business</a:t>
            </a:r>
          </a:p>
          <a:p>
            <a:pPr algn="l">
              <a:defRPr sz="1000" b="0">
                <a:latin typeface="Calibri"/>
              </a:defRPr>
            </a:pPr>
            <a:r>
              <a:t>Head – Strategy and Digital Businesses (Finance &amp; Operations)</a:t>
            </a:r>
          </a:p>
          <a:p>
            <a:pPr algn="l">
              <a:defRPr sz="1000" b="0">
                <a:latin typeface="Calibri"/>
              </a:defRPr>
            </a:pPr>
            <a:r>
              <a:t>Head Commercial -  Sales &amp; Marketing</a:t>
            </a:r>
          </a:p>
          <a:p>
            <a:pPr algn="l">
              <a:defRPr sz="1000" b="0">
                <a:latin typeface="Calibri"/>
              </a:defRPr>
            </a:pPr>
            <a:r>
              <a:t>Head – Strategic Business Planning and M&amp;A</a:t>
            </a:r>
          </a:p>
          <a:p>
            <a:pPr algn="l">
              <a:defRPr sz="1000" b="0">
                <a:latin typeface="Calibri"/>
              </a:defRPr>
            </a:pPr>
            <a:r>
              <a:t>Head Finance Transformation (South East Asia Operations), Vietnam</a:t>
            </a:r>
          </a:p>
          <a:p>
            <a:pPr algn="l">
              <a:defRPr sz="1000" b="0">
                <a:latin typeface="Calibri"/>
              </a:defRPr>
            </a:pPr>
            <a:r>
              <a:t>GRC &amp; Project Manager</a:t>
            </a:r>
          </a:p>
          <a:p>
            <a:pPr algn="l">
              <a:defRPr sz="1000" b="0">
                <a:latin typeface="Calibri"/>
              </a:defRPr>
            </a:pPr>
            <a:r>
              <a:t>Finance Manager</a:t>
            </a:r>
          </a:p>
          <a:p>
            <a:pPr algn="l">
              <a:defRPr sz="1000" b="0">
                <a:latin typeface="Calibri"/>
              </a:defRPr>
            </a:pPr>
            <a:r>
              <a:t>PRICE WATERHOUSE COOPERS, Mumbai Associate</a:t>
            </a:r>
          </a:p>
        </p:txBody>
      </p:sp>
      <p:sp>
        <p:nvSpPr>
          <p:cNvPr id="16" name="TextBox 15"/>
          <p:cNvSpPr txBox="1"/>
          <p:nvPr/>
        </p:nvSpPr>
        <p:spPr>
          <a:xfrm>
            <a:off x="457200" y="5669280"/>
            <a:ext cx="4023360" cy="228600"/>
          </a:xfrm>
          <a:prstGeom prst="rect">
            <a:avLst/>
          </a:prstGeom>
          <a:solidFill>
            <a:srgbClr val="800080"/>
          </a:solidFill>
        </p:spPr>
        <p:txBody>
          <a:bodyPr wrap="none">
            <a:spAutoFit/>
          </a:bodyPr>
          <a:lstStyle/>
          <a:p/>
        </p:txBody>
      </p:sp>
      <p:sp>
        <p:nvSpPr>
          <p:cNvPr id="17" name="TextBox 16"/>
          <p:cNvSpPr txBox="1"/>
          <p:nvPr/>
        </p:nvSpPr>
        <p:spPr>
          <a:xfrm>
            <a:off x="457200" y="5394960"/>
            <a:ext cx="4023360" cy="228600"/>
          </a:xfrm>
          <a:prstGeom prst="rect">
            <a:avLst/>
          </a:prstGeom>
          <a:noFill/>
        </p:spPr>
        <p:txBody>
          <a:bodyPr wrap="none">
            <a:spAutoFit/>
          </a:bodyPr>
          <a:lstStyle/>
          <a:p/>
          <a:p>
            <a:pPr algn="ctr">
              <a:defRPr sz="1100" b="1">
                <a:solidFill>
                  <a:srgbClr val="FFFFFF"/>
                </a:solidFill>
                <a:latin typeface="Calibri"/>
              </a:defRPr>
            </a:pPr>
            <a:r>
              <a:t>COMPENSATION</a:t>
            </a:r>
          </a:p>
        </p:txBody>
      </p:sp>
      <p:sp>
        <p:nvSpPr>
          <p:cNvPr id="18" name="TextBox 17"/>
          <p:cNvSpPr txBox="1"/>
          <p:nvPr/>
        </p:nvSpPr>
        <p:spPr>
          <a:xfrm>
            <a:off x="457200" y="5897880"/>
            <a:ext cx="4023360" cy="228600"/>
          </a:xfrm>
          <a:prstGeom prst="rect">
            <a:avLst/>
          </a:prstGeom>
          <a:solidFill>
            <a:srgbClr val="FF0000"/>
          </a:solidFill>
        </p:spPr>
        <p:txBody>
          <a:bodyPr wrap="none">
            <a:spAutoFit/>
          </a:bodyPr>
          <a:lstStyle/>
          <a:p/>
        </p:txBody>
      </p:sp>
      <p:sp>
        <p:nvSpPr>
          <p:cNvPr id="19" name="TextBox 18"/>
          <p:cNvSpPr txBox="1"/>
          <p:nvPr/>
        </p:nvSpPr>
        <p:spPr>
          <a:xfrm>
            <a:off x="457200" y="5623560"/>
            <a:ext cx="4023360" cy="228600"/>
          </a:xfrm>
          <a:prstGeom prst="rect">
            <a:avLst/>
          </a:prstGeom>
          <a:noFill/>
        </p:spPr>
        <p:txBody>
          <a:bodyPr wrap="none">
            <a:spAutoFit/>
          </a:bodyPr>
          <a:lstStyle/>
          <a:p/>
          <a:p>
            <a:pPr algn="ctr">
              <a:defRPr sz="1100" b="0">
                <a:solidFill>
                  <a:srgbClr val="FFFFFF"/>
                </a:solidFill>
                <a:latin typeface="Calibri"/>
              </a:defRPr>
            </a:pPr>
            <a:r>
              <a:t>~INR xx LPA fixed + xx Lakhs variable + ESOPS</a:t>
            </a:r>
          </a:p>
        </p:txBody>
      </p:sp>
      <p:sp>
        <p:nvSpPr>
          <p:cNvPr id="20" name="TextBox 19"/>
          <p:cNvSpPr txBox="1"/>
          <p:nvPr/>
        </p:nvSpPr>
        <p:spPr>
          <a:xfrm>
            <a:off x="4663440" y="1097280"/>
            <a:ext cx="4023360" cy="5029200"/>
          </a:xfrm>
          <a:prstGeom prst="rect">
            <a:avLst/>
          </a:prstGeom>
          <a:noFill/>
          <a:ln w="12700">
            <a:solidFill>
              <a:srgbClr val="000000"/>
            </a:solidFill>
          </a:ln>
        </p:spPr>
        <p:txBody>
          <a:bodyPr wrap="none">
            <a:spAutoFit/>
          </a:bodyPr>
          <a:lstStyle/>
          <a:p/>
        </p:txBody>
      </p:sp>
      <p:sp>
        <p:nvSpPr>
          <p:cNvPr id="21" name="TextBox 20"/>
          <p:cNvSpPr txBox="1"/>
          <p:nvPr/>
        </p:nvSpPr>
        <p:spPr>
          <a:xfrm>
            <a:off x="4663440" y="822960"/>
            <a:ext cx="4023360" cy="914400"/>
          </a:xfrm>
          <a:prstGeom prst="rect">
            <a:avLst/>
          </a:prstGeom>
          <a:noFill/>
        </p:spPr>
        <p:txBody>
          <a:bodyPr wrap="none">
            <a:spAutoFit/>
          </a:bodyPr>
          <a:lstStyle/>
          <a:p/>
          <a:p>
            <a:pPr algn="l">
              <a:defRPr sz="1100" b="1">
                <a:solidFill>
                  <a:srgbClr val="800080"/>
                </a:solidFill>
                <a:latin typeface="Calibri"/>
              </a:defRPr>
            </a:pPr>
            <a:r>
              <a:t>KEY HIGHLIGHTS:</a:t>
            </a:r>
          </a:p>
        </p:txBody>
      </p:sp>
      <p:sp>
        <p:nvSpPr>
          <p:cNvPr id="22" name="TextBox 21"/>
          <p:cNvSpPr txBox="1"/>
          <p:nvPr/>
        </p:nvSpPr>
        <p:spPr>
          <a:xfrm>
            <a:off x="4663440" y="1005840"/>
            <a:ext cx="4023360" cy="914400"/>
          </a:xfrm>
          <a:prstGeom prst="rect">
            <a:avLst/>
          </a:prstGeom>
          <a:noFill/>
        </p:spPr>
        <p:txBody>
          <a:bodyPr wrap="square">
            <a:spAutoFit/>
          </a:bodyPr>
          <a:lstStyle/>
          <a:p/>
          <a:p>
            <a:pPr algn="just">
              <a:defRPr sz="1000" b="0">
                <a:latin typeface="Calibri"/>
              </a:defRPr>
            </a:pPr>
            <a:r>
              <a:t>• Ketan comes with over 17 years of total experience in roles spanning finance, operations and strategy.</a:t>
            </a:r>
          </a:p>
          <a:p>
            <a:pPr algn="just">
              <a:defRPr sz="1000" b="0">
                <a:latin typeface="Calibri"/>
              </a:defRPr>
            </a:pPr>
            <a:r>
              <a:t>• He has been associated with Marico since 2007. He joined the organisation as a Finance Manager and grew consistently to take charge of his current role as Head – Finance, Corporate and International Business. In this capacity, he is looking at both FP&amp;A and controllership, how subsidiaries are working, cost optimisation, sales control. He also looks after corporate accounting, treasury and is responsible for devising business strategies and execution plan along with the CEO.</a:t>
            </a:r>
          </a:p>
          <a:p>
            <a:pPr algn="just">
              <a:defRPr sz="1000" b="0">
                <a:latin typeface="Calibri"/>
              </a:defRPr>
            </a:pPr>
            <a:r>
              <a:t>• In the past, he played a variety of roles such as Head – Commercial – Sales and Marketing, as well as Head – Strategy, Business Planning and M&amp;A, responsible for driving and facilitate the development of Strategic Business Plan and Integrated strategy for SBU’s with relevant cross-functional stakeholder. He was accountable for assessing and supporting key strategic initiatives for new growth engines and entry into the newer market.</a:t>
            </a:r>
          </a:p>
          <a:p>
            <a:pPr algn="just">
              <a:defRPr sz="1000" b="0">
                <a:latin typeface="Calibri"/>
              </a:defRPr>
            </a:pPr>
            <a:r>
              <a:t>• As Head – Finance Transformation, South East Asia Operations, Ketan was  steering the preparation of long-term plans, annual operating plans and rolling quarter forecasts. He partnered with the business for product pricing, trade &amp; consumer promotions, capital expenditures approval, new product feasibility. Provide decision-making support &amp; insightful MIS to Management committee. He ensured a control environment for the recording of transactions, period end closing including finalization of Annual Accounts, statutory audit, and tax audit. Ketan also spearheaded the Performance management system involving gross margin monitoring, compliance for advertising and overhead budgeting, tracking peer companies, CAPEM monitoring and review to analyze business level ROCE and EVA.</a:t>
            </a:r>
          </a:p>
          <a:p>
            <a:pPr algn="just">
              <a:defRPr sz="1000" b="0">
                <a:latin typeface="Calibri"/>
              </a:defRPr>
            </a:pPr>
            <a:r>
              <a:t>• He commenced his career with PWC as an Associate and handled a range of statutory and tax audits for FMCG and retail sector.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