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3"/>
  </p:notesMasterIdLst>
  <p:sldIdLst>
    <p:sldId id="259" r:id="rId2"/>
  </p:sldIdLst>
  <p:sldSz cx="12801600" cy="9601200" type="A3"/>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5370" userDrawn="1">
          <p15:clr>
            <a:srgbClr val="A4A3A4"/>
          </p15:clr>
        </p15:guide>
        <p15:guide id="3" orient="horz" pos="2961" userDrawn="1">
          <p15:clr>
            <a:srgbClr val="A4A3A4"/>
          </p15:clr>
        </p15:guide>
        <p15:guide id="4" pos="39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2C"/>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47" autoAdjust="0"/>
    <p:restoredTop sz="96774" autoAdjust="0"/>
  </p:normalViewPr>
  <p:slideViewPr>
    <p:cSldViewPr showGuides="1">
      <p:cViewPr varScale="1">
        <p:scale>
          <a:sx n="59" d="100"/>
          <a:sy n="59" d="100"/>
        </p:scale>
        <p:origin x="1930" y="72"/>
      </p:cViewPr>
      <p:guideLst>
        <p:guide orient="horz" pos="4110"/>
        <p:guide pos="5370"/>
        <p:guide orient="horz" pos="2961"/>
        <p:guide pos="399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t>2/12/2024</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11" kern="1200">
        <a:solidFill>
          <a:schemeClr val="tx1"/>
        </a:solidFill>
        <a:latin typeface="+mn-lt"/>
        <a:ea typeface="+mn-ea"/>
        <a:cs typeface="+mn-cs"/>
      </a:defRPr>
    </a:lvl1pPr>
    <a:lvl2pPr marL="537569" algn="l" rtl="0" eaLnBrk="0" fontAlgn="base" hangingPunct="0">
      <a:spcBef>
        <a:spcPct val="30000"/>
      </a:spcBef>
      <a:spcAft>
        <a:spcPct val="0"/>
      </a:spcAft>
      <a:defRPr sz="1411" kern="1200">
        <a:solidFill>
          <a:schemeClr val="tx1"/>
        </a:solidFill>
        <a:latin typeface="+mn-lt"/>
        <a:ea typeface="+mn-ea"/>
        <a:cs typeface="+mn-cs"/>
      </a:defRPr>
    </a:lvl2pPr>
    <a:lvl3pPr marL="1075140" algn="l" rtl="0" eaLnBrk="0" fontAlgn="base" hangingPunct="0">
      <a:spcBef>
        <a:spcPct val="30000"/>
      </a:spcBef>
      <a:spcAft>
        <a:spcPct val="0"/>
      </a:spcAft>
      <a:defRPr sz="1411" kern="1200">
        <a:solidFill>
          <a:schemeClr val="tx1"/>
        </a:solidFill>
        <a:latin typeface="+mn-lt"/>
        <a:ea typeface="+mn-ea"/>
        <a:cs typeface="+mn-cs"/>
      </a:defRPr>
    </a:lvl3pPr>
    <a:lvl4pPr marL="1612711" algn="l" rtl="0" eaLnBrk="0" fontAlgn="base" hangingPunct="0">
      <a:spcBef>
        <a:spcPct val="30000"/>
      </a:spcBef>
      <a:spcAft>
        <a:spcPct val="0"/>
      </a:spcAft>
      <a:defRPr sz="1411" kern="1200">
        <a:solidFill>
          <a:schemeClr val="tx1"/>
        </a:solidFill>
        <a:latin typeface="+mn-lt"/>
        <a:ea typeface="+mn-ea"/>
        <a:cs typeface="+mn-cs"/>
      </a:defRPr>
    </a:lvl4pPr>
    <a:lvl5pPr marL="2150282" algn="l" rtl="0" eaLnBrk="0" fontAlgn="base" hangingPunct="0">
      <a:spcBef>
        <a:spcPct val="30000"/>
      </a:spcBef>
      <a:spcAft>
        <a:spcPct val="0"/>
      </a:spcAft>
      <a:defRPr sz="1411" kern="1200">
        <a:solidFill>
          <a:schemeClr val="tx1"/>
        </a:solidFill>
        <a:latin typeface="+mn-lt"/>
        <a:ea typeface="+mn-ea"/>
        <a:cs typeface="+mn-cs"/>
      </a:defRPr>
    </a:lvl5pPr>
    <a:lvl6pPr marL="2687851" algn="l" defTabSz="1075140" rtl="0" eaLnBrk="1" latinLnBrk="0" hangingPunct="1">
      <a:defRPr sz="1411" kern="1200">
        <a:solidFill>
          <a:schemeClr val="tx1"/>
        </a:solidFill>
        <a:latin typeface="+mn-lt"/>
        <a:ea typeface="+mn-ea"/>
        <a:cs typeface="+mn-cs"/>
      </a:defRPr>
    </a:lvl6pPr>
    <a:lvl7pPr marL="3225421" algn="l" defTabSz="1075140" rtl="0" eaLnBrk="1" latinLnBrk="0" hangingPunct="1">
      <a:defRPr sz="1411" kern="1200">
        <a:solidFill>
          <a:schemeClr val="tx1"/>
        </a:solidFill>
        <a:latin typeface="+mn-lt"/>
        <a:ea typeface="+mn-ea"/>
        <a:cs typeface="+mn-cs"/>
      </a:defRPr>
    </a:lvl7pPr>
    <a:lvl8pPr marL="3762991" algn="l" defTabSz="1075140" rtl="0" eaLnBrk="1" latinLnBrk="0" hangingPunct="1">
      <a:defRPr sz="1411" kern="1200">
        <a:solidFill>
          <a:schemeClr val="tx1"/>
        </a:solidFill>
        <a:latin typeface="+mn-lt"/>
        <a:ea typeface="+mn-ea"/>
        <a:cs typeface="+mn-cs"/>
      </a:defRPr>
    </a:lvl8pPr>
    <a:lvl9pPr marL="4300562" algn="l" defTabSz="1075140" rtl="0" eaLnBrk="1" latinLnBrk="0" hangingPunct="1">
      <a:defRPr sz="141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en-US"/>
              <a:t>Click to edit Master title style</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24F5460F-96E0-41BC-BFD5-E159634B3175}" type="datetimeFigureOut">
              <a:rPr lang="en-US" smtClean="0"/>
              <a:t>2/12/2024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4BB3AD0-5DBC-48D5-BDCD-360487953A45}" type="slidenum">
              <a:rPr lang="en-US" smtClean="0"/>
              <a:t>‹#›</a:t>
            </a:fld>
            <a:endParaRPr lang="en-US" dirty="0"/>
          </a:p>
        </p:txBody>
      </p:sp>
    </p:spTree>
    <p:extLst>
      <p:ext uri="{BB962C8B-B14F-4D97-AF65-F5344CB8AC3E}">
        <p14:creationId xmlns:p14="http://schemas.microsoft.com/office/powerpoint/2010/main" val="20002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6F35837-7092-45D4-8203-1DECF2FA5DEF}" type="datetimeFigureOut">
              <a:rPr lang="en-US" smtClean="0"/>
              <a:t>2/12/2024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64D52EC-F445-4909-BEE7-D61A89EDE60E}" type="slidenum">
              <a:rPr lang="en-US" smtClean="0"/>
              <a:t>‹#›</a:t>
            </a:fld>
            <a:endParaRPr lang="en-US" dirty="0"/>
          </a:p>
        </p:txBody>
      </p:sp>
    </p:spTree>
    <p:extLst>
      <p:ext uri="{BB962C8B-B14F-4D97-AF65-F5344CB8AC3E}">
        <p14:creationId xmlns:p14="http://schemas.microsoft.com/office/powerpoint/2010/main" val="332758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F62A16A-F627-46B0-B05E-C9F55505C59C}" type="datetimeFigureOut">
              <a:rPr lang="en-US" smtClean="0"/>
              <a:t>2/12/2024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A913833-D753-453C-8296-ABA66C37EEE1}" type="slidenum">
              <a:rPr lang="en-US" smtClean="0"/>
              <a:t>‹#›</a:t>
            </a:fld>
            <a:endParaRPr lang="en-US" dirty="0"/>
          </a:p>
        </p:txBody>
      </p:sp>
    </p:spTree>
    <p:extLst>
      <p:ext uri="{BB962C8B-B14F-4D97-AF65-F5344CB8AC3E}">
        <p14:creationId xmlns:p14="http://schemas.microsoft.com/office/powerpoint/2010/main" val="38298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641E83C-3328-47B5-8F6E-AC2DD1A4855E}" type="datetimeFigureOut">
              <a:rPr lang="en-US" smtClean="0"/>
              <a:t>2/12/2024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E179CA9-CAEE-4BB7-8EFC-60BB3D80FEA2}" type="slidenum">
              <a:rPr lang="en-US" smtClean="0"/>
              <a:t>‹#›</a:t>
            </a:fld>
            <a:endParaRPr lang="en-US" dirty="0"/>
          </a:p>
        </p:txBody>
      </p:sp>
    </p:spTree>
    <p:extLst>
      <p:ext uri="{BB962C8B-B14F-4D97-AF65-F5344CB8AC3E}">
        <p14:creationId xmlns:p14="http://schemas.microsoft.com/office/powerpoint/2010/main" val="193396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en-US"/>
              <a:t>Click to edit Master title style</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58BD1A3-08D1-4783-BE32-9483B8F2332C}" type="datetimeFigureOut">
              <a:rPr lang="en-US" smtClean="0"/>
              <a:t>2/12/2024</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B4F12C6-BDBE-4921-B43C-0B64A03B68FB}" type="slidenum">
              <a:rPr lang="en-US" smtClean="0"/>
              <a:t>‹#›</a:t>
            </a:fld>
            <a:endParaRPr lang="en-US" dirty="0"/>
          </a:p>
        </p:txBody>
      </p:sp>
    </p:spTree>
    <p:extLst>
      <p:ext uri="{BB962C8B-B14F-4D97-AF65-F5344CB8AC3E}">
        <p14:creationId xmlns:p14="http://schemas.microsoft.com/office/powerpoint/2010/main" val="144315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785FD71E-2DFD-4F23-A448-ACECB91B2C59}" type="datetimeFigureOut">
              <a:rPr lang="en-US" smtClean="0"/>
              <a:t>2/12/2024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15706F45-AC25-4817-AACF-54B8C6C580FA}" type="slidenum">
              <a:rPr lang="en-US" smtClean="0"/>
              <a:t>‹#›</a:t>
            </a:fld>
            <a:endParaRPr lang="en-US" dirty="0"/>
          </a:p>
        </p:txBody>
      </p:sp>
    </p:spTree>
    <p:extLst>
      <p:ext uri="{BB962C8B-B14F-4D97-AF65-F5344CB8AC3E}">
        <p14:creationId xmlns:p14="http://schemas.microsoft.com/office/powerpoint/2010/main" val="405635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4" name="Content Placeholder 3"/>
          <p:cNvSpPr>
            <a:spLocks noGrp="1"/>
          </p:cNvSpPr>
          <p:nvPr>
            <p:ph sz="half" idx="2"/>
          </p:nvPr>
        </p:nvSpPr>
        <p:spPr>
          <a:xfrm>
            <a:off x="881779" y="3507105"/>
            <a:ext cx="5415676"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en-US"/>
              <a:t>Click to edit Master text styles</a:t>
            </a:r>
          </a:p>
        </p:txBody>
      </p:sp>
      <p:sp>
        <p:nvSpPr>
          <p:cNvPr id="6" name="Content Placeholder 5"/>
          <p:cNvSpPr>
            <a:spLocks noGrp="1"/>
          </p:cNvSpPr>
          <p:nvPr>
            <p:ph sz="quarter" idx="4"/>
          </p:nvPr>
        </p:nvSpPr>
        <p:spPr>
          <a:xfrm>
            <a:off x="6480811" y="3507105"/>
            <a:ext cx="5442347"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7CA1FB7C-CAD3-4979-BB8E-DDCF03472B9C}" type="datetimeFigureOut">
              <a:rPr lang="en-US" smtClean="0"/>
              <a:t>2/12/2024</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531507D2-9CBF-494B-8A56-EF5DC47183D3}" type="slidenum">
              <a:rPr lang="en-US" smtClean="0"/>
              <a:t>‹#›</a:t>
            </a:fld>
            <a:endParaRPr lang="en-US" dirty="0"/>
          </a:p>
        </p:txBody>
      </p:sp>
    </p:spTree>
    <p:extLst>
      <p:ext uri="{BB962C8B-B14F-4D97-AF65-F5344CB8AC3E}">
        <p14:creationId xmlns:p14="http://schemas.microsoft.com/office/powerpoint/2010/main" val="409594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86FA2579-1276-4A74-87A1-6D0FE2FF372C}" type="datetimeFigureOut">
              <a:rPr lang="en-US" smtClean="0"/>
              <a:t>2/12/2024</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3F546B4A-9340-49C8-807A-7783BD84082F}" type="slidenum">
              <a:rPr lang="en-US" smtClean="0"/>
              <a:t>‹#›</a:t>
            </a:fld>
            <a:endParaRPr lang="en-US" dirty="0"/>
          </a:p>
        </p:txBody>
      </p:sp>
    </p:spTree>
    <p:extLst>
      <p:ext uri="{BB962C8B-B14F-4D97-AF65-F5344CB8AC3E}">
        <p14:creationId xmlns:p14="http://schemas.microsoft.com/office/powerpoint/2010/main" val="2562087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28E265A-1361-4AEA-8A14-E101C8394C8C}" type="datetimeFigureOut">
              <a:rPr lang="en-US" smtClean="0"/>
              <a:t>2/12/2024</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7B84815A-3B0E-4997-A765-CDBFE7D75534}" type="slidenum">
              <a:rPr lang="en-US" smtClean="0"/>
              <a:t>‹#›</a:t>
            </a:fld>
            <a:endParaRPr lang="en-US" dirty="0"/>
          </a:p>
        </p:txBody>
      </p:sp>
    </p:spTree>
    <p:extLst>
      <p:ext uri="{BB962C8B-B14F-4D97-AF65-F5344CB8AC3E}">
        <p14:creationId xmlns:p14="http://schemas.microsoft.com/office/powerpoint/2010/main" val="265157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4F6368B-BFDC-4FD9-BB47-0294E095E7C7}" type="datetimeFigureOut">
              <a:rPr lang="en-US" smtClean="0"/>
              <a:t>2/12/2024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EA0EB0D-B40A-4476-A042-007224BD9F0A}" type="slidenum">
              <a:rPr lang="en-US" smtClean="0"/>
              <a:t>‹#›</a:t>
            </a:fld>
            <a:endParaRPr lang="en-US" dirty="0"/>
          </a:p>
        </p:txBody>
      </p:sp>
    </p:spTree>
    <p:extLst>
      <p:ext uri="{BB962C8B-B14F-4D97-AF65-F5344CB8AC3E}">
        <p14:creationId xmlns:p14="http://schemas.microsoft.com/office/powerpoint/2010/main" val="156405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en-US"/>
              <a:t>Click icon to add picture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4B24F50-1CD8-4B77-BE20-CFD245A62816}" type="datetimeFigureOut">
              <a:rPr lang="en-US" smtClean="0"/>
              <a:t>2/12/2024</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DD18976-4C8D-4EDB-A1D9-42BB65F6CA2F}" type="slidenum">
              <a:rPr lang="en-US" smtClean="0"/>
              <a:t>‹#›</a:t>
            </a:fld>
            <a:endParaRPr lang="en-US" dirty="0"/>
          </a:p>
        </p:txBody>
      </p:sp>
    </p:spTree>
    <p:extLst>
      <p:ext uri="{BB962C8B-B14F-4D97-AF65-F5344CB8AC3E}">
        <p14:creationId xmlns:p14="http://schemas.microsoft.com/office/powerpoint/2010/main" val="72944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pPr>
              <a:defRPr/>
            </a:pPr>
            <a:fld id="{C3649540-97AF-4BB8-BF1D-44EE7EB337A9}" type="datetimeFigureOut">
              <a:rPr lang="en-US" smtClean="0"/>
              <a:t>2/12/2024</a:t>
            </a:fld>
            <a:endParaRPr lang="en-US" dirty="0"/>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pPr>
              <a:defRPr/>
            </a:pPr>
            <a:fld id="{C8D161DD-CB27-4D32-93F1-1D522049FD1D}" type="slidenum">
              <a:rPr lang="en-US" smtClean="0"/>
              <a:t>‹#›</a:t>
            </a:fld>
            <a:endParaRPr lang="en-US" dirty="0"/>
          </a:p>
        </p:txBody>
      </p:sp>
    </p:spTree>
    <p:extLst>
      <p:ext uri="{BB962C8B-B14F-4D97-AF65-F5344CB8AC3E}">
        <p14:creationId xmlns:p14="http://schemas.microsoft.com/office/powerpoint/2010/main" val="427107390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36104" y="191083"/>
            <a:ext cx="12529392" cy="9218029"/>
            <a:chOff x="1942" y="0"/>
            <a:chExt cx="15653" cy="10141"/>
          </a:xfrm>
        </p:grpSpPr>
        <p:sp>
          <p:nvSpPr>
            <p:cNvPr id="10" name="Rectangles 9"/>
            <p:cNvSpPr/>
            <p:nvPr/>
          </p:nvSpPr>
          <p:spPr>
            <a:xfrm>
              <a:off x="1942" y="960"/>
              <a:ext cx="15634" cy="9181"/>
            </a:xfrm>
            <a:prstGeom prst="rect">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sz="1292" dirty="0"/>
            </a:p>
          </p:txBody>
        </p:sp>
        <p:sp>
          <p:nvSpPr>
            <p:cNvPr id="5" name="Rectangle 4"/>
            <p:cNvSpPr/>
            <p:nvPr/>
          </p:nvSpPr>
          <p:spPr>
            <a:xfrm>
              <a:off x="1942" y="0"/>
              <a:ext cx="15653" cy="960"/>
            </a:xfrm>
            <a:prstGeom prst="rect">
              <a:avLst/>
            </a:prstGeom>
            <a:solidFill>
              <a:schemeClr val="accent5">
                <a:lumMod val="60000"/>
                <a:lumOff val="40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27098" tIns="13549" rIns="27098" bIns="13549" anchor="ctr"/>
            <a:lstStyle/>
            <a:p>
              <a:pPr algn="ctr" defTabSz="1438442">
                <a:defRPr/>
              </a:pPr>
              <a:endParaRPr lang="en-GB" sz="2215" dirty="0">
                <a:latin typeface="Bookman Old Style" panose="02050604050505020204" pitchFamily="18" charset="0"/>
              </a:endParaRPr>
            </a:p>
            <a:p>
              <a:pPr defTabSz="1438442">
                <a:defRPr/>
              </a:pPr>
              <a:endParaRPr lang="en-IN" altLang="en-GB" sz="1108" dirty="0">
                <a:solidFill>
                  <a:srgbClr val="C00000"/>
                </a:solidFill>
                <a:latin typeface="Bookman Old Style" panose="02050604050505020204" pitchFamily="18" charset="0"/>
              </a:endParaRPr>
            </a:p>
            <a:p>
              <a:pPr algn="ctr" defTabSz="1438442">
                <a:defRPr/>
              </a:pPr>
              <a:endParaRPr lang="en-US" sz="2215" dirty="0">
                <a:latin typeface="Bookman Old Style" panose="02050604050505020204" pitchFamily="18" charset="0"/>
              </a:endParaRPr>
            </a:p>
          </p:txBody>
        </p:sp>
        <p:sp>
          <p:nvSpPr>
            <p:cNvPr id="55" name="Rectangle 54"/>
            <p:cNvSpPr/>
            <p:nvPr/>
          </p:nvSpPr>
          <p:spPr>
            <a:xfrm>
              <a:off x="1942" y="952"/>
              <a:ext cx="4961" cy="305"/>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Need Statement</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6" name="Text Box 5"/>
            <p:cNvSpPr txBox="1"/>
            <p:nvPr/>
          </p:nvSpPr>
          <p:spPr>
            <a:xfrm>
              <a:off x="5683" y="44"/>
              <a:ext cx="8714" cy="829"/>
            </a:xfrm>
            <a:prstGeom prst="rect">
              <a:avLst/>
            </a:prstGeom>
            <a:noFill/>
          </p:spPr>
          <p:txBody>
            <a:bodyPr wrap="square" rtlCol="0">
              <a:noAutofit/>
            </a:bodyPr>
            <a:lstStyle/>
            <a:p>
              <a:pPr algn="ctr" defTabSz="1438442">
                <a:defRPr/>
              </a:pPr>
              <a:r>
                <a:rPr lang="en-GB" sz="1477" b="1" dirty="0">
                  <a:solidFill>
                    <a:srgbClr val="AE122C"/>
                  </a:solidFill>
                  <a:latin typeface="Bookman Old Style" panose="02050604050505020204" pitchFamily="18" charset="0"/>
                </a:rPr>
                <a:t>Music Genre Classification</a:t>
              </a:r>
            </a:p>
            <a:p>
              <a:pPr algn="ctr" defTabSz="1438442">
                <a:defRPr/>
              </a:pPr>
              <a:endParaRPr lang="en-IN" altLang="en-GB" sz="129" dirty="0">
                <a:solidFill>
                  <a:srgbClr val="AE122C"/>
                </a:solidFill>
                <a:latin typeface="Bookman Old Style" panose="02050604050505020204" pitchFamily="18" charset="0"/>
                <a:sym typeface="+mn-ea"/>
              </a:endParaRPr>
            </a:p>
            <a:p>
              <a:pPr algn="ctr" defTabSz="1438442">
                <a:defRPr/>
              </a:pPr>
              <a:endParaRPr lang="en-IN" altLang="en-GB" sz="129" dirty="0">
                <a:solidFill>
                  <a:srgbClr val="AE122C"/>
                </a:solidFill>
                <a:latin typeface="Bookman Old Style" panose="02050604050505020204" pitchFamily="18" charset="0"/>
                <a:sym typeface="+mn-ea"/>
              </a:endParaRPr>
            </a:p>
            <a:p>
              <a:pPr algn="ctr" defTabSz="1438442">
                <a:defRPr/>
              </a:pPr>
              <a:r>
                <a:rPr lang="en-IN" altLang="en-GB" sz="1108" b="1" i="1" dirty="0">
                  <a:solidFill>
                    <a:srgbClr val="AE122C"/>
                  </a:solidFill>
                  <a:latin typeface="Bookman Old Style" panose="02050604050505020204" pitchFamily="18" charset="0"/>
                  <a:sym typeface="+mn-ea"/>
                </a:rPr>
                <a:t>Theme: Music synthesizer</a:t>
              </a:r>
              <a:endParaRPr lang="en-GB" sz="1108" b="1" i="1" dirty="0">
                <a:solidFill>
                  <a:srgbClr val="AE122C"/>
                </a:solidFill>
                <a:latin typeface="Bookman Old Style" panose="02050604050505020204" pitchFamily="18" charset="0"/>
                <a:sym typeface="+mn-ea"/>
              </a:endParaRPr>
            </a:p>
            <a:p>
              <a:pPr algn="ctr" defTabSz="1438442">
                <a:defRPr/>
              </a:pPr>
              <a:r>
                <a:rPr lang="en-IN" altLang="en-GB" sz="1016" b="1" dirty="0">
                  <a:solidFill>
                    <a:srgbClr val="AE122C"/>
                  </a:solidFill>
                  <a:latin typeface="Bookman Old Style" panose="02050604050505020204" pitchFamily="18" charset="0"/>
                  <a:sym typeface="+mn-ea"/>
                </a:rPr>
                <a:t>Team T13</a:t>
              </a:r>
              <a:r>
                <a:rPr lang="en-IN" altLang="en-GB" sz="1016" dirty="0">
                  <a:solidFill>
                    <a:srgbClr val="AE122C"/>
                  </a:solidFill>
                  <a:latin typeface="Bookman Old Style" panose="02050604050505020204" pitchFamily="18" charset="0"/>
                  <a:sym typeface="+mn-ea"/>
                </a:rPr>
                <a:t>: </a:t>
              </a:r>
              <a:r>
                <a:rPr lang="en-IN" altLang="en-GB" sz="1016" dirty="0" err="1">
                  <a:solidFill>
                    <a:srgbClr val="AE122C"/>
                  </a:solidFill>
                  <a:latin typeface="Bookman Old Style" panose="02050604050505020204" pitchFamily="18" charset="0"/>
                  <a:sym typeface="+mn-ea"/>
                </a:rPr>
                <a:t>Shivananda</a:t>
              </a:r>
              <a:r>
                <a:rPr lang="en-IN" altLang="en-GB" sz="1016" dirty="0">
                  <a:solidFill>
                    <a:srgbClr val="AE122C"/>
                  </a:solidFill>
                  <a:latin typeface="Bookman Old Style" panose="02050604050505020204" pitchFamily="18" charset="0"/>
                  <a:sym typeface="+mn-ea"/>
                </a:rPr>
                <a:t> </a:t>
              </a:r>
              <a:r>
                <a:rPr lang="en-IN" altLang="en-GB" sz="1016" dirty="0" err="1">
                  <a:solidFill>
                    <a:srgbClr val="AE122C"/>
                  </a:solidFill>
                  <a:latin typeface="Bookman Old Style" panose="02050604050505020204" pitchFamily="18" charset="0"/>
                  <a:sym typeface="+mn-ea"/>
                </a:rPr>
                <a:t>Biradara</a:t>
              </a:r>
              <a:r>
                <a:rPr lang="en-IN" altLang="en-GB" sz="1016" dirty="0">
                  <a:solidFill>
                    <a:srgbClr val="AE122C"/>
                  </a:solidFill>
                  <a:latin typeface="Bookman Old Style" panose="02050604050505020204" pitchFamily="18" charset="0"/>
                  <a:sym typeface="+mn-ea"/>
                </a:rPr>
                <a:t>, </a:t>
              </a:r>
              <a:r>
                <a:rPr lang="en-IN" altLang="en-GB" sz="1016" dirty="0" err="1">
                  <a:solidFill>
                    <a:srgbClr val="AE122C"/>
                  </a:solidFill>
                  <a:latin typeface="Bookman Old Style" panose="02050604050505020204" pitchFamily="18" charset="0"/>
                  <a:sym typeface="+mn-ea"/>
                </a:rPr>
                <a:t>Rachanna</a:t>
              </a:r>
              <a:r>
                <a:rPr lang="en-IN" altLang="en-GB" sz="1016" dirty="0">
                  <a:solidFill>
                    <a:srgbClr val="AE122C"/>
                  </a:solidFill>
                  <a:latin typeface="Bookman Old Style" panose="02050604050505020204" pitchFamily="18" charset="0"/>
                  <a:sym typeface="+mn-ea"/>
                </a:rPr>
                <a:t> Ullagaddi, Sonal </a:t>
              </a:r>
              <a:r>
                <a:rPr lang="en-IN" altLang="en-GB" sz="1016" dirty="0" err="1">
                  <a:solidFill>
                    <a:srgbClr val="AE122C"/>
                  </a:solidFill>
                  <a:latin typeface="Bookman Old Style" panose="02050604050505020204" pitchFamily="18" charset="0"/>
                  <a:sym typeface="+mn-ea"/>
                </a:rPr>
                <a:t>Shet</a:t>
              </a:r>
              <a:r>
                <a:rPr lang="en-IN" altLang="en-GB" sz="1016" dirty="0">
                  <a:solidFill>
                    <a:srgbClr val="AE122C"/>
                  </a:solidFill>
                  <a:latin typeface="Bookman Old Style" panose="02050604050505020204" pitchFamily="18" charset="0"/>
                  <a:sym typeface="+mn-ea"/>
                </a:rPr>
                <a:t>, </a:t>
              </a:r>
              <a:r>
                <a:rPr lang="en-IN" altLang="en-GB" sz="1016" dirty="0" err="1">
                  <a:solidFill>
                    <a:srgbClr val="AE122C"/>
                  </a:solidFill>
                  <a:latin typeface="Bookman Old Style" panose="02050604050505020204" pitchFamily="18" charset="0"/>
                  <a:sym typeface="+mn-ea"/>
                </a:rPr>
                <a:t>Madhumati</a:t>
              </a:r>
              <a:r>
                <a:rPr lang="en-IN" altLang="en-GB" sz="1016" dirty="0">
                  <a:solidFill>
                    <a:srgbClr val="AE122C"/>
                  </a:solidFill>
                  <a:latin typeface="Bookman Old Style" panose="02050604050505020204" pitchFamily="18" charset="0"/>
                  <a:sym typeface="+mn-ea"/>
                </a:rPr>
                <a:t> </a:t>
              </a:r>
              <a:r>
                <a:rPr lang="en-IN" altLang="en-GB" sz="1016" dirty="0" err="1">
                  <a:solidFill>
                    <a:srgbClr val="AE122C"/>
                  </a:solidFill>
                  <a:latin typeface="Bookman Old Style" panose="02050604050505020204" pitchFamily="18" charset="0"/>
                  <a:sym typeface="+mn-ea"/>
                </a:rPr>
                <a:t>Mailarad</a:t>
              </a:r>
              <a:r>
                <a:rPr lang="en-IN" altLang="en-GB" sz="1016" dirty="0">
                  <a:solidFill>
                    <a:srgbClr val="AE122C"/>
                  </a:solidFill>
                  <a:latin typeface="Bookman Old Style" panose="02050604050505020204" pitchFamily="18" charset="0"/>
                  <a:sym typeface="+mn-ea"/>
                </a:rPr>
                <a:t>.</a:t>
              </a:r>
              <a:endParaRPr lang="en-GB" sz="1016" dirty="0">
                <a:solidFill>
                  <a:srgbClr val="AE122C"/>
                </a:solidFill>
                <a:latin typeface="Bookman Old Style" panose="02050604050505020204" pitchFamily="18" charset="0"/>
                <a:sym typeface="+mn-ea"/>
              </a:endParaRPr>
            </a:p>
            <a:p>
              <a:pPr defTabSz="1438442">
                <a:defRPr/>
              </a:pPr>
              <a:endParaRPr lang="en-GB" sz="1016" dirty="0">
                <a:solidFill>
                  <a:srgbClr val="AE122C"/>
                </a:solidFill>
                <a:latin typeface="Bookman Old Style" panose="02050604050505020204" pitchFamily="18" charset="0"/>
                <a:sym typeface="+mn-ea"/>
              </a:endParaRPr>
            </a:p>
          </p:txBody>
        </p:sp>
      </p:grpSp>
      <p:pic>
        <p:nvPicPr>
          <p:cNvPr id="31" name="Picture 8" descr="kle tech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0299198" y="324615"/>
            <a:ext cx="2117574" cy="529394"/>
          </a:xfrm>
          <a:prstGeom prst="rect">
            <a:avLst/>
          </a:prstGeom>
          <a:noFill/>
          <a:ln>
            <a:noFill/>
          </a:ln>
        </p:spPr>
      </p:pic>
      <p:sp>
        <p:nvSpPr>
          <p:cNvPr id="33" name="Rectangle 32"/>
          <p:cNvSpPr/>
          <p:nvPr/>
        </p:nvSpPr>
        <p:spPr>
          <a:xfrm>
            <a:off x="6256784" y="3142630"/>
            <a:ext cx="1163386" cy="217810"/>
          </a:xfrm>
          <a:prstGeom prst="rect">
            <a:avLst/>
          </a:prstGeom>
        </p:spPr>
        <p:txBody>
          <a:bodyPr wrap="none" lIns="63305" tIns="31652" rIns="63305" bIns="31652">
            <a:spAutoFit/>
          </a:bodyPr>
          <a:lstStyle/>
          <a:p>
            <a:r>
              <a:rPr lang="en-IN" altLang="en-US" sz="1000" b="1" dirty="0">
                <a:solidFill>
                  <a:srgbClr val="C00000"/>
                </a:solidFill>
              </a:rPr>
              <a:t>Time domain signal</a:t>
            </a:r>
          </a:p>
        </p:txBody>
      </p:sp>
      <p:sp>
        <p:nvSpPr>
          <p:cNvPr id="34" name="Rectangle 33"/>
          <p:cNvSpPr/>
          <p:nvPr/>
        </p:nvSpPr>
        <p:spPr>
          <a:xfrm>
            <a:off x="6256784" y="4584576"/>
            <a:ext cx="1219492" cy="217810"/>
          </a:xfrm>
          <a:prstGeom prst="rect">
            <a:avLst/>
          </a:prstGeom>
        </p:spPr>
        <p:txBody>
          <a:bodyPr wrap="none" lIns="63305" tIns="31652" rIns="63305" bIns="31652">
            <a:spAutoFit/>
          </a:bodyPr>
          <a:lstStyle/>
          <a:p>
            <a:r>
              <a:rPr lang="en-IN" altLang="en-US" sz="1000" b="1" dirty="0">
                <a:solidFill>
                  <a:srgbClr val="C00000"/>
                </a:solidFill>
              </a:rPr>
              <a:t>Frequency Spectrum</a:t>
            </a:r>
          </a:p>
        </p:txBody>
      </p:sp>
      <p:graphicFrame>
        <p:nvGraphicFramePr>
          <p:cNvPr id="8" name="Table 7"/>
          <p:cNvGraphicFramePr/>
          <p:nvPr>
            <p:extLst>
              <p:ext uri="{D42A27DB-BD31-4B8C-83A1-F6EECF244321}">
                <p14:modId xmlns:p14="http://schemas.microsoft.com/office/powerpoint/2010/main" val="2272583082"/>
              </p:ext>
            </p:extLst>
          </p:nvPr>
        </p:nvGraphicFramePr>
        <p:xfrm>
          <a:off x="4127229" y="3367875"/>
          <a:ext cx="1349333" cy="1323899"/>
        </p:xfrm>
        <a:graphic>
          <a:graphicData uri="http://schemas.openxmlformats.org/drawingml/2006/table">
            <a:tbl>
              <a:tblPr firstRow="1" bandRow="1">
                <a:tableStyleId>{BC89EF96-8CEA-46FF-86C4-4CE0E7609802}</a:tableStyleId>
              </a:tblPr>
              <a:tblGrid>
                <a:gridCol w="689395">
                  <a:extLst>
                    <a:ext uri="{9D8B030D-6E8A-4147-A177-3AD203B41FA5}">
                      <a16:colId xmlns:a16="http://schemas.microsoft.com/office/drawing/2014/main" val="20000"/>
                    </a:ext>
                  </a:extLst>
                </a:gridCol>
                <a:gridCol w="659938">
                  <a:extLst>
                    <a:ext uri="{9D8B030D-6E8A-4147-A177-3AD203B41FA5}">
                      <a16:colId xmlns:a16="http://schemas.microsoft.com/office/drawing/2014/main" val="20001"/>
                    </a:ext>
                  </a:extLst>
                </a:gridCol>
              </a:tblGrid>
              <a:tr h="219167">
                <a:tc>
                  <a:txBody>
                    <a:bodyPr/>
                    <a:lstStyle/>
                    <a:p>
                      <a:pPr algn="l">
                        <a:buNone/>
                      </a:pPr>
                      <a:r>
                        <a:rPr lang="en-IN" altLang="en-US" sz="800" b="1" dirty="0"/>
                        <a:t>Signal length</a:t>
                      </a:r>
                    </a:p>
                  </a:txBody>
                  <a:tcPr marL="63305" marR="63305" marT="31652" marB="31652"/>
                </a:tc>
                <a:tc>
                  <a:txBody>
                    <a:bodyPr/>
                    <a:lstStyle/>
                    <a:p>
                      <a:pPr algn="ctr">
                        <a:buNone/>
                      </a:pPr>
                      <a:r>
                        <a:rPr lang="en-IN" altLang="en-US" sz="800" b="1" dirty="0"/>
                        <a:t>30 sec</a:t>
                      </a:r>
                    </a:p>
                  </a:txBody>
                  <a:tcPr marL="63305" marR="63305" marT="31652" marB="31652" anchor="ctr"/>
                </a:tc>
                <a:extLst>
                  <a:ext uri="{0D108BD9-81ED-4DB2-BD59-A6C34878D82A}">
                    <a16:rowId xmlns:a16="http://schemas.microsoft.com/office/drawing/2014/main" val="10000"/>
                  </a:ext>
                </a:extLst>
              </a:tr>
              <a:tr h="288032">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IN" altLang="en-US" sz="800" b="1" dirty="0"/>
                        <a:t>Amplitude range</a:t>
                      </a:r>
                    </a:p>
                  </a:txBody>
                  <a:tcPr marL="63305" marR="63305" marT="31652" marB="31652"/>
                </a:tc>
                <a:tc>
                  <a:txBody>
                    <a:bodyPr/>
                    <a:lstStyle/>
                    <a:p>
                      <a:pPr algn="ctr">
                        <a:buNone/>
                      </a:pPr>
                      <a:r>
                        <a:rPr lang="en-US" sz="800" b="1" dirty="0"/>
                        <a:t>-0.6 - 0.6</a:t>
                      </a:r>
                    </a:p>
                  </a:txBody>
                  <a:tcPr marL="63305" marR="63305" marT="31652" marB="31652" anchor="ctr"/>
                </a:tc>
                <a:extLst>
                  <a:ext uri="{0D108BD9-81ED-4DB2-BD59-A6C34878D82A}">
                    <a16:rowId xmlns:a16="http://schemas.microsoft.com/office/drawing/2014/main" val="10001"/>
                  </a:ext>
                </a:extLst>
              </a:tr>
              <a:tr h="368524">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IN" altLang="en-US" sz="800" b="1" dirty="0"/>
                        <a:t>Sampling frequency</a:t>
                      </a:r>
                    </a:p>
                    <a:p>
                      <a:pPr algn="l">
                        <a:buNone/>
                      </a:pPr>
                      <a:endParaRPr lang="en-US" sz="800" b="1" dirty="0"/>
                    </a:p>
                  </a:txBody>
                  <a:tcPr marL="63305" marR="63305" marT="31652" marB="31652"/>
                </a:tc>
                <a:tc>
                  <a:txBody>
                    <a:bodyPr/>
                    <a:lstStyle/>
                    <a:p>
                      <a:pPr algn="ctr">
                        <a:buNone/>
                      </a:pPr>
                      <a:r>
                        <a:rPr lang="en-US" sz="800" b="1" dirty="0"/>
                        <a:t>22050 Hz</a:t>
                      </a:r>
                    </a:p>
                  </a:txBody>
                  <a:tcPr marL="63305" marR="63305" marT="31652" marB="31652" anchor="ctr"/>
                </a:tc>
                <a:extLst>
                  <a:ext uri="{0D108BD9-81ED-4DB2-BD59-A6C34878D82A}">
                    <a16:rowId xmlns:a16="http://schemas.microsoft.com/office/drawing/2014/main" val="1878804163"/>
                  </a:ext>
                </a:extLst>
              </a:tr>
              <a:tr h="368524">
                <a:tc>
                  <a:txBody>
                    <a:bodyPr/>
                    <a:lstStyle/>
                    <a:p>
                      <a:pPr marL="0" marR="0" lvl="0" indent="0" algn="l" defTabSz="1280160" rtl="0" eaLnBrk="1" fontAlgn="auto" latinLnBrk="0" hangingPunct="1">
                        <a:lnSpc>
                          <a:spcPct val="100000"/>
                        </a:lnSpc>
                        <a:spcBef>
                          <a:spcPts val="0"/>
                        </a:spcBef>
                        <a:spcAft>
                          <a:spcPts val="0"/>
                        </a:spcAft>
                        <a:buClrTx/>
                        <a:buSzTx/>
                        <a:buFontTx/>
                        <a:buNone/>
                        <a:tabLst/>
                        <a:defRPr/>
                      </a:pPr>
                      <a:r>
                        <a:rPr lang="en-IN" altLang="en-US" sz="800" b="1" dirty="0"/>
                        <a:t>Frequency range</a:t>
                      </a:r>
                      <a:endParaRPr lang="en-US" sz="800" b="1" dirty="0"/>
                    </a:p>
                  </a:txBody>
                  <a:tcPr marL="63305" marR="63305" marT="31652" marB="31652"/>
                </a:tc>
                <a:tc>
                  <a:txBody>
                    <a:bodyPr/>
                    <a:lstStyle/>
                    <a:p>
                      <a:pPr algn="ctr">
                        <a:buNone/>
                      </a:pPr>
                      <a:r>
                        <a:rPr lang="en-US" sz="800" b="1" dirty="0"/>
                        <a:t>50-2000 Hz</a:t>
                      </a:r>
                    </a:p>
                  </a:txBody>
                  <a:tcPr marL="63305" marR="63305" marT="31652" marB="31652" anchor="ctr"/>
                </a:tc>
                <a:extLst>
                  <a:ext uri="{0D108BD9-81ED-4DB2-BD59-A6C34878D82A}">
                    <a16:rowId xmlns:a16="http://schemas.microsoft.com/office/drawing/2014/main" val="622325573"/>
                  </a:ext>
                </a:extLst>
              </a:tr>
            </a:tbl>
          </a:graphicData>
        </a:graphic>
      </p:graphicFrame>
      <p:sp>
        <p:nvSpPr>
          <p:cNvPr id="21" name="Text Box 20"/>
          <p:cNvSpPr txBox="1"/>
          <p:nvPr/>
        </p:nvSpPr>
        <p:spPr>
          <a:xfrm>
            <a:off x="4144624" y="6024005"/>
            <a:ext cx="4087179" cy="504787"/>
          </a:xfrm>
          <a:prstGeom prst="rect">
            <a:avLst/>
          </a:prstGeom>
          <a:noFill/>
        </p:spPr>
        <p:txBody>
          <a:bodyPr wrap="square" lIns="63305" tIns="31652" rIns="63305" bIns="31652" rtlCol="0" anchor="t">
            <a:noAutofit/>
          </a:bodyPr>
          <a:lstStyle/>
          <a:p>
            <a:pPr algn="just">
              <a:buNone/>
            </a:pPr>
            <a:r>
              <a:rPr lang="en-US" altLang="en-US" sz="1000" dirty="0">
                <a:sym typeface="+mn-ea"/>
              </a:rPr>
              <a:t>The spectrum shows frequency components of Blues audio signal. We require the frequencies in the range of 60-2000 </a:t>
            </a:r>
            <a:r>
              <a:rPr lang="en-US" altLang="en-US" sz="1000" dirty="0" err="1">
                <a:sym typeface="+mn-ea"/>
              </a:rPr>
              <a:t>hz</a:t>
            </a:r>
            <a:r>
              <a:rPr lang="en-US" altLang="en-US" sz="1000" dirty="0">
                <a:sym typeface="+mn-ea"/>
              </a:rPr>
              <a:t> and rest is noise.</a:t>
            </a:r>
            <a:endParaRPr lang="en-IN" altLang="en-US" sz="1000" dirty="0">
              <a:sym typeface="+mn-ea"/>
            </a:endParaRPr>
          </a:p>
        </p:txBody>
      </p:sp>
      <p:cxnSp>
        <p:nvCxnSpPr>
          <p:cNvPr id="19" name="Straight Connector 18"/>
          <p:cNvCxnSpPr>
            <a:cxnSpLocks/>
          </p:cNvCxnSpPr>
          <p:nvPr/>
        </p:nvCxnSpPr>
        <p:spPr>
          <a:xfrm>
            <a:off x="4096544" y="1056184"/>
            <a:ext cx="10576" cy="8352928"/>
          </a:xfrm>
          <a:prstGeom prst="line">
            <a:avLst/>
          </a:prstGeom>
        </p:spPr>
        <p:style>
          <a:lnRef idx="2">
            <a:schemeClr val="accent1"/>
          </a:lnRef>
          <a:fillRef idx="0">
            <a:srgbClr val="FFFFFF"/>
          </a:fillRef>
          <a:effectRef idx="0">
            <a:srgbClr val="FFFFFF"/>
          </a:effectRef>
          <a:fontRef idx="minor">
            <a:schemeClr val="tx1"/>
          </a:fontRef>
        </p:style>
      </p:cxnSp>
      <p:sp>
        <p:nvSpPr>
          <p:cNvPr id="39" name="TextBox 38">
            <a:extLst>
              <a:ext uri="{FF2B5EF4-FFF2-40B4-BE49-F238E27FC236}">
                <a16:creationId xmlns:a16="http://schemas.microsoft.com/office/drawing/2014/main" id="{E537A1B4-C72E-E085-A0E6-2C7A4B9511FD}"/>
              </a:ext>
            </a:extLst>
          </p:cNvPr>
          <p:cNvSpPr txBox="1"/>
          <p:nvPr/>
        </p:nvSpPr>
        <p:spPr>
          <a:xfrm>
            <a:off x="161069" y="1344216"/>
            <a:ext cx="3938847" cy="1785104"/>
          </a:xfrm>
          <a:prstGeom prst="rect">
            <a:avLst/>
          </a:prstGeom>
          <a:noFill/>
        </p:spPr>
        <p:txBody>
          <a:bodyPr wrap="square" lIns="91440" tIns="45720" rIns="91440" bIns="45720" anchor="t">
            <a:spAutoFit/>
          </a:bodyPr>
          <a:lstStyle/>
          <a:p>
            <a:pPr algn="just"/>
            <a:r>
              <a:rPr lang="en-US" sz="1000" dirty="0">
                <a:ea typeface="+mn-lt"/>
                <a:cs typeface="+mn-lt"/>
              </a:rPr>
              <a:t>Music Genre are the categorical descriptions that are used to describe the music. Each category that identifies the music as belonging to a shared tradition or a set of conventions  like Hip-Hop, rock, disco. Music Genre Classification has its purpose in categorizing the different music, this helps in creating favorite playlist by the users, suggestion of similar music, etc. This process is done using the musical features such as rhythm, melody, harmony, and timbre. The classification includes several steps like dataset acquisition, preprocessing of music, analyzing by applying Fourier transform, and suitable methods to classify  genre. </a:t>
            </a:r>
            <a:endParaRPr lang="en-US" dirty="0">
              <a:ea typeface="+mn-lt"/>
              <a:cs typeface="+mn-lt"/>
            </a:endParaRPr>
          </a:p>
          <a:p>
            <a:pPr algn="just"/>
            <a:endParaRPr lang="en-US" sz="1000" dirty="0">
              <a:cs typeface="Calibri"/>
            </a:endParaRPr>
          </a:p>
          <a:p>
            <a:pPr algn="just"/>
            <a:endParaRPr lang="en-US" sz="1000" i="0" dirty="0">
              <a:effectLst/>
              <a:cs typeface="Times New Roman" panose="02020603050405020304" pitchFamily="18" charset="0"/>
            </a:endParaRPr>
          </a:p>
        </p:txBody>
      </p:sp>
      <p:sp>
        <p:nvSpPr>
          <p:cNvPr id="44" name="Rectangle 43">
            <a:extLst>
              <a:ext uri="{FF2B5EF4-FFF2-40B4-BE49-F238E27FC236}">
                <a16:creationId xmlns:a16="http://schemas.microsoft.com/office/drawing/2014/main" id="{982EEEA3-0916-B5CE-E6A8-D5A78BD13457}"/>
              </a:ext>
            </a:extLst>
          </p:cNvPr>
          <p:cNvSpPr/>
          <p:nvPr/>
        </p:nvSpPr>
        <p:spPr>
          <a:xfrm>
            <a:off x="136104" y="2795167"/>
            <a:ext cx="3971016" cy="277241"/>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Literature Survey</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46" name="TextBox 45">
            <a:extLst>
              <a:ext uri="{FF2B5EF4-FFF2-40B4-BE49-F238E27FC236}">
                <a16:creationId xmlns:a16="http://schemas.microsoft.com/office/drawing/2014/main" id="{9B4F61E7-70C0-41F0-C02E-78C1D3A0EDFB}"/>
              </a:ext>
            </a:extLst>
          </p:cNvPr>
          <p:cNvSpPr txBox="1"/>
          <p:nvPr/>
        </p:nvSpPr>
        <p:spPr>
          <a:xfrm>
            <a:off x="122407" y="3090219"/>
            <a:ext cx="3971016" cy="1938992"/>
          </a:xfrm>
          <a:prstGeom prst="rect">
            <a:avLst/>
          </a:prstGeom>
          <a:noFill/>
        </p:spPr>
        <p:txBody>
          <a:bodyPr wrap="square" lIns="91440" tIns="45720" rIns="91440" bIns="45720" anchor="t">
            <a:spAutoFit/>
          </a:bodyPr>
          <a:lstStyle/>
          <a:p>
            <a:pPr algn="just"/>
            <a:endParaRPr lang="en-US" sz="1000" b="1" dirty="0">
              <a:cs typeface="Times New Roman"/>
            </a:endParaRPr>
          </a:p>
          <a:p>
            <a:pPr marL="171450" indent="-171450" algn="just">
              <a:buFont typeface="Arial"/>
              <a:buChar char="•"/>
            </a:pPr>
            <a:r>
              <a:rPr lang="en-US" sz="1000" b="1" dirty="0">
                <a:cs typeface="Times New Roman"/>
              </a:rPr>
              <a:t>Music genre classification using transfer learning: </a:t>
            </a:r>
            <a:r>
              <a:rPr lang="en-US" sz="1000" dirty="0">
                <a:ea typeface="+mn-lt"/>
                <a:cs typeface="+mn-lt"/>
              </a:rPr>
              <a:t>Liang, B., &amp; Gu, M. (2020, August). This review discusses on machine learning models KNN, CNN_MSD, </a:t>
            </a:r>
            <a:r>
              <a:rPr lang="en-US" sz="1000" dirty="0" err="1">
                <a:ea typeface="+mn-lt"/>
                <a:cs typeface="+mn-lt"/>
              </a:rPr>
              <a:t>CNN_MSD_big</a:t>
            </a:r>
            <a:r>
              <a:rPr lang="en-US" sz="1000" dirty="0">
                <a:ea typeface="+mn-lt"/>
                <a:cs typeface="+mn-lt"/>
              </a:rPr>
              <a:t> used for classifying the genres.</a:t>
            </a:r>
            <a:endParaRPr lang="en-US" sz="1000" dirty="0">
              <a:cs typeface="Calibri" panose="020F0502020204030204"/>
            </a:endParaRPr>
          </a:p>
          <a:p>
            <a:pPr marL="171450" indent="-171450" algn="just">
              <a:buFont typeface="Arial"/>
              <a:buChar char="•"/>
            </a:pPr>
            <a:r>
              <a:rPr lang="en-US" sz="1000" b="1" dirty="0">
                <a:ea typeface="+mn-lt"/>
                <a:cs typeface="+mn-lt"/>
              </a:rPr>
              <a:t>Automatic Music Classification and Summarization : </a:t>
            </a:r>
            <a:r>
              <a:rPr lang="en-US" sz="1000" dirty="0">
                <a:ea typeface="+mn-lt"/>
                <a:cs typeface="+mn-lt"/>
              </a:rPr>
              <a:t>D’Souza, D. A., &amp; </a:t>
            </a:r>
            <a:r>
              <a:rPr lang="en-US" sz="1000" dirty="0" err="1">
                <a:ea typeface="+mn-lt"/>
                <a:cs typeface="+mn-lt"/>
              </a:rPr>
              <a:t>Shastrimath</a:t>
            </a:r>
            <a:r>
              <a:rPr lang="en-US" sz="1000" dirty="0">
                <a:ea typeface="+mn-lt"/>
                <a:cs typeface="+mn-lt"/>
              </a:rPr>
              <a:t>, V. V. D. (2019, March). This also uses ML models like Support Vector machine learning ,Automatic Summarization Algorithm</a:t>
            </a:r>
            <a:r>
              <a:rPr lang="en-US" sz="1000">
                <a:ea typeface="+mn-lt"/>
                <a:cs typeface="+mn-lt"/>
              </a:rPr>
              <a:t> for content based music retrieval. </a:t>
            </a:r>
            <a:endParaRPr lang="en-US" sz="1000" dirty="0">
              <a:ea typeface="+mn-lt"/>
              <a:cs typeface="+mn-lt"/>
            </a:endParaRPr>
          </a:p>
          <a:p>
            <a:pPr marL="171450" indent="-171450" algn="just">
              <a:buFont typeface="Arial"/>
              <a:buChar char="•"/>
            </a:pPr>
            <a:r>
              <a:rPr lang="en-US" sz="1000" b="1" i="0" dirty="0">
                <a:solidFill>
                  <a:srgbClr val="000000"/>
                </a:solidFill>
                <a:effectLst/>
                <a:latin typeface="Calibri"/>
                <a:cs typeface="Calibri"/>
              </a:rPr>
              <a:t>Musical genre classification of audio signals</a:t>
            </a:r>
            <a:r>
              <a:rPr lang="en-US" sz="1000" b="0" i="0" dirty="0">
                <a:solidFill>
                  <a:srgbClr val="000000"/>
                </a:solidFill>
                <a:effectLst/>
                <a:latin typeface="Calibri"/>
                <a:cs typeface="Calibri"/>
              </a:rPr>
              <a:t>​:</a:t>
            </a:r>
            <a:r>
              <a:rPr lang="en-US" sz="1000">
                <a:solidFill>
                  <a:srgbClr val="000000"/>
                </a:solidFill>
                <a:latin typeface="Calibri"/>
                <a:cs typeface="Calibri"/>
              </a:rPr>
              <a:t> </a:t>
            </a:r>
            <a:r>
              <a:rPr lang="en-US" sz="1000">
                <a:solidFill>
                  <a:srgbClr val="000000"/>
                </a:solidFill>
                <a:ea typeface="+mn-lt"/>
                <a:cs typeface="+mn-lt"/>
              </a:rPr>
              <a:t>G. </a:t>
            </a:r>
            <a:r>
              <a:rPr lang="en-US" sz="1000" err="1">
                <a:solidFill>
                  <a:srgbClr val="000000"/>
                </a:solidFill>
                <a:ea typeface="+mn-lt"/>
                <a:cs typeface="+mn-lt"/>
              </a:rPr>
              <a:t>Tzanetakis</a:t>
            </a:r>
            <a:r>
              <a:rPr lang="en-US" sz="1000">
                <a:solidFill>
                  <a:srgbClr val="000000"/>
                </a:solidFill>
                <a:ea typeface="+mn-lt"/>
                <a:cs typeface="+mn-lt"/>
              </a:rPr>
              <a:t> and P. Cook . This study give the information about Statistical pattern recognition to classify the music genres.</a:t>
            </a:r>
            <a:endParaRPr lang="en-US" sz="800">
              <a:solidFill>
                <a:srgbClr val="222222"/>
              </a:solidFill>
              <a:latin typeface="Arial"/>
              <a:cs typeface="Times New Roman"/>
            </a:endParaRPr>
          </a:p>
        </p:txBody>
      </p:sp>
      <p:sp>
        <p:nvSpPr>
          <p:cNvPr id="47" name="Rectangle 46">
            <a:extLst>
              <a:ext uri="{FF2B5EF4-FFF2-40B4-BE49-F238E27FC236}">
                <a16:creationId xmlns:a16="http://schemas.microsoft.com/office/drawing/2014/main" id="{EE4383E4-38B6-E959-93F7-246A6E427310}"/>
              </a:ext>
            </a:extLst>
          </p:cNvPr>
          <p:cNvSpPr/>
          <p:nvPr/>
        </p:nvSpPr>
        <p:spPr>
          <a:xfrm>
            <a:off x="136104" y="5304656"/>
            <a:ext cx="3971016" cy="277241"/>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Challenges and Considerations</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49" name="TextBox 48">
            <a:extLst>
              <a:ext uri="{FF2B5EF4-FFF2-40B4-BE49-F238E27FC236}">
                <a16:creationId xmlns:a16="http://schemas.microsoft.com/office/drawing/2014/main" id="{5676294A-9284-3842-0739-5145F3792389}"/>
              </a:ext>
            </a:extLst>
          </p:cNvPr>
          <p:cNvSpPr txBox="1"/>
          <p:nvPr/>
        </p:nvSpPr>
        <p:spPr>
          <a:xfrm>
            <a:off x="136105" y="5595010"/>
            <a:ext cx="3963812" cy="1323439"/>
          </a:xfrm>
          <a:prstGeom prst="rect">
            <a:avLst/>
          </a:prstGeom>
          <a:noFill/>
        </p:spPr>
        <p:txBody>
          <a:bodyPr wrap="square">
            <a:spAutoFit/>
          </a:bodyPr>
          <a:lstStyle/>
          <a:p>
            <a:pPr marL="228600" indent="-228600" algn="just">
              <a:buFont typeface="+mj-lt"/>
              <a:buAutoNum type="arabicPeriod"/>
            </a:pPr>
            <a:r>
              <a:rPr lang="en-US" sz="1000" dirty="0">
                <a:cs typeface="Times New Roman" panose="02020603050405020304" pitchFamily="18" charset="0"/>
              </a:rPr>
              <a:t>Noise Reduction: To remove the unwanted signal by restriction the band of </a:t>
            </a:r>
            <a:r>
              <a:rPr lang="en-IN" sz="1000" dirty="0">
                <a:cs typeface="Times New Roman" panose="02020603050405020304" pitchFamily="18" charset="0"/>
              </a:rPr>
              <a:t>frequencies.</a:t>
            </a:r>
            <a:endParaRPr lang="en-US" sz="1000" dirty="0">
              <a:cs typeface="Times New Roman" panose="02020603050405020304" pitchFamily="18" charset="0"/>
            </a:endParaRPr>
          </a:p>
          <a:p>
            <a:pPr marL="228600" indent="-228600" algn="just">
              <a:buFont typeface="+mj-lt"/>
              <a:buAutoNum type="arabicPeriod"/>
            </a:pPr>
            <a:r>
              <a:rPr lang="en-US" sz="1000" dirty="0">
                <a:cs typeface="Times New Roman" panose="02020603050405020304" pitchFamily="18" charset="0"/>
              </a:rPr>
              <a:t>Computational Efficiency: To address computational complexity and memory requirements, the choice between Discrete Fourier Transform (DFT) and Fast Fourier Transform (FFT) methods.</a:t>
            </a:r>
          </a:p>
          <a:p>
            <a:pPr marL="228600" indent="-228600" algn="just">
              <a:buFont typeface="+mj-lt"/>
              <a:buAutoNum type="arabicPeriod"/>
            </a:pPr>
            <a:r>
              <a:rPr lang="en-US" sz="1000" dirty="0">
                <a:cs typeface="Times New Roman" panose="02020603050405020304" pitchFamily="18" charset="0"/>
              </a:rPr>
              <a:t>Interpretability: To ensure that the extracted features and classification results are interpretable,  and we can use these in the real world application.</a:t>
            </a:r>
          </a:p>
        </p:txBody>
      </p:sp>
      <p:sp>
        <p:nvSpPr>
          <p:cNvPr id="51" name="Rectangle 50">
            <a:extLst>
              <a:ext uri="{FF2B5EF4-FFF2-40B4-BE49-F238E27FC236}">
                <a16:creationId xmlns:a16="http://schemas.microsoft.com/office/drawing/2014/main" id="{F50490F6-7667-B898-469C-763D17D2D7BC}"/>
              </a:ext>
            </a:extLst>
          </p:cNvPr>
          <p:cNvSpPr/>
          <p:nvPr/>
        </p:nvSpPr>
        <p:spPr>
          <a:xfrm>
            <a:off x="125528" y="6899623"/>
            <a:ext cx="3971016" cy="277241"/>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Problem Definition</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53" name="TextBox 52">
            <a:extLst>
              <a:ext uri="{FF2B5EF4-FFF2-40B4-BE49-F238E27FC236}">
                <a16:creationId xmlns:a16="http://schemas.microsoft.com/office/drawing/2014/main" id="{4F17E9D4-63D8-B353-5174-FE6089CD4EA3}"/>
              </a:ext>
            </a:extLst>
          </p:cNvPr>
          <p:cNvSpPr txBox="1"/>
          <p:nvPr/>
        </p:nvSpPr>
        <p:spPr>
          <a:xfrm>
            <a:off x="161093" y="7176864"/>
            <a:ext cx="3920243" cy="553998"/>
          </a:xfrm>
          <a:prstGeom prst="rect">
            <a:avLst/>
          </a:prstGeom>
          <a:noFill/>
        </p:spPr>
        <p:txBody>
          <a:bodyPr wrap="square">
            <a:spAutoFit/>
          </a:bodyPr>
          <a:lstStyle/>
          <a:p>
            <a:pPr algn="just"/>
            <a:r>
              <a:rPr lang="en-US" altLang="en-US" sz="1000" dirty="0">
                <a:cs typeface="Times New Roman" panose="02020603050405020304" pitchFamily="18" charset="0"/>
              </a:rPr>
              <a:t>Design signal processing method to enhance the quality of ECG signals and extract relevant features to enable accurate identification and classification of arrhythmias.</a:t>
            </a:r>
          </a:p>
        </p:txBody>
      </p:sp>
      <p:sp>
        <p:nvSpPr>
          <p:cNvPr id="54" name="Rectangle 53">
            <a:extLst>
              <a:ext uri="{FF2B5EF4-FFF2-40B4-BE49-F238E27FC236}">
                <a16:creationId xmlns:a16="http://schemas.microsoft.com/office/drawing/2014/main" id="{5843F4A8-F116-951A-03E6-704F5825DE50}"/>
              </a:ext>
            </a:extLst>
          </p:cNvPr>
          <p:cNvSpPr/>
          <p:nvPr/>
        </p:nvSpPr>
        <p:spPr>
          <a:xfrm>
            <a:off x="136104" y="7752928"/>
            <a:ext cx="3971016" cy="277241"/>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Objectives</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57" name="TextBox 56">
            <a:extLst>
              <a:ext uri="{FF2B5EF4-FFF2-40B4-BE49-F238E27FC236}">
                <a16:creationId xmlns:a16="http://schemas.microsoft.com/office/drawing/2014/main" id="{B66B631A-2376-45A0-F56E-4E743055A297}"/>
              </a:ext>
            </a:extLst>
          </p:cNvPr>
          <p:cNvSpPr txBox="1"/>
          <p:nvPr/>
        </p:nvSpPr>
        <p:spPr>
          <a:xfrm>
            <a:off x="136104" y="8040960"/>
            <a:ext cx="3971016" cy="1015663"/>
          </a:xfrm>
          <a:prstGeom prst="rect">
            <a:avLst/>
          </a:prstGeom>
          <a:noFill/>
        </p:spPr>
        <p:txBody>
          <a:bodyPr wrap="square">
            <a:spAutoFit/>
          </a:bodyPr>
          <a:lstStyle/>
          <a:p>
            <a:pPr marL="228600" indent="-228600" algn="just">
              <a:buFont typeface="+mj-lt"/>
              <a:buAutoNum type="arabicPeriod"/>
            </a:pPr>
            <a:r>
              <a:rPr lang="en-US" sz="1000" dirty="0">
                <a:cs typeface="Times New Roman" panose="02020603050405020304" pitchFamily="18" charset="0"/>
              </a:rPr>
              <a:t>Apply Fourier transform  and Short term </a:t>
            </a:r>
            <a:r>
              <a:rPr lang="en-US" sz="1000" dirty="0" err="1">
                <a:cs typeface="Times New Roman" panose="02020603050405020304" pitchFamily="18" charset="0"/>
              </a:rPr>
              <a:t>fourier</a:t>
            </a:r>
            <a:r>
              <a:rPr lang="en-US" sz="1000" dirty="0">
                <a:cs typeface="Times New Roman" panose="02020603050405020304" pitchFamily="18" charset="0"/>
              </a:rPr>
              <a:t> transform to analyze the frequency components of </a:t>
            </a:r>
            <a:r>
              <a:rPr lang="en-US" altLang="en-US" sz="1000" dirty="0">
                <a:cs typeface="Times New Roman" panose="02020603050405020304" pitchFamily="18" charset="0"/>
              </a:rPr>
              <a:t>Audio signals.</a:t>
            </a:r>
          </a:p>
          <a:p>
            <a:pPr marL="228600" indent="-228600" algn="just">
              <a:buFont typeface="+mj-lt"/>
              <a:buAutoNum type="arabicPeriod"/>
            </a:pPr>
            <a:r>
              <a:rPr lang="en-US" altLang="en-US" sz="1000" dirty="0">
                <a:cs typeface="Times New Roman" panose="02020603050405020304" pitchFamily="18" charset="0"/>
              </a:rPr>
              <a:t>Designing a Band pass filter using digital filtering techniques to reduce noise.</a:t>
            </a:r>
            <a:endParaRPr lang="en-IN" altLang="en-US" sz="1000" dirty="0">
              <a:cs typeface="Times New Roman" panose="02020603050405020304" pitchFamily="18" charset="0"/>
            </a:endParaRPr>
          </a:p>
          <a:p>
            <a:pPr marL="228600" indent="-228600" algn="just">
              <a:buFont typeface="+mj-lt"/>
              <a:buAutoNum type="arabicPeriod"/>
            </a:pPr>
            <a:r>
              <a:rPr lang="en-IN" altLang="en-US" sz="1000" dirty="0">
                <a:cs typeface="Times New Roman" panose="02020603050405020304" pitchFamily="18" charset="0"/>
              </a:rPr>
              <a:t>Model scoring technique to compare the models and produce the output in the form of pie-chart.</a:t>
            </a:r>
          </a:p>
        </p:txBody>
      </p:sp>
      <p:cxnSp>
        <p:nvCxnSpPr>
          <p:cNvPr id="58" name="Straight Connector 57">
            <a:extLst>
              <a:ext uri="{FF2B5EF4-FFF2-40B4-BE49-F238E27FC236}">
                <a16:creationId xmlns:a16="http://schemas.microsoft.com/office/drawing/2014/main" id="{EF0533E2-0C55-E9AE-A189-FE150B52FF3F}"/>
              </a:ext>
            </a:extLst>
          </p:cNvPr>
          <p:cNvCxnSpPr>
            <a:cxnSpLocks/>
          </p:cNvCxnSpPr>
          <p:nvPr/>
        </p:nvCxnSpPr>
        <p:spPr>
          <a:xfrm>
            <a:off x="8273008" y="1056184"/>
            <a:ext cx="10576" cy="8352928"/>
          </a:xfrm>
          <a:prstGeom prst="line">
            <a:avLst/>
          </a:prstGeom>
        </p:spPr>
        <p:style>
          <a:lnRef idx="2">
            <a:schemeClr val="accent1"/>
          </a:lnRef>
          <a:fillRef idx="0">
            <a:srgbClr val="FFFFFF"/>
          </a:fillRef>
          <a:effectRef idx="0">
            <a:srgbClr val="FFFFFF"/>
          </a:effectRef>
          <a:fontRef idx="minor">
            <a:schemeClr val="tx1"/>
          </a:fontRef>
        </p:style>
      </p:cxnSp>
      <p:sp>
        <p:nvSpPr>
          <p:cNvPr id="59" name="Rectangle 58">
            <a:extLst>
              <a:ext uri="{FF2B5EF4-FFF2-40B4-BE49-F238E27FC236}">
                <a16:creationId xmlns:a16="http://schemas.microsoft.com/office/drawing/2014/main" id="{9378B95D-3862-5B49-95FB-C4725BF77765}"/>
              </a:ext>
            </a:extLst>
          </p:cNvPr>
          <p:cNvSpPr/>
          <p:nvPr/>
        </p:nvSpPr>
        <p:spPr>
          <a:xfrm>
            <a:off x="4099916" y="1060819"/>
            <a:ext cx="4173091" cy="265586"/>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Signal Flow Diagram</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60" name="Rectangle 59">
            <a:extLst>
              <a:ext uri="{FF2B5EF4-FFF2-40B4-BE49-F238E27FC236}">
                <a16:creationId xmlns:a16="http://schemas.microsoft.com/office/drawing/2014/main" id="{E02020D1-D2A9-6059-BD1E-70A07C0A9B8B}"/>
              </a:ext>
            </a:extLst>
          </p:cNvPr>
          <p:cNvSpPr/>
          <p:nvPr/>
        </p:nvSpPr>
        <p:spPr>
          <a:xfrm>
            <a:off x="8281190" y="1056185"/>
            <a:ext cx="4369097" cy="266450"/>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Frequency Response of Filter</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62" name="Rectangle 61">
            <a:extLst>
              <a:ext uri="{FF2B5EF4-FFF2-40B4-BE49-F238E27FC236}">
                <a16:creationId xmlns:a16="http://schemas.microsoft.com/office/drawing/2014/main" id="{7D427824-EF62-A10C-6E24-4BADCA998FAF}"/>
              </a:ext>
            </a:extLst>
          </p:cNvPr>
          <p:cNvSpPr/>
          <p:nvPr/>
        </p:nvSpPr>
        <p:spPr>
          <a:xfrm>
            <a:off x="4104727" y="2797839"/>
            <a:ext cx="4176464" cy="274569"/>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Signal Characteristics</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63" name="Text Box 1">
            <a:extLst>
              <a:ext uri="{FF2B5EF4-FFF2-40B4-BE49-F238E27FC236}">
                <a16:creationId xmlns:a16="http://schemas.microsoft.com/office/drawing/2014/main" id="{856B9D8F-A231-FBF1-DFAA-AE4F69D5F1FD}"/>
              </a:ext>
            </a:extLst>
          </p:cNvPr>
          <p:cNvSpPr txBox="1"/>
          <p:nvPr/>
        </p:nvSpPr>
        <p:spPr>
          <a:xfrm>
            <a:off x="175956" y="504971"/>
            <a:ext cx="2976656" cy="583084"/>
          </a:xfrm>
          <a:prstGeom prst="rect">
            <a:avLst/>
          </a:prstGeom>
          <a:noFill/>
        </p:spPr>
        <p:txBody>
          <a:bodyPr wrap="square" rtlCol="0" anchor="t">
            <a:noAutofit/>
          </a:bodyPr>
          <a:lstStyle/>
          <a:p>
            <a:pPr lvl="0" algn="ctr">
              <a:buClrTx/>
              <a:buSzTx/>
              <a:buFontTx/>
            </a:pPr>
            <a:r>
              <a:rPr lang="en-IN" altLang="en-US" sz="1400" b="1" dirty="0">
                <a:solidFill>
                  <a:srgbClr val="C00000"/>
                </a:solidFill>
                <a:latin typeface="Bookman Old Style" panose="02050604050505020204" pitchFamily="18" charset="0"/>
                <a:sym typeface="+mn-ea"/>
              </a:rPr>
              <a:t>DSP using PBL Approach 2023 - 2024</a:t>
            </a:r>
          </a:p>
        </p:txBody>
      </p:sp>
      <p:sp>
        <p:nvSpPr>
          <p:cNvPr id="65" name="TextBox 64">
            <a:extLst>
              <a:ext uri="{FF2B5EF4-FFF2-40B4-BE49-F238E27FC236}">
                <a16:creationId xmlns:a16="http://schemas.microsoft.com/office/drawing/2014/main" id="{E0117F15-250A-11F4-8F87-6D6D0AC55747}"/>
              </a:ext>
            </a:extLst>
          </p:cNvPr>
          <p:cNvSpPr txBox="1"/>
          <p:nvPr/>
        </p:nvSpPr>
        <p:spPr>
          <a:xfrm>
            <a:off x="725954" y="246556"/>
            <a:ext cx="2056374" cy="276999"/>
          </a:xfrm>
          <a:prstGeom prst="rect">
            <a:avLst/>
          </a:prstGeom>
          <a:noFill/>
        </p:spPr>
        <p:txBody>
          <a:bodyPr wrap="square">
            <a:spAutoFit/>
          </a:bodyPr>
          <a:lstStyle/>
          <a:p>
            <a:pPr lvl="0" algn="ctr">
              <a:buClrTx/>
              <a:buSzTx/>
              <a:buFontTx/>
            </a:pPr>
            <a:r>
              <a:rPr lang="en-IN" altLang="en-US" sz="1200" b="1" dirty="0">
                <a:solidFill>
                  <a:srgbClr val="C00000"/>
                </a:solidFill>
                <a:latin typeface="Bookman Old Style" panose="02050604050505020204" pitchFamily="18" charset="0"/>
                <a:sym typeface="+mn-ea"/>
              </a:rPr>
              <a:t>School of ECE</a:t>
            </a:r>
          </a:p>
        </p:txBody>
      </p:sp>
      <p:sp>
        <p:nvSpPr>
          <p:cNvPr id="66" name="Rectangle 65">
            <a:extLst>
              <a:ext uri="{FF2B5EF4-FFF2-40B4-BE49-F238E27FC236}">
                <a16:creationId xmlns:a16="http://schemas.microsoft.com/office/drawing/2014/main" id="{A6389C34-AF4D-F5E0-64A8-66BDE95D271F}"/>
              </a:ext>
            </a:extLst>
          </p:cNvPr>
          <p:cNvSpPr/>
          <p:nvPr/>
        </p:nvSpPr>
        <p:spPr>
          <a:xfrm>
            <a:off x="8286110" y="6899624"/>
            <a:ext cx="4364176" cy="270356"/>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Inferences and Future Scope</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68" name="TextBox 67">
            <a:extLst>
              <a:ext uri="{FF2B5EF4-FFF2-40B4-BE49-F238E27FC236}">
                <a16:creationId xmlns:a16="http://schemas.microsoft.com/office/drawing/2014/main" id="{3069D64B-95F4-58F8-B49B-DED772420105}"/>
              </a:ext>
            </a:extLst>
          </p:cNvPr>
          <p:cNvSpPr txBox="1"/>
          <p:nvPr/>
        </p:nvSpPr>
        <p:spPr>
          <a:xfrm>
            <a:off x="8410108" y="7258324"/>
            <a:ext cx="4006664" cy="1684307"/>
          </a:xfrm>
          <a:prstGeom prst="rect">
            <a:avLst/>
          </a:prstGeom>
          <a:noFill/>
        </p:spPr>
        <p:txBody>
          <a:bodyPr wrap="square">
            <a:spAutoFit/>
          </a:bodyPr>
          <a:lstStyle/>
          <a:p>
            <a:pPr marL="171450" indent="-171450" algn="just">
              <a:lnSpc>
                <a:spcPct val="150000"/>
              </a:lnSpc>
              <a:buFont typeface="Courier New" panose="02070309020205020404" pitchFamily="49" charset="0"/>
              <a:buChar char="o"/>
            </a:pPr>
            <a:r>
              <a:rPr lang="en-IN" sz="1000" dirty="0">
                <a:cs typeface="Times New Roman" panose="02020603050405020304" pitchFamily="18" charset="0"/>
              </a:rPr>
              <a:t>Apply DSP algorithms for Music Genre Classification.</a:t>
            </a:r>
          </a:p>
          <a:p>
            <a:pPr marL="171450" indent="-171450" algn="just">
              <a:lnSpc>
                <a:spcPct val="150000"/>
              </a:lnSpc>
              <a:buFont typeface="Courier New" panose="02070309020205020404" pitchFamily="49" charset="0"/>
              <a:buChar char="o"/>
            </a:pPr>
            <a:r>
              <a:rPr lang="en-IN" sz="1000" dirty="0">
                <a:cs typeface="Times New Roman" panose="02020603050405020304" pitchFamily="18" charset="0"/>
              </a:rPr>
              <a:t>Frequency domain analysis gave an insight of signal characteristics</a:t>
            </a:r>
          </a:p>
          <a:p>
            <a:pPr marL="171450" indent="-171450" algn="just">
              <a:lnSpc>
                <a:spcPct val="150000"/>
              </a:lnSpc>
              <a:buFont typeface="Courier New" panose="02070309020205020404" pitchFamily="49" charset="0"/>
              <a:buChar char="o"/>
            </a:pPr>
            <a:r>
              <a:rPr lang="en-IN" sz="1000" dirty="0">
                <a:cs typeface="Times New Roman" panose="02020603050405020304" pitchFamily="18" charset="0"/>
              </a:rPr>
              <a:t>This facilitated in selection and design of suitable digital filter.</a:t>
            </a:r>
          </a:p>
          <a:p>
            <a:pPr marL="171450" indent="-171450" algn="just">
              <a:lnSpc>
                <a:spcPct val="150000"/>
              </a:lnSpc>
              <a:buFont typeface="Courier New" panose="02070309020205020404" pitchFamily="49" charset="0"/>
              <a:buChar char="o"/>
            </a:pPr>
            <a:r>
              <a:rPr lang="en-IN" sz="1000" dirty="0">
                <a:cs typeface="Times New Roman" panose="02020603050405020304" pitchFamily="18" charset="0"/>
              </a:rPr>
              <a:t>The filtered output helped in identifying the models parameters required for classification of the music genre.</a:t>
            </a:r>
          </a:p>
          <a:p>
            <a:pPr marL="171450" indent="-171450" algn="just">
              <a:lnSpc>
                <a:spcPct val="150000"/>
              </a:lnSpc>
              <a:buFont typeface="Courier New" panose="02070309020205020404" pitchFamily="49" charset="0"/>
              <a:buChar char="o"/>
            </a:pPr>
            <a:r>
              <a:rPr lang="en-US" sz="1000" dirty="0">
                <a:cs typeface="Times New Roman" panose="02020603050405020304" pitchFamily="18" charset="0"/>
              </a:rPr>
              <a:t>Usage of the machine learning algorithms </a:t>
            </a:r>
            <a:r>
              <a:rPr lang="en-US" sz="1000">
                <a:cs typeface="Times New Roman" panose="02020603050405020304" pitchFamily="18" charset="0"/>
              </a:rPr>
              <a:t>like SVM, </a:t>
            </a:r>
            <a:r>
              <a:rPr lang="en-US" sz="1000" dirty="0">
                <a:cs typeface="Times New Roman" panose="02020603050405020304" pitchFamily="18" charset="0"/>
              </a:rPr>
              <a:t>CNN, LSTM for better classification.</a:t>
            </a:r>
          </a:p>
        </p:txBody>
      </p:sp>
      <p:sp>
        <p:nvSpPr>
          <p:cNvPr id="70" name="TextBox 69">
            <a:extLst>
              <a:ext uri="{FF2B5EF4-FFF2-40B4-BE49-F238E27FC236}">
                <a16:creationId xmlns:a16="http://schemas.microsoft.com/office/drawing/2014/main" id="{989DC4EA-9330-D309-9177-14E28215F205}"/>
              </a:ext>
            </a:extLst>
          </p:cNvPr>
          <p:cNvSpPr txBox="1"/>
          <p:nvPr/>
        </p:nvSpPr>
        <p:spPr>
          <a:xfrm>
            <a:off x="6106991" y="4197872"/>
            <a:ext cx="1736026" cy="220060"/>
          </a:xfrm>
          <a:prstGeom prst="rect">
            <a:avLst/>
          </a:prstGeom>
          <a:noFill/>
        </p:spPr>
        <p:txBody>
          <a:bodyPr wrap="square">
            <a:spAutoFit/>
          </a:bodyPr>
          <a:lstStyle/>
          <a:p>
            <a:r>
              <a:rPr lang="en-US" sz="830" dirty="0">
                <a:cs typeface="Times New Roman" panose="02020603050405020304" pitchFamily="18" charset="0"/>
              </a:rPr>
              <a:t>Fig: Blues audio Signal</a:t>
            </a:r>
            <a:endParaRPr lang="en-IN" sz="830" dirty="0"/>
          </a:p>
        </p:txBody>
      </p:sp>
      <p:sp>
        <p:nvSpPr>
          <p:cNvPr id="72" name="TextBox 71">
            <a:extLst>
              <a:ext uri="{FF2B5EF4-FFF2-40B4-BE49-F238E27FC236}">
                <a16:creationId xmlns:a16="http://schemas.microsoft.com/office/drawing/2014/main" id="{7D270557-08EA-0C97-0DED-BEFCD2C334DA}"/>
              </a:ext>
            </a:extLst>
          </p:cNvPr>
          <p:cNvSpPr txBox="1"/>
          <p:nvPr/>
        </p:nvSpPr>
        <p:spPr>
          <a:xfrm>
            <a:off x="8732980" y="4440560"/>
            <a:ext cx="1772276" cy="246221"/>
          </a:xfrm>
          <a:prstGeom prst="rect">
            <a:avLst/>
          </a:prstGeom>
          <a:noFill/>
        </p:spPr>
        <p:txBody>
          <a:bodyPr wrap="square">
            <a:spAutoFit/>
          </a:bodyPr>
          <a:lstStyle/>
          <a:p>
            <a:pPr>
              <a:buClrTx/>
              <a:buSzTx/>
              <a:buFontTx/>
            </a:pPr>
            <a:r>
              <a:rPr lang="en-IN" altLang="en-US" sz="1000" b="1" dirty="0">
                <a:solidFill>
                  <a:srgbClr val="C00000"/>
                </a:solidFill>
              </a:rPr>
              <a:t>Frequency domain output</a:t>
            </a:r>
          </a:p>
        </p:txBody>
      </p:sp>
      <p:sp>
        <p:nvSpPr>
          <p:cNvPr id="74" name="TextBox 73">
            <a:extLst>
              <a:ext uri="{FF2B5EF4-FFF2-40B4-BE49-F238E27FC236}">
                <a16:creationId xmlns:a16="http://schemas.microsoft.com/office/drawing/2014/main" id="{59F7C4DC-C781-9B62-47CB-7C1E341F9131}"/>
              </a:ext>
            </a:extLst>
          </p:cNvPr>
          <p:cNvSpPr txBox="1"/>
          <p:nvPr/>
        </p:nvSpPr>
        <p:spPr>
          <a:xfrm>
            <a:off x="8378024" y="3553242"/>
            <a:ext cx="1407152" cy="246221"/>
          </a:xfrm>
          <a:prstGeom prst="rect">
            <a:avLst/>
          </a:prstGeom>
          <a:noFill/>
        </p:spPr>
        <p:txBody>
          <a:bodyPr wrap="square">
            <a:spAutoFit/>
          </a:bodyPr>
          <a:lstStyle/>
          <a:p>
            <a:r>
              <a:rPr lang="en-IN" altLang="en-US" sz="1000" b="1" dirty="0">
                <a:solidFill>
                  <a:srgbClr val="C00000"/>
                </a:solidFill>
              </a:rPr>
              <a:t>Time domain output</a:t>
            </a:r>
          </a:p>
        </p:txBody>
      </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354C3360-C874-64A7-E013-90AEEF01BE0E}"/>
                  </a:ext>
                </a:extLst>
              </p:cNvPr>
              <p:cNvSpPr txBox="1"/>
              <p:nvPr/>
            </p:nvSpPr>
            <p:spPr>
              <a:xfrm>
                <a:off x="4000214" y="5175664"/>
                <a:ext cx="1520229" cy="4387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800" b="0" i="1" smtClean="0">
                          <a:latin typeface="Cambria Math" panose="02040503050406030204"/>
                        </a:rPr>
                        <m:t>𝑋</m:t>
                      </m:r>
                      <m:r>
                        <a:rPr lang="en-IN" sz="800" i="1">
                          <a:latin typeface="Cambria Math" panose="02040503050406030204"/>
                        </a:rPr>
                        <m:t> [</m:t>
                      </m:r>
                      <m:r>
                        <a:rPr lang="en-IN" sz="800" b="0" i="1" smtClean="0">
                          <a:latin typeface="Cambria Math" panose="02040503050406030204"/>
                        </a:rPr>
                        <m:t>𝑘</m:t>
                      </m:r>
                      <m:r>
                        <a:rPr lang="en-IN" sz="800" i="1">
                          <a:latin typeface="Cambria Math" panose="02040503050406030204"/>
                        </a:rPr>
                        <m:t>]=</m:t>
                      </m:r>
                      <m:nary>
                        <m:naryPr>
                          <m:chr m:val="∑"/>
                          <m:ctrlPr>
                            <a:rPr lang="en-IN" sz="800" i="1">
                              <a:latin typeface="Cambria Math" panose="02040503050406030204" pitchFamily="18" charset="0"/>
                            </a:rPr>
                          </m:ctrlPr>
                        </m:naryPr>
                        <m:sub>
                          <m:r>
                            <a:rPr lang="en-IN" sz="800" b="0" i="1" smtClean="0">
                              <a:latin typeface="Cambria Math" panose="02040503050406030204"/>
                            </a:rPr>
                            <m:t>𝑛</m:t>
                          </m:r>
                          <m:r>
                            <a:rPr lang="en-IN" sz="800" i="1">
                              <a:latin typeface="Cambria Math" panose="02040503050406030204"/>
                              <a:ea typeface="Cambria Math" panose="02040503050406030204"/>
                            </a:rPr>
                            <m:t>=0</m:t>
                          </m:r>
                        </m:sub>
                        <m:sup>
                          <m:r>
                            <a:rPr lang="en-IN" sz="800" i="1">
                              <a:latin typeface="Cambria Math" panose="02040503050406030204"/>
                              <a:ea typeface="Cambria Math" panose="02040503050406030204"/>
                            </a:rPr>
                            <m:t>𝑁</m:t>
                          </m:r>
                          <m:r>
                            <a:rPr lang="en-IN" sz="800" i="1">
                              <a:latin typeface="Cambria Math" panose="02040503050406030204"/>
                              <a:ea typeface="Cambria Math" panose="02040503050406030204"/>
                            </a:rPr>
                            <m:t>−1</m:t>
                          </m:r>
                        </m:sup>
                        <m:e>
                          <m:r>
                            <a:rPr lang="en-IN" sz="800" b="0" i="1" smtClean="0">
                              <a:latin typeface="Cambria Math" panose="02040503050406030204"/>
                              <a:ea typeface="Cambria Math" panose="02040503050406030204"/>
                            </a:rPr>
                            <m:t>𝑥</m:t>
                          </m:r>
                          <m:r>
                            <a:rPr lang="en-IN" sz="800" i="1">
                              <a:latin typeface="Cambria Math" panose="02040503050406030204"/>
                            </a:rPr>
                            <m:t>[</m:t>
                          </m:r>
                          <m:r>
                            <a:rPr lang="en-IN" sz="800" b="0" i="1" smtClean="0">
                              <a:latin typeface="Cambria Math" panose="02040503050406030204"/>
                            </a:rPr>
                            <m:t>𝑛</m:t>
                          </m:r>
                          <m:r>
                            <a:rPr lang="en-IN" sz="800" i="1">
                              <a:latin typeface="Cambria Math" panose="02040503050406030204"/>
                            </a:rPr>
                            <m:t>] </m:t>
                          </m:r>
                          <m:sSup>
                            <m:sSupPr>
                              <m:ctrlPr>
                                <a:rPr lang="en-IN" sz="800" i="1">
                                  <a:latin typeface="Cambria Math" panose="02040503050406030204" pitchFamily="18" charset="0"/>
                                  <a:ea typeface="Cambria Math" panose="02040503050406030204"/>
                                </a:rPr>
                              </m:ctrlPr>
                            </m:sSupPr>
                            <m:e>
                              <m:r>
                                <a:rPr lang="en-IN" sz="800" i="1">
                                  <a:latin typeface="Cambria Math" panose="02040503050406030204"/>
                                  <a:ea typeface="Cambria Math" panose="02040503050406030204"/>
                                </a:rPr>
                                <m:t>𝑒</m:t>
                              </m:r>
                            </m:e>
                            <m:sup>
                              <m:r>
                                <a:rPr lang="en-IN" sz="800" b="0" i="1" smtClean="0">
                                  <a:latin typeface="Cambria Math" panose="02040503050406030204"/>
                                  <a:ea typeface="Cambria Math" panose="02040503050406030204"/>
                                </a:rPr>
                                <m:t>−</m:t>
                              </m:r>
                              <m:r>
                                <a:rPr lang="en-IN" sz="800" i="1">
                                  <a:latin typeface="Cambria Math" panose="02040503050406030204"/>
                                  <a:ea typeface="Cambria Math" panose="02040503050406030204"/>
                                </a:rPr>
                                <m:t>𝑗</m:t>
                              </m:r>
                              <m:f>
                                <m:fPr>
                                  <m:ctrlPr>
                                    <a:rPr lang="en-US" sz="800" i="1">
                                      <a:latin typeface="Cambria Math" panose="02040503050406030204" pitchFamily="18" charset="0"/>
                                    </a:rPr>
                                  </m:ctrlPr>
                                </m:fPr>
                                <m:num>
                                  <m:r>
                                    <a:rPr lang="en-IN" sz="800" i="1">
                                      <a:latin typeface="Cambria Math" panose="02040503050406030204"/>
                                    </a:rPr>
                                    <m:t>2</m:t>
                                  </m:r>
                                  <m:r>
                                    <a:rPr lang="en-IN" sz="800" i="1">
                                      <a:latin typeface="Cambria Math" panose="02040503050406030204"/>
                                      <a:ea typeface="Cambria Math" panose="02040503050406030204"/>
                                    </a:rPr>
                                    <m:t>𝜋</m:t>
                                  </m:r>
                                  <m:r>
                                    <a:rPr lang="en-IN" sz="800" i="1">
                                      <a:latin typeface="Cambria Math" panose="02040503050406030204"/>
                                      <a:ea typeface="Cambria Math" panose="02040503050406030204"/>
                                    </a:rPr>
                                    <m:t>𝑘𝑛</m:t>
                                  </m:r>
                                </m:num>
                                <m:den>
                                  <m:r>
                                    <a:rPr lang="en-IN" sz="800" i="1">
                                      <a:latin typeface="Cambria Math" panose="02040503050406030204"/>
                                    </a:rPr>
                                    <m:t>𝑁</m:t>
                                  </m:r>
                                </m:den>
                              </m:f>
                            </m:sup>
                          </m:sSup>
                        </m:e>
                      </m:nary>
                    </m:oMath>
                  </m:oMathPara>
                </a14:m>
                <a:endParaRPr lang="en-IN" sz="800" dirty="0"/>
              </a:p>
            </p:txBody>
          </p:sp>
        </mc:Choice>
        <mc:Fallback>
          <p:sp>
            <p:nvSpPr>
              <p:cNvPr id="77" name="TextBox 76">
                <a:extLst>
                  <a:ext uri="{FF2B5EF4-FFF2-40B4-BE49-F238E27FC236}">
                    <a16:creationId xmlns:a16="http://schemas.microsoft.com/office/drawing/2014/main" id="{354C3360-C874-64A7-E013-90AEEF01BE0E}"/>
                  </a:ext>
                </a:extLst>
              </p:cNvPr>
              <p:cNvSpPr txBox="1">
                <a:spLocks noRot="1" noChangeAspect="1" noMove="1" noResize="1" noEditPoints="1" noAdjustHandles="1" noChangeArrowheads="1" noChangeShapeType="1" noTextEdit="1"/>
              </p:cNvSpPr>
              <p:nvPr/>
            </p:nvSpPr>
            <p:spPr>
              <a:xfrm>
                <a:off x="4000214" y="5175664"/>
                <a:ext cx="1520229" cy="438710"/>
              </a:xfrm>
              <a:prstGeom prst="rect">
                <a:avLst/>
              </a:prstGeom>
              <a:blipFill>
                <a:blip r:embed="rId3"/>
                <a:stretch>
                  <a:fillRect t="-81944" b="-130556"/>
                </a:stretch>
              </a:blipFill>
            </p:spPr>
            <p:txBody>
              <a:bodyPr/>
              <a:lstStyle/>
              <a:p>
                <a:r>
                  <a:rPr lang="en-IN">
                    <a:noFill/>
                  </a:rPr>
                  <a:t> </a:t>
                </a:r>
              </a:p>
            </p:txBody>
          </p:sp>
        </mc:Fallback>
      </mc:AlternateContent>
      <p:sp>
        <p:nvSpPr>
          <p:cNvPr id="78" name="TextBox 77">
            <a:extLst>
              <a:ext uri="{FF2B5EF4-FFF2-40B4-BE49-F238E27FC236}">
                <a16:creationId xmlns:a16="http://schemas.microsoft.com/office/drawing/2014/main" id="{76A640D3-D973-55F2-FC45-939F909EDB1A}"/>
              </a:ext>
            </a:extLst>
          </p:cNvPr>
          <p:cNvSpPr txBox="1"/>
          <p:nvPr/>
        </p:nvSpPr>
        <p:spPr>
          <a:xfrm>
            <a:off x="5520443" y="5804676"/>
            <a:ext cx="2766035" cy="220060"/>
          </a:xfrm>
          <a:prstGeom prst="rect">
            <a:avLst/>
          </a:prstGeom>
          <a:noFill/>
        </p:spPr>
        <p:txBody>
          <a:bodyPr wrap="square">
            <a:spAutoFit/>
          </a:bodyPr>
          <a:lstStyle/>
          <a:p>
            <a:r>
              <a:rPr lang="en-US" sz="830" dirty="0">
                <a:cs typeface="Times New Roman" panose="02020603050405020304" pitchFamily="18" charset="0"/>
              </a:rPr>
              <a:t>Fig: Frequency spectrum Blues audio signal</a:t>
            </a:r>
            <a:endParaRPr lang="en-IN" sz="830" dirty="0"/>
          </a:p>
        </p:txBody>
      </p:sp>
      <p:sp>
        <p:nvSpPr>
          <p:cNvPr id="79" name="Rectangle 78">
            <a:extLst>
              <a:ext uri="{FF2B5EF4-FFF2-40B4-BE49-F238E27FC236}">
                <a16:creationId xmlns:a16="http://schemas.microsoft.com/office/drawing/2014/main" id="{88796120-CF94-2519-6309-AADB558B501E}"/>
              </a:ext>
            </a:extLst>
          </p:cNvPr>
          <p:cNvSpPr/>
          <p:nvPr/>
        </p:nvSpPr>
        <p:spPr>
          <a:xfrm>
            <a:off x="4107043" y="6528792"/>
            <a:ext cx="4171832" cy="266450"/>
          </a:xfrm>
          <a:prstGeom prst="rect">
            <a:avLst/>
          </a:prstGeom>
          <a:solidFill>
            <a:schemeClr val="accent5">
              <a:lumMod val="40000"/>
              <a:lumOff val="60000"/>
            </a:schemeClr>
          </a:solidFill>
          <a:ln w="6350">
            <a:solidFill>
              <a:srgbClr val="002060"/>
            </a:solidFill>
          </a:ln>
        </p:spPr>
        <p:txBody>
          <a:bodyPr wrap="square">
            <a:noAutofit/>
          </a:bodyPr>
          <a:lstStyle/>
          <a:p>
            <a:pPr algn="ctr"/>
            <a:r>
              <a:rPr lang="en-IN" sz="1108" b="1" dirty="0">
                <a:gradFill>
                  <a:gsLst>
                    <a:gs pos="0">
                      <a:srgbClr val="012D86"/>
                    </a:gs>
                    <a:gs pos="100000">
                      <a:srgbClr val="0E2557"/>
                    </a:gs>
                  </a:gsLst>
                  <a:lin scaled="0"/>
                </a:gradFill>
                <a:latin typeface="Bookman Old Style" panose="02050604050505020204" pitchFamily="18" charset="0"/>
              </a:rPr>
              <a:t>Filter Design</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81" name="TextBox 80">
            <a:extLst>
              <a:ext uri="{FF2B5EF4-FFF2-40B4-BE49-F238E27FC236}">
                <a16:creationId xmlns:a16="http://schemas.microsoft.com/office/drawing/2014/main" id="{D4FE61EA-BFA6-654A-268A-F8185919768D}"/>
              </a:ext>
            </a:extLst>
          </p:cNvPr>
          <p:cNvSpPr txBox="1"/>
          <p:nvPr/>
        </p:nvSpPr>
        <p:spPr>
          <a:xfrm>
            <a:off x="4113241" y="6818032"/>
            <a:ext cx="4109960" cy="707886"/>
          </a:xfrm>
          <a:prstGeom prst="rect">
            <a:avLst/>
          </a:prstGeom>
          <a:noFill/>
        </p:spPr>
        <p:txBody>
          <a:bodyPr wrap="square">
            <a:spAutoFit/>
          </a:bodyPr>
          <a:lstStyle/>
          <a:p>
            <a:pPr marL="171450" indent="-171450" algn="just">
              <a:buFont typeface="Courier New" panose="02070309020205020404" pitchFamily="49" charset="0"/>
              <a:buChar char="o"/>
            </a:pPr>
            <a:r>
              <a:rPr lang="en-IN" sz="1000" dirty="0">
                <a:cs typeface="Times New Roman" panose="02020603050405020304" pitchFamily="18" charset="0"/>
              </a:rPr>
              <a:t>Concept Mapping: To extract the features of signal present the 60-2000hz frequency range.</a:t>
            </a:r>
          </a:p>
          <a:p>
            <a:pPr marL="171450" indent="-171450" algn="just">
              <a:buFont typeface="Courier New" panose="02070309020205020404" pitchFamily="49" charset="0"/>
              <a:buChar char="o"/>
            </a:pPr>
            <a:r>
              <a:rPr lang="en-IN" sz="1000" dirty="0">
                <a:cs typeface="Times New Roman" panose="02020603050405020304" pitchFamily="18" charset="0"/>
              </a:rPr>
              <a:t>Identified Filter : </a:t>
            </a:r>
            <a:r>
              <a:rPr lang="en-IN" altLang="en-US" sz="1000" dirty="0">
                <a:cs typeface="Times New Roman" panose="02020603050405020304" pitchFamily="18" charset="0"/>
                <a:sym typeface="+mn-ea"/>
              </a:rPr>
              <a:t>FIR Bandpass Filter using Blackman window</a:t>
            </a:r>
          </a:p>
          <a:p>
            <a:pPr algn="just"/>
            <a:r>
              <a:rPr lang="en-IN" sz="1000" b="1" dirty="0">
                <a:cs typeface="Times New Roman" panose="02020603050405020304" pitchFamily="18" charset="0"/>
              </a:rPr>
              <a:t>Design Parameters:</a:t>
            </a:r>
          </a:p>
        </p:txBody>
      </p:sp>
      <p:graphicFrame>
        <p:nvGraphicFramePr>
          <p:cNvPr id="82" name="Table 81">
            <a:extLst>
              <a:ext uri="{FF2B5EF4-FFF2-40B4-BE49-F238E27FC236}">
                <a16:creationId xmlns:a16="http://schemas.microsoft.com/office/drawing/2014/main" id="{8E3AA08C-A425-DE8C-A5AD-7E166054E210}"/>
              </a:ext>
            </a:extLst>
          </p:cNvPr>
          <p:cNvGraphicFramePr/>
          <p:nvPr>
            <p:extLst>
              <p:ext uri="{D42A27DB-BD31-4B8C-83A1-F6EECF244321}">
                <p14:modId xmlns:p14="http://schemas.microsoft.com/office/powerpoint/2010/main" val="3330688520"/>
              </p:ext>
            </p:extLst>
          </p:nvPr>
        </p:nvGraphicFramePr>
        <p:xfrm>
          <a:off x="4144624" y="7492760"/>
          <a:ext cx="4078577" cy="764224"/>
        </p:xfrm>
        <a:graphic>
          <a:graphicData uri="http://schemas.openxmlformats.org/drawingml/2006/table">
            <a:tbl>
              <a:tblPr firstRow="1" bandRow="1">
                <a:tableStyleId>{BC89EF96-8CEA-46FF-86C4-4CE0E7609802}</a:tableStyleId>
              </a:tblPr>
              <a:tblGrid>
                <a:gridCol w="956739">
                  <a:extLst>
                    <a:ext uri="{9D8B030D-6E8A-4147-A177-3AD203B41FA5}">
                      <a16:colId xmlns:a16="http://schemas.microsoft.com/office/drawing/2014/main" val="20000"/>
                    </a:ext>
                  </a:extLst>
                </a:gridCol>
                <a:gridCol w="968594">
                  <a:extLst>
                    <a:ext uri="{9D8B030D-6E8A-4147-A177-3AD203B41FA5}">
                      <a16:colId xmlns:a16="http://schemas.microsoft.com/office/drawing/2014/main" val="20001"/>
                    </a:ext>
                  </a:extLst>
                </a:gridCol>
                <a:gridCol w="726446">
                  <a:extLst>
                    <a:ext uri="{9D8B030D-6E8A-4147-A177-3AD203B41FA5}">
                      <a16:colId xmlns:a16="http://schemas.microsoft.com/office/drawing/2014/main" val="20002"/>
                    </a:ext>
                  </a:extLst>
                </a:gridCol>
                <a:gridCol w="713399">
                  <a:extLst>
                    <a:ext uri="{9D8B030D-6E8A-4147-A177-3AD203B41FA5}">
                      <a16:colId xmlns:a16="http://schemas.microsoft.com/office/drawing/2014/main" val="20003"/>
                    </a:ext>
                  </a:extLst>
                </a:gridCol>
                <a:gridCol w="713399">
                  <a:extLst>
                    <a:ext uri="{9D8B030D-6E8A-4147-A177-3AD203B41FA5}">
                      <a16:colId xmlns:a16="http://schemas.microsoft.com/office/drawing/2014/main" val="1978656923"/>
                    </a:ext>
                  </a:extLst>
                </a:gridCol>
              </a:tblGrid>
              <a:tr h="335160">
                <a:tc>
                  <a:txBody>
                    <a:bodyPr/>
                    <a:lstStyle/>
                    <a:p>
                      <a:pPr marL="0" algn="ctr" defTabSz="1280160" rtl="0" eaLnBrk="1" latinLnBrk="0" hangingPunct="1">
                        <a:buNone/>
                      </a:pPr>
                      <a:r>
                        <a:rPr lang="en-IN" altLang="en-US" sz="800" b="1" kern="1200" dirty="0">
                          <a:solidFill>
                            <a:schemeClr val="tx1"/>
                          </a:solidFill>
                          <a:latin typeface="+mn-lt"/>
                          <a:ea typeface="+mn-ea"/>
                          <a:cs typeface="+mn-cs"/>
                        </a:rPr>
                        <a:t>Passband edge frequencies </a:t>
                      </a:r>
                    </a:p>
                    <a:p>
                      <a:pPr marL="0" algn="ctr" defTabSz="1280160" rtl="0" eaLnBrk="1" latinLnBrk="0" hangingPunct="1">
                        <a:buNone/>
                      </a:pPr>
                      <a:r>
                        <a:rPr lang="en-IN" altLang="en-US" sz="800" b="1" kern="1200" dirty="0">
                          <a:solidFill>
                            <a:schemeClr val="tx1"/>
                          </a:solidFill>
                          <a:latin typeface="+mn-lt"/>
                          <a:ea typeface="+mn-ea"/>
                          <a:cs typeface="+mn-cs"/>
                        </a:rPr>
                        <a:t>(Hz)</a:t>
                      </a:r>
                    </a:p>
                  </a:txBody>
                  <a:tcPr marL="63305" marR="63305" marT="31652" marB="31652"/>
                </a:tc>
                <a:tc>
                  <a:txBody>
                    <a:bodyPr/>
                    <a:lstStyle/>
                    <a:p>
                      <a:pPr marL="0" algn="ctr" defTabSz="1280160" rtl="0" eaLnBrk="1" latinLnBrk="0" hangingPunct="1">
                        <a:buNone/>
                      </a:pPr>
                      <a:r>
                        <a:rPr lang="en-IN" altLang="en-US" sz="800" b="1" kern="1200" dirty="0">
                          <a:solidFill>
                            <a:schemeClr val="tx1"/>
                          </a:solidFill>
                          <a:latin typeface="+mn-lt"/>
                          <a:ea typeface="+mn-ea"/>
                          <a:cs typeface="+mn-cs"/>
                        </a:rPr>
                        <a:t>Stopband edge frequencies </a:t>
                      </a:r>
                    </a:p>
                    <a:p>
                      <a:pPr marL="0" algn="ctr" defTabSz="1280160" rtl="0" eaLnBrk="1" latinLnBrk="0" hangingPunct="1">
                        <a:buNone/>
                      </a:pPr>
                      <a:r>
                        <a:rPr lang="en-IN" altLang="en-US" sz="800" b="1" kern="1200" dirty="0">
                          <a:solidFill>
                            <a:schemeClr val="tx1"/>
                          </a:solidFill>
                          <a:latin typeface="+mn-lt"/>
                          <a:ea typeface="+mn-ea"/>
                          <a:cs typeface="+mn-cs"/>
                        </a:rPr>
                        <a:t>(Hz)</a:t>
                      </a:r>
                    </a:p>
                  </a:txBody>
                  <a:tcPr marL="63305" marR="63305" marT="31652" marB="31652"/>
                </a:tc>
                <a:tc>
                  <a:txBody>
                    <a:bodyPr/>
                    <a:lstStyle/>
                    <a:p>
                      <a:pPr marL="0" algn="ctr" defTabSz="1280160" rtl="0" eaLnBrk="1" latinLnBrk="0" hangingPunct="1">
                        <a:buNone/>
                      </a:pPr>
                      <a:r>
                        <a:rPr lang="en-IN" altLang="en-US" sz="800" b="1" kern="1200" dirty="0">
                          <a:solidFill>
                            <a:schemeClr val="tx1"/>
                          </a:solidFill>
                          <a:latin typeface="+mn-lt"/>
                          <a:ea typeface="+mn-ea"/>
                          <a:cs typeface="+mn-cs"/>
                        </a:rPr>
                        <a:t>Passband gain </a:t>
                      </a:r>
                    </a:p>
                    <a:p>
                      <a:pPr marL="0" algn="ctr" defTabSz="1280160" rtl="0" eaLnBrk="1" latinLnBrk="0" hangingPunct="1">
                        <a:buNone/>
                      </a:pPr>
                      <a:r>
                        <a:rPr lang="en-IN" altLang="en-US" sz="800" b="1" kern="1200" dirty="0">
                          <a:solidFill>
                            <a:schemeClr val="tx1"/>
                          </a:solidFill>
                          <a:latin typeface="+mn-lt"/>
                          <a:ea typeface="+mn-ea"/>
                          <a:cs typeface="+mn-cs"/>
                        </a:rPr>
                        <a:t>(dB)</a:t>
                      </a:r>
                    </a:p>
                  </a:txBody>
                  <a:tcPr marL="63305" marR="63305" marT="31652" marB="31652"/>
                </a:tc>
                <a:tc>
                  <a:txBody>
                    <a:bodyPr/>
                    <a:lstStyle/>
                    <a:p>
                      <a:pPr marL="0" algn="ctr" defTabSz="1280160" rtl="0" eaLnBrk="1" latinLnBrk="0" hangingPunct="1">
                        <a:buNone/>
                      </a:pPr>
                      <a:r>
                        <a:rPr lang="en-IN" altLang="en-US" sz="800" b="1" kern="1200" dirty="0">
                          <a:solidFill>
                            <a:schemeClr val="tx1"/>
                          </a:solidFill>
                          <a:latin typeface="+mn-lt"/>
                          <a:ea typeface="+mn-ea"/>
                          <a:cs typeface="+mn-cs"/>
                        </a:rPr>
                        <a:t>Stopband gain </a:t>
                      </a:r>
                    </a:p>
                    <a:p>
                      <a:pPr marL="0" algn="ctr" defTabSz="1280160" rtl="0" eaLnBrk="1" latinLnBrk="0" hangingPunct="1">
                        <a:buNone/>
                      </a:pPr>
                      <a:r>
                        <a:rPr lang="en-IN" altLang="en-US" sz="800" b="1" kern="1200" dirty="0">
                          <a:solidFill>
                            <a:schemeClr val="tx1"/>
                          </a:solidFill>
                          <a:latin typeface="+mn-lt"/>
                          <a:ea typeface="+mn-ea"/>
                          <a:cs typeface="+mn-cs"/>
                        </a:rPr>
                        <a:t>(dB)</a:t>
                      </a:r>
                    </a:p>
                  </a:txBody>
                  <a:tcPr marL="63305" marR="63305" marT="31652" marB="31652"/>
                </a:tc>
                <a:tc>
                  <a:txBody>
                    <a:bodyPr/>
                    <a:lstStyle/>
                    <a:p>
                      <a:pPr marL="0" algn="ctr" defTabSz="1280160" rtl="0" eaLnBrk="1" latinLnBrk="0" hangingPunct="1">
                        <a:buNone/>
                      </a:pPr>
                      <a:r>
                        <a:rPr lang="en-IN" altLang="en-US" sz="800" b="1" kern="1200" dirty="0">
                          <a:solidFill>
                            <a:schemeClr val="tx1"/>
                          </a:solidFill>
                          <a:latin typeface="+mn-lt"/>
                          <a:ea typeface="+mn-ea"/>
                          <a:cs typeface="+mn-cs"/>
                        </a:rPr>
                        <a:t>Filter order </a:t>
                      </a:r>
                    </a:p>
                    <a:p>
                      <a:pPr marL="0" algn="ctr" defTabSz="1280160" rtl="0" eaLnBrk="1" latinLnBrk="0" hangingPunct="1">
                        <a:buNone/>
                      </a:pPr>
                      <a:r>
                        <a:rPr lang="en-IN" altLang="en-US" sz="800" b="1" kern="1200" dirty="0">
                          <a:solidFill>
                            <a:schemeClr val="tx1"/>
                          </a:solidFill>
                          <a:latin typeface="+mn-lt"/>
                          <a:ea typeface="+mn-ea"/>
                          <a:cs typeface="+mn-cs"/>
                        </a:rPr>
                        <a:t>N</a:t>
                      </a:r>
                    </a:p>
                  </a:txBody>
                  <a:tcPr marL="63305" marR="63305" marT="31652" marB="31652"/>
                </a:tc>
                <a:extLst>
                  <a:ext uri="{0D108BD9-81ED-4DB2-BD59-A6C34878D82A}">
                    <a16:rowId xmlns:a16="http://schemas.microsoft.com/office/drawing/2014/main" val="10000"/>
                  </a:ext>
                </a:extLst>
              </a:tr>
              <a:tr h="335160">
                <a:tc>
                  <a:txBody>
                    <a:bodyPr/>
                    <a:lstStyle/>
                    <a:p>
                      <a:pPr algn="ctr">
                        <a:buNone/>
                      </a:pPr>
                      <a:r>
                        <a:rPr lang="en-US" sz="800" b="1" dirty="0"/>
                        <a:t>60, 2000 </a:t>
                      </a:r>
                    </a:p>
                  </a:txBody>
                  <a:tcPr marL="63305" marR="63305" marT="31652" marB="31652" anchor="ctr"/>
                </a:tc>
                <a:tc>
                  <a:txBody>
                    <a:bodyPr/>
                    <a:lstStyle/>
                    <a:p>
                      <a:pPr algn="ctr">
                        <a:buNone/>
                      </a:pPr>
                      <a:r>
                        <a:rPr lang="en-US" sz="800" b="1" dirty="0"/>
                        <a:t>50,  2150</a:t>
                      </a:r>
                    </a:p>
                  </a:txBody>
                  <a:tcPr marL="63305" marR="63305" marT="31652" marB="31652" anchor="ctr"/>
                </a:tc>
                <a:tc>
                  <a:txBody>
                    <a:bodyPr/>
                    <a:lstStyle/>
                    <a:p>
                      <a:pPr algn="ctr">
                        <a:buNone/>
                      </a:pPr>
                      <a:r>
                        <a:rPr lang="en-US" sz="800" b="1" dirty="0"/>
                        <a:t>-10</a:t>
                      </a:r>
                    </a:p>
                  </a:txBody>
                  <a:tcPr marL="63305" marR="63305" marT="31652" marB="31652" anchor="ctr"/>
                </a:tc>
                <a:tc>
                  <a:txBody>
                    <a:bodyPr/>
                    <a:lstStyle/>
                    <a:p>
                      <a:pPr algn="ctr">
                        <a:buNone/>
                      </a:pPr>
                      <a:r>
                        <a:rPr lang="en-US" sz="800" b="1" dirty="0"/>
                        <a:t>-50</a:t>
                      </a:r>
                    </a:p>
                  </a:txBody>
                  <a:tcPr marL="63305" marR="63305" marT="31652" marB="31652" anchor="ctr"/>
                </a:tc>
                <a:tc>
                  <a:txBody>
                    <a:bodyPr/>
                    <a:lstStyle/>
                    <a:p>
                      <a:pPr algn="ctr">
                        <a:buNone/>
                      </a:pPr>
                      <a:r>
                        <a:rPr lang="en-US" sz="800" b="1" dirty="0"/>
                        <a:t>70</a:t>
                      </a:r>
                    </a:p>
                  </a:txBody>
                  <a:tcPr marL="63305" marR="63305" marT="31652" marB="31652" anchor="ctr"/>
                </a:tc>
                <a:extLst>
                  <a:ext uri="{0D108BD9-81ED-4DB2-BD59-A6C34878D82A}">
                    <a16:rowId xmlns:a16="http://schemas.microsoft.com/office/drawing/2014/main" val="10001"/>
                  </a:ext>
                </a:extLst>
              </a:tr>
            </a:tbl>
          </a:graphicData>
        </a:graphic>
      </p:graphicFrame>
      <mc:AlternateContent xmlns:mc="http://schemas.openxmlformats.org/markup-compatibility/2006">
        <mc:Choice xmlns:a14="http://schemas.microsoft.com/office/drawing/2010/main" Requires="a14">
          <p:sp>
            <p:nvSpPr>
              <p:cNvPr id="85" name="TextBox 84">
                <a:extLst>
                  <a:ext uri="{FF2B5EF4-FFF2-40B4-BE49-F238E27FC236}">
                    <a16:creationId xmlns:a16="http://schemas.microsoft.com/office/drawing/2014/main" id="{78E12900-B3B1-02C9-A449-DC72D061909B}"/>
                  </a:ext>
                </a:extLst>
              </p:cNvPr>
              <p:cNvSpPr txBox="1"/>
              <p:nvPr/>
            </p:nvSpPr>
            <p:spPr>
              <a:xfrm>
                <a:off x="5640556" y="8719486"/>
                <a:ext cx="2338916" cy="265073"/>
              </a:xfrm>
              <a:prstGeom prst="rect">
                <a:avLst/>
              </a:prstGeom>
              <a:noFill/>
            </p:spPr>
            <p:txBody>
              <a:bodyPr wrap="square">
                <a:spAutoFit/>
              </a:bodyPr>
              <a:lstStyle/>
              <a:p>
                <a14:m>
                  <m:oMath xmlns:m="http://schemas.openxmlformats.org/officeDocument/2006/math">
                    <m:sSub>
                      <m:sSubPr>
                        <m:ctrlPr>
                          <a:rPr lang="en-IN" sz="750" i="1" smtClean="0">
                            <a:solidFill>
                              <a:srgbClr val="836967"/>
                            </a:solidFill>
                            <a:latin typeface="Cambria Math" panose="02040503050406030204" pitchFamily="18" charset="0"/>
                          </a:rPr>
                        </m:ctrlPr>
                      </m:sSubPr>
                      <m:e>
                        <m:r>
                          <a:rPr lang="en-IN" sz="750" i="1">
                            <a:latin typeface="Cambria Math" panose="02040503050406030204" pitchFamily="18" charset="0"/>
                          </a:rPr>
                          <m:t>𝜔</m:t>
                        </m:r>
                      </m:e>
                      <m:sub>
                        <m:r>
                          <a:rPr lang="en-IN" sz="750" b="0" i="1" smtClean="0">
                            <a:latin typeface="Cambria Math" panose="02040503050406030204" pitchFamily="18" charset="0"/>
                          </a:rPr>
                          <m:t>𝐵𝑙𝑎𝑐𝑘𝑚𝑎𝑛</m:t>
                        </m:r>
                      </m:sub>
                    </m:sSub>
                    <m:d>
                      <m:dPr>
                        <m:begChr m:val="["/>
                        <m:endChr m:val="]"/>
                        <m:ctrlPr>
                          <a:rPr lang="en-IN" sz="750" i="1">
                            <a:latin typeface="Cambria Math" panose="02040503050406030204" pitchFamily="18" charset="0"/>
                          </a:rPr>
                        </m:ctrlPr>
                      </m:dPr>
                      <m:e>
                        <m:r>
                          <a:rPr lang="en-IN" sz="750" i="1">
                            <a:latin typeface="Cambria Math" panose="02040503050406030204" pitchFamily="18" charset="0"/>
                          </a:rPr>
                          <m:t>𝑛</m:t>
                        </m:r>
                      </m:e>
                    </m:d>
                    <m:r>
                      <a:rPr lang="en-IN" sz="750" i="0">
                        <a:latin typeface="Cambria Math" panose="02040503050406030204" pitchFamily="18" charset="0"/>
                      </a:rPr>
                      <m:t>=</m:t>
                    </m:r>
                    <m:r>
                      <a:rPr lang="en-IN" sz="750">
                        <a:latin typeface="Cambria Math" panose="02040503050406030204" pitchFamily="18" charset="0"/>
                      </a:rPr>
                      <m:t>0.</m:t>
                    </m:r>
                    <m:r>
                      <a:rPr lang="en-IN" sz="750" b="0" i="0" smtClean="0">
                        <a:latin typeface="Cambria Math" panose="02040503050406030204" pitchFamily="18" charset="0"/>
                      </a:rPr>
                      <m:t>42</m:t>
                    </m:r>
                    <m:r>
                      <a:rPr lang="en-IN" sz="750">
                        <a:latin typeface="Cambria Math" panose="02040503050406030204" pitchFamily="18" charset="0"/>
                      </a:rPr>
                      <m:t>−0.</m:t>
                    </m:r>
                    <m:r>
                      <a:rPr lang="en-IN" sz="750" b="0" i="0" smtClean="0">
                        <a:latin typeface="Cambria Math" panose="02040503050406030204" pitchFamily="18" charset="0"/>
                      </a:rPr>
                      <m:t>5</m:t>
                    </m:r>
                    <m:r>
                      <m:rPr>
                        <m:sty m:val="p"/>
                      </m:rPr>
                      <a:rPr lang="en-IN" sz="750">
                        <a:latin typeface="Cambria Math" panose="02040503050406030204" pitchFamily="18" charset="0"/>
                      </a:rPr>
                      <m:t>cos</m:t>
                    </m:r>
                    <m:d>
                      <m:dPr>
                        <m:ctrlPr>
                          <a:rPr lang="en-IN" sz="750" i="1">
                            <a:latin typeface="Cambria Math" panose="02040503050406030204" pitchFamily="18" charset="0"/>
                          </a:rPr>
                        </m:ctrlPr>
                      </m:dPr>
                      <m:e>
                        <m:f>
                          <m:fPr>
                            <m:ctrlPr>
                              <a:rPr lang="en-IN" sz="750" i="1">
                                <a:solidFill>
                                  <a:srgbClr val="836967"/>
                                </a:solidFill>
                                <a:latin typeface="Cambria Math" panose="02040503050406030204" pitchFamily="18" charset="0"/>
                              </a:rPr>
                            </m:ctrlPr>
                          </m:fPr>
                          <m:num>
                            <m:r>
                              <a:rPr lang="en-IN" sz="750">
                                <a:latin typeface="Cambria Math" panose="02040503050406030204" pitchFamily="18" charset="0"/>
                              </a:rPr>
                              <m:t>2</m:t>
                            </m:r>
                            <m:r>
                              <a:rPr lang="en-IN" sz="750" i="1">
                                <a:latin typeface="Cambria Math" panose="02040503050406030204" pitchFamily="18" charset="0"/>
                              </a:rPr>
                              <m:t>𝜋</m:t>
                            </m:r>
                            <m:r>
                              <a:rPr lang="en-IN" sz="750" i="1">
                                <a:latin typeface="Cambria Math" panose="02040503050406030204" pitchFamily="18" charset="0"/>
                              </a:rPr>
                              <m:t>𝑛</m:t>
                            </m:r>
                          </m:num>
                          <m:den>
                            <m:r>
                              <a:rPr lang="en-IN" sz="750" i="1">
                                <a:latin typeface="Cambria Math" panose="02040503050406030204" pitchFamily="18" charset="0"/>
                              </a:rPr>
                              <m:t>𝑁</m:t>
                            </m:r>
                            <m:r>
                              <a:rPr lang="en-IN" sz="750">
                                <a:latin typeface="Cambria Math" panose="02040503050406030204" pitchFamily="18" charset="0"/>
                              </a:rPr>
                              <m:t>−1</m:t>
                            </m:r>
                          </m:den>
                        </m:f>
                      </m:e>
                    </m:d>
                  </m:oMath>
                </a14:m>
                <a:r>
                  <a:rPr lang="en-IN" sz="750" dirty="0"/>
                  <a:t> </a:t>
                </a:r>
                <a14:m>
                  <m:oMath xmlns:m="http://schemas.openxmlformats.org/officeDocument/2006/math">
                    <m:r>
                      <a:rPr lang="en-IN" sz="750" dirty="0">
                        <a:latin typeface="Cambria Math" panose="02040503050406030204" pitchFamily="18" charset="0"/>
                      </a:rPr>
                      <m:t>+</m:t>
                    </m:r>
                    <m:r>
                      <a:rPr lang="en-IN" sz="750">
                        <a:latin typeface="Cambria Math" panose="02040503050406030204" pitchFamily="18" charset="0"/>
                      </a:rPr>
                      <m:t>0.</m:t>
                    </m:r>
                    <m:r>
                      <a:rPr lang="en-IN" sz="750" b="0" i="0" smtClean="0">
                        <a:latin typeface="Cambria Math" panose="02040503050406030204" pitchFamily="18" charset="0"/>
                      </a:rPr>
                      <m:t>08</m:t>
                    </m:r>
                    <m:r>
                      <m:rPr>
                        <m:sty m:val="p"/>
                      </m:rPr>
                      <a:rPr lang="en-IN" sz="750">
                        <a:latin typeface="Cambria Math" panose="02040503050406030204" pitchFamily="18" charset="0"/>
                      </a:rPr>
                      <m:t>cos</m:t>
                    </m:r>
                    <m:d>
                      <m:dPr>
                        <m:ctrlPr>
                          <a:rPr lang="en-IN" sz="750" i="1">
                            <a:latin typeface="Cambria Math" panose="02040503050406030204" pitchFamily="18" charset="0"/>
                          </a:rPr>
                        </m:ctrlPr>
                      </m:dPr>
                      <m:e>
                        <m:f>
                          <m:fPr>
                            <m:ctrlPr>
                              <a:rPr lang="en-IN" sz="750" i="1">
                                <a:solidFill>
                                  <a:srgbClr val="836967"/>
                                </a:solidFill>
                                <a:latin typeface="Cambria Math" panose="02040503050406030204" pitchFamily="18" charset="0"/>
                              </a:rPr>
                            </m:ctrlPr>
                          </m:fPr>
                          <m:num>
                            <m:r>
                              <a:rPr lang="en-IN" sz="750" b="0" i="0" smtClean="0">
                                <a:solidFill>
                                  <a:srgbClr val="836967"/>
                                </a:solidFill>
                                <a:latin typeface="Cambria Math" panose="02040503050406030204" pitchFamily="18" charset="0"/>
                              </a:rPr>
                              <m:t>4</m:t>
                            </m:r>
                            <m:r>
                              <a:rPr lang="en-IN" sz="750" i="1">
                                <a:latin typeface="Cambria Math" panose="02040503050406030204" pitchFamily="18" charset="0"/>
                              </a:rPr>
                              <m:t>𝜋</m:t>
                            </m:r>
                            <m:r>
                              <a:rPr lang="en-IN" sz="750" i="1">
                                <a:latin typeface="Cambria Math" panose="02040503050406030204" pitchFamily="18" charset="0"/>
                              </a:rPr>
                              <m:t>𝑛</m:t>
                            </m:r>
                          </m:num>
                          <m:den>
                            <m:r>
                              <a:rPr lang="en-IN" sz="750" i="1">
                                <a:latin typeface="Cambria Math" panose="02040503050406030204" pitchFamily="18" charset="0"/>
                              </a:rPr>
                              <m:t>𝑁</m:t>
                            </m:r>
                            <m:r>
                              <a:rPr lang="en-IN" sz="750">
                                <a:latin typeface="Cambria Math" panose="02040503050406030204" pitchFamily="18" charset="0"/>
                              </a:rPr>
                              <m:t>−1</m:t>
                            </m:r>
                          </m:den>
                        </m:f>
                      </m:e>
                    </m:d>
                  </m:oMath>
                </a14:m>
                <a:endParaRPr lang="en-IN" sz="750" dirty="0"/>
              </a:p>
            </p:txBody>
          </p:sp>
        </mc:Choice>
        <mc:Fallback>
          <p:sp>
            <p:nvSpPr>
              <p:cNvPr id="85" name="TextBox 84">
                <a:extLst>
                  <a:ext uri="{FF2B5EF4-FFF2-40B4-BE49-F238E27FC236}">
                    <a16:creationId xmlns:a16="http://schemas.microsoft.com/office/drawing/2014/main" id="{78E12900-B3B1-02C9-A449-DC72D061909B}"/>
                  </a:ext>
                </a:extLst>
              </p:cNvPr>
              <p:cNvSpPr txBox="1">
                <a:spLocks noRot="1" noChangeAspect="1" noMove="1" noResize="1" noEditPoints="1" noAdjustHandles="1" noChangeArrowheads="1" noChangeShapeType="1" noTextEdit="1"/>
              </p:cNvSpPr>
              <p:nvPr/>
            </p:nvSpPr>
            <p:spPr>
              <a:xfrm>
                <a:off x="5640556" y="8719486"/>
                <a:ext cx="2338916" cy="26507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6" name="Text Box 17">
                <a:extLst>
                  <a:ext uri="{FF2B5EF4-FFF2-40B4-BE49-F238E27FC236}">
                    <a16:creationId xmlns:a16="http://schemas.microsoft.com/office/drawing/2014/main" id="{C0C75F3B-721E-03F8-2F58-A6DC71DAF0C6}"/>
                  </a:ext>
                </a:extLst>
              </p:cNvPr>
              <p:cNvSpPr txBox="1"/>
              <p:nvPr/>
            </p:nvSpPr>
            <p:spPr>
              <a:xfrm>
                <a:off x="6106991" y="9126852"/>
                <a:ext cx="955262" cy="207749"/>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sz="750" i="1">
                          <a:latin typeface="Cambria Math" panose="02040503050406030204" pitchFamily="18" charset="0"/>
                          <a:cs typeface="Cambria Math" panose="02040503050406030204" pitchFamily="18" charset="0"/>
                        </a:rPr>
                        <m:t>h</m:t>
                      </m:r>
                      <m:r>
                        <a:rPr lang="en-US" sz="750" i="1">
                          <a:latin typeface="Cambria Math" panose="02040503050406030204" pitchFamily="18" charset="0"/>
                          <a:cs typeface="Cambria Math" panose="02040503050406030204" pitchFamily="18" charset="0"/>
                        </a:rPr>
                        <m:t>[</m:t>
                      </m:r>
                      <m:r>
                        <a:rPr lang="en-US" sz="750" i="1">
                          <a:latin typeface="Cambria Math" panose="02040503050406030204" pitchFamily="18" charset="0"/>
                          <a:cs typeface="Cambria Math" panose="02040503050406030204" pitchFamily="18" charset="0"/>
                        </a:rPr>
                        <m:t>𝑛</m:t>
                      </m:r>
                      <m:r>
                        <a:rPr lang="en-US" sz="750" i="1">
                          <a:latin typeface="Cambria Math" panose="02040503050406030204" pitchFamily="18" charset="0"/>
                          <a:cs typeface="Cambria Math" panose="02040503050406030204" pitchFamily="18" charset="0"/>
                        </a:rPr>
                        <m:t>]=</m:t>
                      </m:r>
                      <m:sSub>
                        <m:sSubPr>
                          <m:ctrlPr>
                            <a:rPr lang="en-US" sz="750" i="1">
                              <a:latin typeface="Cambria Math" panose="02040503050406030204" pitchFamily="18" charset="0"/>
                              <a:cs typeface="Cambria Math" panose="02040503050406030204" pitchFamily="18" charset="0"/>
                            </a:rPr>
                          </m:ctrlPr>
                        </m:sSubPr>
                        <m:e>
                          <m:r>
                            <a:rPr lang="en-US" sz="750" i="1">
                              <a:latin typeface="Cambria Math" panose="02040503050406030204" pitchFamily="18" charset="0"/>
                              <a:cs typeface="Cambria Math" panose="02040503050406030204" pitchFamily="18" charset="0"/>
                            </a:rPr>
                            <m:t>h</m:t>
                          </m:r>
                        </m:e>
                        <m:sub>
                          <m:r>
                            <a:rPr lang="en-US" sz="750" i="1">
                              <a:latin typeface="Cambria Math" panose="02040503050406030204" pitchFamily="18" charset="0"/>
                              <a:cs typeface="Cambria Math" panose="02040503050406030204" pitchFamily="18" charset="0"/>
                            </a:rPr>
                            <m:t>𝑑</m:t>
                          </m:r>
                        </m:sub>
                      </m:sSub>
                      <m:r>
                        <a:rPr lang="en-US" sz="750" i="1">
                          <a:latin typeface="Cambria Math" panose="02040503050406030204" pitchFamily="18" charset="0"/>
                          <a:cs typeface="Cambria Math" panose="02040503050406030204" pitchFamily="18" charset="0"/>
                        </a:rPr>
                        <m:t>[</m:t>
                      </m:r>
                      <m:r>
                        <a:rPr lang="en-US" sz="750" i="1">
                          <a:latin typeface="Cambria Math" panose="02040503050406030204" pitchFamily="18" charset="0"/>
                          <a:cs typeface="Cambria Math" panose="02040503050406030204" pitchFamily="18" charset="0"/>
                        </a:rPr>
                        <m:t>𝑛</m:t>
                      </m:r>
                      <m:r>
                        <a:rPr lang="en-US" sz="750" i="1">
                          <a:latin typeface="Cambria Math" panose="02040503050406030204" pitchFamily="18" charset="0"/>
                          <a:cs typeface="Cambria Math" panose="02040503050406030204" pitchFamily="18" charset="0"/>
                        </a:rPr>
                        <m:t>] </m:t>
                      </m:r>
                      <m:r>
                        <a:rPr lang="en-US" sz="750" i="1">
                          <a:latin typeface="Cambria Math" panose="02040503050406030204" pitchFamily="18" charset="0"/>
                          <a:cs typeface="Cambria Math" panose="02040503050406030204" pitchFamily="18" charset="0"/>
                        </a:rPr>
                        <m:t>𝜔</m:t>
                      </m:r>
                      <m:r>
                        <a:rPr lang="en-US" sz="750" i="1">
                          <a:latin typeface="Cambria Math" panose="02040503050406030204" pitchFamily="18" charset="0"/>
                          <a:cs typeface="Cambria Math" panose="02040503050406030204" pitchFamily="18" charset="0"/>
                        </a:rPr>
                        <m:t>[</m:t>
                      </m:r>
                      <m:r>
                        <a:rPr lang="en-US" sz="750" i="1">
                          <a:latin typeface="Cambria Math" panose="02040503050406030204" pitchFamily="18" charset="0"/>
                          <a:cs typeface="Cambria Math" panose="02040503050406030204" pitchFamily="18" charset="0"/>
                        </a:rPr>
                        <m:t>𝑛</m:t>
                      </m:r>
                      <m:r>
                        <a:rPr lang="en-US" sz="750" i="1">
                          <a:latin typeface="Cambria Math" panose="02040503050406030204" pitchFamily="18" charset="0"/>
                          <a:cs typeface="Cambria Math" panose="02040503050406030204" pitchFamily="18" charset="0"/>
                        </a:rPr>
                        <m:t>]</m:t>
                      </m:r>
                    </m:oMath>
                  </m:oMathPara>
                </a14:m>
                <a:endParaRPr lang="en-US" sz="750" dirty="0"/>
              </a:p>
            </p:txBody>
          </p:sp>
        </mc:Choice>
        <mc:Fallback>
          <p:sp>
            <p:nvSpPr>
              <p:cNvPr id="86" name="Text Box 17">
                <a:extLst>
                  <a:ext uri="{FF2B5EF4-FFF2-40B4-BE49-F238E27FC236}">
                    <a16:creationId xmlns:a16="http://schemas.microsoft.com/office/drawing/2014/main" id="{C0C75F3B-721E-03F8-2F58-A6DC71DAF0C6}"/>
                  </a:ext>
                </a:extLst>
              </p:cNvPr>
              <p:cNvSpPr txBox="1">
                <a:spLocks noRot="1" noChangeAspect="1" noMove="1" noResize="1" noEditPoints="1" noAdjustHandles="1" noChangeArrowheads="1" noChangeShapeType="1" noTextEdit="1"/>
              </p:cNvSpPr>
              <p:nvPr/>
            </p:nvSpPr>
            <p:spPr>
              <a:xfrm>
                <a:off x="6106991" y="9126852"/>
                <a:ext cx="955262" cy="207749"/>
              </a:xfrm>
              <a:prstGeom prst="rect">
                <a:avLst/>
              </a:prstGeom>
              <a:blipFill>
                <a:blip r:embed="rId5"/>
                <a:stretch>
                  <a:fillRect b="-2941"/>
                </a:stretch>
              </a:blipFill>
            </p:spPr>
            <p:txBody>
              <a:bodyPr/>
              <a:lstStyle/>
              <a:p>
                <a:r>
                  <a:rPr lang="en-IN">
                    <a:noFill/>
                  </a:rPr>
                  <a:t> </a:t>
                </a:r>
              </a:p>
            </p:txBody>
          </p:sp>
        </mc:Fallback>
      </mc:AlternateContent>
      <p:sp>
        <p:nvSpPr>
          <p:cNvPr id="87" name="TextBox 86">
            <a:extLst>
              <a:ext uri="{FF2B5EF4-FFF2-40B4-BE49-F238E27FC236}">
                <a16:creationId xmlns:a16="http://schemas.microsoft.com/office/drawing/2014/main" id="{81E03864-51B3-DA69-C00F-25344765CF77}"/>
              </a:ext>
            </a:extLst>
          </p:cNvPr>
          <p:cNvSpPr txBox="1"/>
          <p:nvPr/>
        </p:nvSpPr>
        <p:spPr>
          <a:xfrm>
            <a:off x="4238278" y="9008179"/>
            <a:ext cx="2005799" cy="347788"/>
          </a:xfrm>
          <a:prstGeom prst="rect">
            <a:avLst/>
          </a:prstGeom>
          <a:noFill/>
        </p:spPr>
        <p:txBody>
          <a:bodyPr wrap="square">
            <a:spAutoFit/>
          </a:bodyPr>
          <a:lstStyle/>
          <a:p>
            <a:pPr>
              <a:buClrTx/>
              <a:buSzTx/>
              <a:buFontTx/>
            </a:pPr>
            <a:r>
              <a:rPr lang="en-IN" altLang="en-US" sz="830" b="1" dirty="0">
                <a:solidFill>
                  <a:srgbClr val="C00000"/>
                </a:solidFill>
                <a:latin typeface="Bookman Old Style" panose="02050604050505020204" pitchFamily="18" charset="0"/>
                <a:sym typeface="+mn-ea"/>
              </a:rPr>
              <a:t>Impulse Response of FIR BP Filter</a:t>
            </a:r>
            <a:r>
              <a:rPr lang="en-IN" altLang="en-US" sz="830" dirty="0">
                <a:gradFill>
                  <a:gsLst>
                    <a:gs pos="0">
                      <a:srgbClr val="012D86"/>
                    </a:gs>
                    <a:gs pos="100000">
                      <a:srgbClr val="0E2557"/>
                    </a:gs>
                  </a:gsLst>
                  <a:lin scaled="0"/>
                </a:gradFill>
                <a:latin typeface="Bookman Old Style" panose="02050604050505020204" pitchFamily="18" charset="0"/>
                <a:sym typeface="+mn-ea"/>
              </a:rPr>
              <a:t>:</a:t>
            </a:r>
            <a:endParaRPr lang="en-IN" altLang="en-US" sz="830" dirty="0">
              <a:gradFill>
                <a:gsLst>
                  <a:gs pos="0">
                    <a:srgbClr val="012D86"/>
                  </a:gs>
                  <a:gs pos="100000">
                    <a:srgbClr val="0E2557"/>
                  </a:gs>
                </a:gsLst>
                <a:lin scaled="0"/>
              </a:gradFill>
              <a:latin typeface="Bookman Old Style" panose="02050604050505020204" pitchFamily="18" charset="0"/>
            </a:endParaRPr>
          </a:p>
        </p:txBody>
      </p:sp>
      <p:sp>
        <p:nvSpPr>
          <p:cNvPr id="88" name="TextBox 87">
            <a:extLst>
              <a:ext uri="{FF2B5EF4-FFF2-40B4-BE49-F238E27FC236}">
                <a16:creationId xmlns:a16="http://schemas.microsoft.com/office/drawing/2014/main" id="{8E94A4BD-7A84-C8F4-5750-1A555C01CF54}"/>
              </a:ext>
            </a:extLst>
          </p:cNvPr>
          <p:cNvSpPr txBox="1"/>
          <p:nvPr/>
        </p:nvSpPr>
        <p:spPr>
          <a:xfrm>
            <a:off x="4220539" y="8680074"/>
            <a:ext cx="1628565" cy="347788"/>
          </a:xfrm>
          <a:prstGeom prst="rect">
            <a:avLst/>
          </a:prstGeom>
          <a:noFill/>
        </p:spPr>
        <p:txBody>
          <a:bodyPr wrap="square">
            <a:spAutoFit/>
          </a:bodyPr>
          <a:lstStyle/>
          <a:p>
            <a:pPr>
              <a:buClrTx/>
              <a:buSzTx/>
              <a:buFontTx/>
            </a:pPr>
            <a:r>
              <a:rPr lang="en-IN" altLang="en-US" sz="830" b="1" dirty="0">
                <a:solidFill>
                  <a:srgbClr val="C00000"/>
                </a:solidFill>
                <a:latin typeface="Bookman Old Style" panose="02050604050505020204" pitchFamily="18" charset="0"/>
                <a:sym typeface="+mn-ea"/>
              </a:rPr>
              <a:t>Blackman window function:</a:t>
            </a:r>
            <a:endParaRPr lang="en-IN" altLang="en-US" sz="830" b="1" dirty="0">
              <a:solidFill>
                <a:srgbClr val="C00000"/>
              </a:solidFill>
              <a:latin typeface="Bookman Old Style" panose="02050604050505020204" pitchFamily="18" charset="0"/>
            </a:endParaRPr>
          </a:p>
        </p:txBody>
      </p:sp>
      <p:sp>
        <p:nvSpPr>
          <p:cNvPr id="89" name="TextBox 88">
            <a:extLst>
              <a:ext uri="{FF2B5EF4-FFF2-40B4-BE49-F238E27FC236}">
                <a16:creationId xmlns:a16="http://schemas.microsoft.com/office/drawing/2014/main" id="{1B2CBDD6-B1B3-920A-C5E3-F1797D16E8C4}"/>
              </a:ext>
            </a:extLst>
          </p:cNvPr>
          <p:cNvSpPr txBox="1"/>
          <p:nvPr/>
        </p:nvSpPr>
        <p:spPr>
          <a:xfrm>
            <a:off x="4209537" y="8328992"/>
            <a:ext cx="1868835" cy="347788"/>
          </a:xfrm>
          <a:prstGeom prst="rect">
            <a:avLst/>
          </a:prstGeom>
          <a:noFill/>
        </p:spPr>
        <p:txBody>
          <a:bodyPr wrap="square">
            <a:spAutoFit/>
          </a:bodyPr>
          <a:lstStyle/>
          <a:p>
            <a:pPr>
              <a:buClrTx/>
              <a:buSzTx/>
              <a:buFontTx/>
            </a:pPr>
            <a:r>
              <a:rPr lang="en-IN" altLang="en-US" sz="830" b="1" dirty="0">
                <a:solidFill>
                  <a:srgbClr val="C00000"/>
                </a:solidFill>
                <a:latin typeface="Bookman Old Style" panose="02050604050505020204" pitchFamily="18" charset="0"/>
                <a:sym typeface="+mn-ea"/>
              </a:rPr>
              <a:t>Ideal impulse Response of Filter</a:t>
            </a:r>
            <a:r>
              <a:rPr lang="en-IN" altLang="en-US" sz="830" dirty="0">
                <a:gradFill>
                  <a:gsLst>
                    <a:gs pos="0">
                      <a:srgbClr val="012D86"/>
                    </a:gs>
                    <a:gs pos="100000">
                      <a:srgbClr val="0E2557"/>
                    </a:gs>
                  </a:gsLst>
                  <a:lin scaled="0"/>
                </a:gradFill>
                <a:latin typeface="Bookman Old Style" panose="02050604050505020204" pitchFamily="18" charset="0"/>
                <a:sym typeface="+mn-ea"/>
              </a:rPr>
              <a:t>:</a:t>
            </a:r>
            <a:endParaRPr lang="en-IN" altLang="en-US" sz="830" dirty="0">
              <a:gradFill>
                <a:gsLst>
                  <a:gs pos="0">
                    <a:srgbClr val="012D86"/>
                  </a:gs>
                  <a:gs pos="100000">
                    <a:srgbClr val="0E2557"/>
                  </a:gs>
                </a:gsLst>
                <a:lin scaled="0"/>
              </a:gradFill>
              <a:latin typeface="Bookman Old Style" panose="02050604050505020204" pitchFamily="18" charset="0"/>
            </a:endParaRPr>
          </a:p>
        </p:txBody>
      </p:sp>
      <mc:AlternateContent xmlns:mc="http://schemas.openxmlformats.org/markup-compatibility/2006">
        <mc:Choice xmlns:a14="http://schemas.microsoft.com/office/drawing/2010/main" Requires="a14">
          <p:sp>
            <p:nvSpPr>
              <p:cNvPr id="91" name="TextBox 90">
                <a:extLst>
                  <a:ext uri="{FF2B5EF4-FFF2-40B4-BE49-F238E27FC236}">
                    <a16:creationId xmlns:a16="http://schemas.microsoft.com/office/drawing/2014/main" id="{647FF680-5772-33BD-789E-077B2C4B11E7}"/>
                  </a:ext>
                </a:extLst>
              </p:cNvPr>
              <p:cNvSpPr txBox="1"/>
              <p:nvPr/>
            </p:nvSpPr>
            <p:spPr>
              <a:xfrm>
                <a:off x="6019635" y="8281734"/>
                <a:ext cx="2253373"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750" b="0" i="1" smtClean="0">
                              <a:latin typeface="Cambria Math" panose="02040503050406030204" pitchFamily="18" charset="0"/>
                            </a:rPr>
                          </m:ctrlPr>
                        </m:sSubPr>
                        <m:e>
                          <m:r>
                            <a:rPr lang="en-IN" sz="750" b="0" i="1" smtClean="0">
                              <a:latin typeface="Cambria Math" panose="02040503050406030204" pitchFamily="18" charset="0"/>
                            </a:rPr>
                            <m:t>h</m:t>
                          </m:r>
                        </m:e>
                        <m:sub>
                          <m:r>
                            <a:rPr lang="en-IN" sz="750" b="0" i="1" smtClean="0">
                              <a:latin typeface="Cambria Math" panose="02040503050406030204" pitchFamily="18" charset="0"/>
                            </a:rPr>
                            <m:t>𝑑</m:t>
                          </m:r>
                        </m:sub>
                      </m:sSub>
                      <m:d>
                        <m:dPr>
                          <m:begChr m:val="["/>
                          <m:endChr m:val="]"/>
                          <m:ctrlPr>
                            <a:rPr lang="en-IN" sz="750" b="0" i="1" smtClean="0">
                              <a:latin typeface="Cambria Math" panose="02040503050406030204" pitchFamily="18" charset="0"/>
                            </a:rPr>
                          </m:ctrlPr>
                        </m:dPr>
                        <m:e>
                          <m:r>
                            <a:rPr lang="en-IN" sz="750" b="0" i="1" smtClean="0">
                              <a:latin typeface="Cambria Math" panose="02040503050406030204" pitchFamily="18" charset="0"/>
                            </a:rPr>
                            <m:t>𝑛</m:t>
                          </m:r>
                        </m:e>
                      </m:d>
                      <m:r>
                        <a:rPr lang="en-IN" sz="750" b="0" i="1" smtClean="0">
                          <a:latin typeface="Cambria Math" panose="02040503050406030204" pitchFamily="18" charset="0"/>
                        </a:rPr>
                        <m:t>=</m:t>
                      </m:r>
                      <m:d>
                        <m:dPr>
                          <m:begChr m:val="{"/>
                          <m:endChr m:val=""/>
                          <m:ctrlPr>
                            <a:rPr lang="en-IN" sz="750" b="0" i="1" smtClean="0">
                              <a:latin typeface="Cambria Math" panose="02040503050406030204" pitchFamily="18" charset="0"/>
                            </a:rPr>
                          </m:ctrlPr>
                        </m:dPr>
                        <m:e>
                          <m:m>
                            <m:mPr>
                              <m:mcs>
                                <m:mc>
                                  <m:mcPr>
                                    <m:count m:val="2"/>
                                    <m:mcJc m:val="center"/>
                                  </m:mcPr>
                                </m:mc>
                              </m:mcs>
                              <m:ctrlPr>
                                <a:rPr lang="en-IN" sz="750" b="0" i="1" smtClean="0">
                                  <a:latin typeface="Cambria Math" panose="02040503050406030204" pitchFamily="18" charset="0"/>
                                </a:rPr>
                              </m:ctrlPr>
                            </m:mPr>
                            <m:mr>
                              <m:e>
                                <m:f>
                                  <m:fPr>
                                    <m:ctrlPr>
                                      <a:rPr lang="en-IN" sz="750" b="0" i="1" smtClean="0">
                                        <a:latin typeface="Cambria Math" panose="02040503050406030204" pitchFamily="18" charset="0"/>
                                      </a:rPr>
                                    </m:ctrlPr>
                                  </m:fPr>
                                  <m:num>
                                    <m:func>
                                      <m:funcPr>
                                        <m:ctrlPr>
                                          <a:rPr lang="en-IN" sz="750" b="0" i="1" smtClean="0">
                                            <a:latin typeface="Cambria Math" panose="02040503050406030204" pitchFamily="18" charset="0"/>
                                          </a:rPr>
                                        </m:ctrlPr>
                                      </m:funcPr>
                                      <m:fName>
                                        <m:r>
                                          <m:rPr>
                                            <m:sty m:val="p"/>
                                          </m:rPr>
                                          <a:rPr lang="en-IN" sz="750" b="0" i="0" smtClean="0">
                                            <a:latin typeface="Cambria Math" panose="02040503050406030204" pitchFamily="18" charset="0"/>
                                          </a:rPr>
                                          <m:t>sin</m:t>
                                        </m:r>
                                      </m:fName>
                                      <m:e>
                                        <m:d>
                                          <m:dPr>
                                            <m:ctrlPr>
                                              <a:rPr lang="en-IN" sz="750" b="0" i="1" smtClean="0">
                                                <a:latin typeface="Cambria Math" panose="02040503050406030204" pitchFamily="18" charset="0"/>
                                              </a:rPr>
                                            </m:ctrlPr>
                                          </m:dPr>
                                          <m:e>
                                            <m:sSub>
                                              <m:sSubPr>
                                                <m:ctrlPr>
                                                  <a:rPr lang="en-IN" sz="750" b="0" i="1" smtClean="0">
                                                    <a:latin typeface="Cambria Math" panose="02040503050406030204" pitchFamily="18" charset="0"/>
                                                  </a:rPr>
                                                </m:ctrlPr>
                                              </m:sSubPr>
                                              <m:e>
                                                <m:r>
                                                  <a:rPr lang="en-IN" sz="750" b="0" i="1" smtClean="0">
                                                    <a:latin typeface="Cambria Math" panose="02040503050406030204" pitchFamily="18" charset="0"/>
                                                    <a:ea typeface="Cambria Math" panose="02040503050406030204" pitchFamily="18" charset="0"/>
                                                  </a:rPr>
                                                  <m:t>𝜔</m:t>
                                                </m:r>
                                              </m:e>
                                              <m:sub>
                                                <m:sSub>
                                                  <m:sSubPr>
                                                    <m:ctrlPr>
                                                      <a:rPr lang="en-IN" sz="750" b="0" i="1" smtClean="0">
                                                        <a:latin typeface="Cambria Math" panose="02040503050406030204" pitchFamily="18" charset="0"/>
                                                      </a:rPr>
                                                    </m:ctrlPr>
                                                  </m:sSubPr>
                                                  <m:e>
                                                    <m:r>
                                                      <a:rPr lang="en-IN" sz="750" b="0" i="1" smtClean="0">
                                                        <a:latin typeface="Cambria Math" panose="02040503050406030204" pitchFamily="18" charset="0"/>
                                                      </a:rPr>
                                                      <m:t>𝑐</m:t>
                                                    </m:r>
                                                  </m:e>
                                                  <m:sub>
                                                    <m:r>
                                                      <a:rPr lang="en-IN" sz="750" b="0" i="1" smtClean="0">
                                                        <a:latin typeface="Cambria Math" panose="02040503050406030204" pitchFamily="18" charset="0"/>
                                                      </a:rPr>
                                                      <m:t>2</m:t>
                                                    </m:r>
                                                  </m:sub>
                                                </m:sSub>
                                              </m:sub>
                                            </m:sSub>
                                            <m:r>
                                              <a:rPr lang="en-IN" sz="750" b="0" i="1" smtClean="0">
                                                <a:latin typeface="Cambria Math" panose="02040503050406030204" pitchFamily="18" charset="0"/>
                                              </a:rPr>
                                              <m:t>(</m:t>
                                            </m:r>
                                            <m:r>
                                              <a:rPr lang="en-IN" sz="750" b="0" i="1" smtClean="0">
                                                <a:latin typeface="Cambria Math" panose="02040503050406030204" pitchFamily="18" charset="0"/>
                                              </a:rPr>
                                              <m:t>𝑛</m:t>
                                            </m:r>
                                            <m:r>
                                              <a:rPr lang="en-IN" sz="750" b="0" i="1" smtClean="0">
                                                <a:latin typeface="Cambria Math" panose="02040503050406030204" pitchFamily="18" charset="0"/>
                                              </a:rPr>
                                              <m:t>−</m:t>
                                            </m:r>
                                            <m:r>
                                              <a:rPr lang="en-IN" sz="750" b="0" i="1" smtClean="0">
                                                <a:latin typeface="Cambria Math" panose="02040503050406030204" pitchFamily="18" charset="0"/>
                                              </a:rPr>
                                              <m:t>𝑁</m:t>
                                            </m:r>
                                            <m:r>
                                              <a:rPr lang="en-IN" sz="750" b="0" i="1" smtClean="0">
                                                <a:latin typeface="Cambria Math" panose="02040503050406030204" pitchFamily="18" charset="0"/>
                                              </a:rPr>
                                              <m:t>)</m:t>
                                            </m:r>
                                          </m:e>
                                        </m:d>
                                      </m:e>
                                    </m:func>
                                    <m:r>
                                      <a:rPr lang="en-IN" sz="750" b="0" i="1" smtClean="0">
                                        <a:latin typeface="Cambria Math" panose="02040503050406030204" pitchFamily="18" charset="0"/>
                                      </a:rPr>
                                      <m:t>−</m:t>
                                    </m:r>
                                    <m:func>
                                      <m:funcPr>
                                        <m:ctrlPr>
                                          <a:rPr lang="en-IN" sz="750" i="1">
                                            <a:latin typeface="Cambria Math" panose="02040503050406030204" pitchFamily="18" charset="0"/>
                                          </a:rPr>
                                        </m:ctrlPr>
                                      </m:funcPr>
                                      <m:fName>
                                        <m:r>
                                          <m:rPr>
                                            <m:sty m:val="p"/>
                                          </m:rPr>
                                          <a:rPr lang="en-IN" sz="750">
                                            <a:latin typeface="Cambria Math" panose="02040503050406030204" pitchFamily="18" charset="0"/>
                                          </a:rPr>
                                          <m:t>sin</m:t>
                                        </m:r>
                                      </m:fName>
                                      <m:e>
                                        <m:d>
                                          <m:dPr>
                                            <m:ctrlPr>
                                              <a:rPr lang="en-IN" sz="750" i="1">
                                                <a:latin typeface="Cambria Math" panose="02040503050406030204" pitchFamily="18" charset="0"/>
                                              </a:rPr>
                                            </m:ctrlPr>
                                          </m:dPr>
                                          <m:e>
                                            <m:sSub>
                                              <m:sSubPr>
                                                <m:ctrlPr>
                                                  <a:rPr lang="en-IN" sz="750" i="1">
                                                    <a:latin typeface="Cambria Math" panose="02040503050406030204" pitchFamily="18" charset="0"/>
                                                  </a:rPr>
                                                </m:ctrlPr>
                                              </m:sSubPr>
                                              <m:e>
                                                <m:r>
                                                  <a:rPr lang="en-IN" sz="750" i="1">
                                                    <a:latin typeface="Cambria Math" panose="02040503050406030204" pitchFamily="18" charset="0"/>
                                                    <a:ea typeface="Cambria Math" panose="02040503050406030204" pitchFamily="18" charset="0"/>
                                                  </a:rPr>
                                                  <m:t>𝜔</m:t>
                                                </m:r>
                                              </m:e>
                                              <m:sub>
                                                <m:sSub>
                                                  <m:sSubPr>
                                                    <m:ctrlPr>
                                                      <a:rPr lang="en-IN" sz="750" i="1" smtClean="0">
                                                        <a:latin typeface="Cambria Math" panose="02040503050406030204" pitchFamily="18" charset="0"/>
                                                        <a:ea typeface="Cambria Math" panose="02040503050406030204" pitchFamily="18" charset="0"/>
                                                      </a:rPr>
                                                    </m:ctrlPr>
                                                  </m:sSubPr>
                                                  <m:e>
                                                    <m:r>
                                                      <a:rPr lang="en-IN" sz="750" b="0" i="1" smtClean="0">
                                                        <a:latin typeface="Cambria Math" panose="02040503050406030204" pitchFamily="18" charset="0"/>
                                                        <a:ea typeface="Cambria Math" panose="02040503050406030204" pitchFamily="18" charset="0"/>
                                                      </a:rPr>
                                                      <m:t>𝑐</m:t>
                                                    </m:r>
                                                  </m:e>
                                                  <m:sub>
                                                    <m:r>
                                                      <a:rPr lang="en-IN" sz="750" b="0" i="1" smtClean="0">
                                                        <a:latin typeface="Cambria Math" panose="02040503050406030204" pitchFamily="18" charset="0"/>
                                                        <a:ea typeface="Cambria Math" panose="02040503050406030204" pitchFamily="18" charset="0"/>
                                                      </a:rPr>
                                                      <m:t>1</m:t>
                                                    </m:r>
                                                  </m:sub>
                                                </m:sSub>
                                              </m:sub>
                                            </m:sSub>
                                            <m:r>
                                              <a:rPr lang="en-IN" sz="750" i="1">
                                                <a:latin typeface="Cambria Math" panose="02040503050406030204" pitchFamily="18" charset="0"/>
                                              </a:rPr>
                                              <m:t>(</m:t>
                                            </m:r>
                                            <m:r>
                                              <a:rPr lang="en-IN" sz="750" i="1">
                                                <a:latin typeface="Cambria Math" panose="02040503050406030204" pitchFamily="18" charset="0"/>
                                              </a:rPr>
                                              <m:t>𝑛</m:t>
                                            </m:r>
                                            <m:r>
                                              <a:rPr lang="en-IN" sz="750" i="1">
                                                <a:latin typeface="Cambria Math" panose="02040503050406030204" pitchFamily="18" charset="0"/>
                                              </a:rPr>
                                              <m:t>−</m:t>
                                            </m:r>
                                            <m:r>
                                              <a:rPr lang="en-IN" sz="750" i="1">
                                                <a:latin typeface="Cambria Math" panose="02040503050406030204" pitchFamily="18" charset="0"/>
                                              </a:rPr>
                                              <m:t>𝑁</m:t>
                                            </m:r>
                                            <m:r>
                                              <a:rPr lang="en-IN" sz="750" i="1">
                                                <a:latin typeface="Cambria Math" panose="02040503050406030204" pitchFamily="18" charset="0"/>
                                              </a:rPr>
                                              <m:t>)</m:t>
                                            </m:r>
                                          </m:e>
                                        </m:d>
                                      </m:e>
                                    </m:func>
                                  </m:num>
                                  <m:den>
                                    <m:r>
                                      <a:rPr lang="en-IN" sz="750" b="0" i="1" smtClean="0">
                                        <a:latin typeface="Cambria Math" panose="02040503050406030204" pitchFamily="18" charset="0"/>
                                        <a:ea typeface="Cambria Math" panose="02040503050406030204" pitchFamily="18" charset="0"/>
                                      </a:rPr>
                                      <m:t>𝜋</m:t>
                                    </m:r>
                                    <m:r>
                                      <a:rPr lang="en-IN" sz="750" b="0" i="1" smtClean="0">
                                        <a:latin typeface="Cambria Math" panose="02040503050406030204" pitchFamily="18" charset="0"/>
                                        <a:ea typeface="Cambria Math" panose="02040503050406030204" pitchFamily="18" charset="0"/>
                                      </a:rPr>
                                      <m:t>(</m:t>
                                    </m:r>
                                    <m:r>
                                      <a:rPr lang="en-IN" sz="750" b="0" i="1" smtClean="0">
                                        <a:latin typeface="Cambria Math" panose="02040503050406030204" pitchFamily="18" charset="0"/>
                                        <a:ea typeface="Cambria Math" panose="02040503050406030204" pitchFamily="18" charset="0"/>
                                      </a:rPr>
                                      <m:t>𝑛</m:t>
                                    </m:r>
                                    <m:r>
                                      <a:rPr lang="en-IN" sz="750" b="0" i="1" smtClean="0">
                                        <a:latin typeface="Cambria Math" panose="02040503050406030204" pitchFamily="18" charset="0"/>
                                        <a:ea typeface="Cambria Math" panose="02040503050406030204" pitchFamily="18" charset="0"/>
                                      </a:rPr>
                                      <m:t>−</m:t>
                                    </m:r>
                                    <m:r>
                                      <a:rPr lang="en-IN" sz="750" b="0" i="1" smtClean="0">
                                        <a:latin typeface="Cambria Math" panose="02040503050406030204" pitchFamily="18" charset="0"/>
                                        <a:ea typeface="Cambria Math" panose="02040503050406030204" pitchFamily="18" charset="0"/>
                                      </a:rPr>
                                      <m:t>𝑁</m:t>
                                    </m:r>
                                    <m:r>
                                      <a:rPr lang="en-IN" sz="750" b="0" i="1" smtClean="0">
                                        <a:latin typeface="Cambria Math" panose="02040503050406030204" pitchFamily="18" charset="0"/>
                                        <a:ea typeface="Cambria Math" panose="02040503050406030204" pitchFamily="18" charset="0"/>
                                      </a:rPr>
                                      <m:t>)</m:t>
                                    </m:r>
                                  </m:den>
                                </m:f>
                              </m:e>
                              <m:e>
                                <m:r>
                                  <a:rPr lang="en-IN" sz="750" b="0" i="1" smtClean="0">
                                    <a:latin typeface="Cambria Math" panose="02040503050406030204" pitchFamily="18" charset="0"/>
                                  </a:rPr>
                                  <m:t>𝑛</m:t>
                                </m:r>
                                <m:r>
                                  <a:rPr lang="en-IN" sz="750" b="0" i="1" smtClean="0">
                                    <a:latin typeface="Cambria Math" panose="02040503050406030204" pitchFamily="18" charset="0"/>
                                    <a:ea typeface="Cambria Math" panose="02040503050406030204" pitchFamily="18" charset="0"/>
                                  </a:rPr>
                                  <m:t>≠</m:t>
                                </m:r>
                                <m:r>
                                  <a:rPr lang="en-IN" sz="750" b="0" i="1" smtClean="0">
                                    <a:latin typeface="Cambria Math" panose="02040503050406030204" pitchFamily="18" charset="0"/>
                                  </a:rPr>
                                  <m:t>𝑁</m:t>
                                </m:r>
                              </m:e>
                            </m:mr>
                            <m:mr>
                              <m:e>
                                <m:f>
                                  <m:fPr>
                                    <m:ctrlPr>
                                      <a:rPr lang="en-IN" sz="750" b="0" i="1" smtClean="0">
                                        <a:latin typeface="Cambria Math" panose="02040503050406030204" pitchFamily="18" charset="0"/>
                                      </a:rPr>
                                    </m:ctrlPr>
                                  </m:fPr>
                                  <m:num>
                                    <m:sSub>
                                      <m:sSubPr>
                                        <m:ctrlPr>
                                          <a:rPr lang="en-IN" sz="750" i="1">
                                            <a:latin typeface="Cambria Math" panose="02040503050406030204" pitchFamily="18" charset="0"/>
                                          </a:rPr>
                                        </m:ctrlPr>
                                      </m:sSubPr>
                                      <m:e>
                                        <m:r>
                                          <a:rPr lang="en-IN" sz="750" i="1">
                                            <a:latin typeface="Cambria Math" panose="02040503050406030204" pitchFamily="18" charset="0"/>
                                            <a:ea typeface="Cambria Math" panose="02040503050406030204" pitchFamily="18" charset="0"/>
                                          </a:rPr>
                                          <m:t>𝜔</m:t>
                                        </m:r>
                                      </m:e>
                                      <m:sub>
                                        <m:sSub>
                                          <m:sSubPr>
                                            <m:ctrlPr>
                                              <a:rPr lang="en-IN" sz="750" i="1">
                                                <a:latin typeface="Cambria Math" panose="02040503050406030204" pitchFamily="18" charset="0"/>
                                              </a:rPr>
                                            </m:ctrlPr>
                                          </m:sSubPr>
                                          <m:e>
                                            <m:r>
                                              <a:rPr lang="en-IN" sz="750" i="1">
                                                <a:latin typeface="Cambria Math" panose="02040503050406030204" pitchFamily="18" charset="0"/>
                                              </a:rPr>
                                              <m:t>𝑐</m:t>
                                            </m:r>
                                          </m:e>
                                          <m:sub>
                                            <m:r>
                                              <a:rPr lang="en-IN" sz="750" i="1">
                                                <a:latin typeface="Cambria Math" panose="02040503050406030204" pitchFamily="18" charset="0"/>
                                              </a:rPr>
                                              <m:t>2</m:t>
                                            </m:r>
                                          </m:sub>
                                        </m:sSub>
                                      </m:sub>
                                    </m:sSub>
                                    <m:r>
                                      <a:rPr lang="en-IN" sz="750" b="0" i="1" smtClean="0">
                                        <a:latin typeface="Cambria Math" panose="02040503050406030204" pitchFamily="18" charset="0"/>
                                      </a:rPr>
                                      <m:t>−</m:t>
                                    </m:r>
                                    <m:sSub>
                                      <m:sSubPr>
                                        <m:ctrlPr>
                                          <a:rPr lang="en-IN" sz="750" i="1">
                                            <a:latin typeface="Cambria Math" panose="02040503050406030204" pitchFamily="18" charset="0"/>
                                          </a:rPr>
                                        </m:ctrlPr>
                                      </m:sSubPr>
                                      <m:e>
                                        <m:r>
                                          <a:rPr lang="en-IN" sz="750" i="1">
                                            <a:latin typeface="Cambria Math" panose="02040503050406030204" pitchFamily="18" charset="0"/>
                                            <a:ea typeface="Cambria Math" panose="02040503050406030204" pitchFamily="18" charset="0"/>
                                          </a:rPr>
                                          <m:t>𝜔</m:t>
                                        </m:r>
                                      </m:e>
                                      <m:sub>
                                        <m:sSub>
                                          <m:sSubPr>
                                            <m:ctrlPr>
                                              <a:rPr lang="en-IN" sz="750" i="1">
                                                <a:latin typeface="Cambria Math" panose="02040503050406030204" pitchFamily="18" charset="0"/>
                                              </a:rPr>
                                            </m:ctrlPr>
                                          </m:sSubPr>
                                          <m:e>
                                            <m:r>
                                              <a:rPr lang="en-IN" sz="750" i="1">
                                                <a:latin typeface="Cambria Math" panose="02040503050406030204" pitchFamily="18" charset="0"/>
                                              </a:rPr>
                                              <m:t>𝑐</m:t>
                                            </m:r>
                                          </m:e>
                                          <m:sub>
                                            <m:r>
                                              <a:rPr lang="en-IN" sz="750" b="0" i="1" smtClean="0">
                                                <a:latin typeface="Cambria Math" panose="02040503050406030204" pitchFamily="18" charset="0"/>
                                              </a:rPr>
                                              <m:t>1</m:t>
                                            </m:r>
                                          </m:sub>
                                        </m:sSub>
                                      </m:sub>
                                    </m:sSub>
                                  </m:num>
                                  <m:den>
                                    <m:r>
                                      <a:rPr lang="en-IN" sz="750" i="1">
                                        <a:latin typeface="Cambria Math" panose="02040503050406030204" pitchFamily="18" charset="0"/>
                                        <a:ea typeface="Cambria Math" panose="02040503050406030204" pitchFamily="18" charset="0"/>
                                      </a:rPr>
                                      <m:t>𝜋</m:t>
                                    </m:r>
                                  </m:den>
                                </m:f>
                              </m:e>
                              <m:e>
                                <m:r>
                                  <a:rPr lang="en-IN" sz="750" b="0" i="1" smtClean="0">
                                    <a:latin typeface="Cambria Math" panose="02040503050406030204" pitchFamily="18" charset="0"/>
                                  </a:rPr>
                                  <m:t>𝑛</m:t>
                                </m:r>
                                <m:r>
                                  <a:rPr lang="en-IN" sz="750" b="0" i="1" smtClean="0">
                                    <a:latin typeface="Cambria Math" panose="02040503050406030204" pitchFamily="18" charset="0"/>
                                  </a:rPr>
                                  <m:t>=</m:t>
                                </m:r>
                                <m:r>
                                  <a:rPr lang="en-IN" sz="750" b="0" i="1" smtClean="0">
                                    <a:latin typeface="Cambria Math" panose="02040503050406030204" pitchFamily="18" charset="0"/>
                                  </a:rPr>
                                  <m:t>𝑁</m:t>
                                </m:r>
                              </m:e>
                            </m:mr>
                          </m:m>
                        </m:e>
                      </m:d>
                    </m:oMath>
                  </m:oMathPara>
                </a14:m>
                <a:endParaRPr lang="en-IN" sz="750" dirty="0"/>
              </a:p>
            </p:txBody>
          </p:sp>
        </mc:Choice>
        <mc:Fallback>
          <p:sp>
            <p:nvSpPr>
              <p:cNvPr id="91" name="TextBox 90">
                <a:extLst>
                  <a:ext uri="{FF2B5EF4-FFF2-40B4-BE49-F238E27FC236}">
                    <a16:creationId xmlns:a16="http://schemas.microsoft.com/office/drawing/2014/main" id="{647FF680-5772-33BD-789E-077B2C4B11E7}"/>
                  </a:ext>
                </a:extLst>
              </p:cNvPr>
              <p:cNvSpPr txBox="1">
                <a:spLocks noRot="1" noChangeAspect="1" noMove="1" noResize="1" noEditPoints="1" noAdjustHandles="1" noChangeArrowheads="1" noChangeShapeType="1" noTextEdit="1"/>
              </p:cNvSpPr>
              <p:nvPr/>
            </p:nvSpPr>
            <p:spPr>
              <a:xfrm>
                <a:off x="6019635" y="8281734"/>
                <a:ext cx="2253373" cy="520463"/>
              </a:xfrm>
              <a:prstGeom prst="rect">
                <a:avLst/>
              </a:prstGeom>
              <a:blipFill>
                <a:blip r:embed="rId6"/>
                <a:stretch>
                  <a:fillRect l="-541" r="-541" b="-1176"/>
                </a:stretch>
              </a:blipFill>
            </p:spPr>
            <p:txBody>
              <a:bodyPr/>
              <a:lstStyle/>
              <a:p>
                <a:r>
                  <a:rPr lang="en-IN">
                    <a:noFill/>
                  </a:rPr>
                  <a:t> </a:t>
                </a:r>
              </a:p>
            </p:txBody>
          </p:sp>
        </mc:Fallback>
      </mc:AlternateContent>
      <p:sp>
        <p:nvSpPr>
          <p:cNvPr id="93" name="Rectangle 92">
            <a:extLst>
              <a:ext uri="{FF2B5EF4-FFF2-40B4-BE49-F238E27FC236}">
                <a16:creationId xmlns:a16="http://schemas.microsoft.com/office/drawing/2014/main" id="{64262195-5F50-56B9-EC8F-A86CAA6F069B}"/>
              </a:ext>
            </a:extLst>
          </p:cNvPr>
          <p:cNvSpPr/>
          <p:nvPr/>
        </p:nvSpPr>
        <p:spPr>
          <a:xfrm>
            <a:off x="8289373" y="2801618"/>
            <a:ext cx="4360913" cy="277241"/>
          </a:xfrm>
          <a:prstGeom prst="rect">
            <a:avLst/>
          </a:prstGeom>
          <a:solidFill>
            <a:schemeClr val="accent5">
              <a:lumMod val="40000"/>
              <a:lumOff val="60000"/>
            </a:schemeClr>
          </a:solidFill>
          <a:ln w="6350">
            <a:solidFill>
              <a:srgbClr val="002060"/>
            </a:solidFill>
          </a:ln>
        </p:spPr>
        <p:txBody>
          <a:bodyPr wrap="square">
            <a:noAutofit/>
          </a:bodyPr>
          <a:lstStyle/>
          <a:p>
            <a:pPr algn="ctr"/>
            <a:r>
              <a:rPr lang="en-US" sz="923" dirty="0">
                <a:gradFill>
                  <a:gsLst>
                    <a:gs pos="0">
                      <a:srgbClr val="012D86"/>
                    </a:gs>
                    <a:gs pos="100000">
                      <a:srgbClr val="0E2557"/>
                    </a:gs>
                  </a:gsLst>
                  <a:lin scaled="0"/>
                </a:gradFill>
                <a:latin typeface="Bookman Old Style" panose="02050604050505020204" pitchFamily="18" charset="0"/>
              </a:rPr>
              <a:t> </a:t>
            </a:r>
            <a:r>
              <a:rPr lang="en-IN" sz="1108" b="1" dirty="0">
                <a:gradFill>
                  <a:gsLst>
                    <a:gs pos="0">
                      <a:srgbClr val="012D86"/>
                    </a:gs>
                    <a:gs pos="100000">
                      <a:srgbClr val="0E2557"/>
                    </a:gs>
                  </a:gsLst>
                  <a:lin scaled="0"/>
                </a:gradFill>
                <a:latin typeface="Bookman Old Style" panose="02050604050505020204" pitchFamily="18" charset="0"/>
              </a:rPr>
              <a:t>Results</a:t>
            </a:r>
            <a:endParaRPr lang="en-US" sz="1108" b="1" dirty="0">
              <a:solidFill>
                <a:srgbClr val="002060"/>
              </a:solidFill>
              <a:latin typeface="Bookman Old Style" panose="02050604050505020204" pitchFamily="18" charset="0"/>
              <a:cs typeface="Arial" panose="020B0604020202020204" pitchFamily="34" charset="0"/>
            </a:endParaRPr>
          </a:p>
        </p:txBody>
      </p:sp>
      <p:sp>
        <p:nvSpPr>
          <p:cNvPr id="95" name="TextBox 94">
            <a:extLst>
              <a:ext uri="{FF2B5EF4-FFF2-40B4-BE49-F238E27FC236}">
                <a16:creationId xmlns:a16="http://schemas.microsoft.com/office/drawing/2014/main" id="{201B29AE-B342-E928-5B22-A5B16BD8620C}"/>
              </a:ext>
            </a:extLst>
          </p:cNvPr>
          <p:cNvSpPr txBox="1"/>
          <p:nvPr/>
        </p:nvSpPr>
        <p:spPr>
          <a:xfrm>
            <a:off x="8333391" y="5968029"/>
            <a:ext cx="4160099" cy="861774"/>
          </a:xfrm>
          <a:prstGeom prst="rect">
            <a:avLst/>
          </a:prstGeom>
          <a:noFill/>
        </p:spPr>
        <p:txBody>
          <a:bodyPr wrap="square">
            <a:spAutoFit/>
          </a:bodyPr>
          <a:lstStyle/>
          <a:p>
            <a:pPr marL="171450" indent="-171450" algn="just">
              <a:buFont typeface="Courier New" panose="02070309020205020404" pitchFamily="49" charset="0"/>
              <a:buChar char="o"/>
            </a:pPr>
            <a:r>
              <a:rPr lang="en-IN" sz="1000" dirty="0">
                <a:cs typeface="Times New Roman" panose="02020603050405020304" pitchFamily="18" charset="0"/>
              </a:rPr>
              <a:t>Frequency analysis to find the model parameters.</a:t>
            </a:r>
          </a:p>
          <a:p>
            <a:pPr marL="171450" indent="-171450" algn="just">
              <a:buFont typeface="Courier New" panose="02070309020205020404" pitchFamily="49" charset="0"/>
              <a:buChar char="o"/>
            </a:pPr>
            <a:r>
              <a:rPr lang="en-IN" sz="1000" b="1" dirty="0">
                <a:cs typeface="Times New Roman" panose="02020603050405020304" pitchFamily="18" charset="0"/>
              </a:rPr>
              <a:t>M1=</a:t>
            </a:r>
            <a:r>
              <a:rPr lang="en-IN" sz="1000" dirty="0">
                <a:cs typeface="Times New Roman" panose="02020603050405020304" pitchFamily="18" charset="0"/>
              </a:rPr>
              <a:t>35.4851    </a:t>
            </a:r>
            <a:r>
              <a:rPr lang="en-IN" sz="1000" b="1" dirty="0">
                <a:cs typeface="Times New Roman" panose="02020603050405020304" pitchFamily="18" charset="0"/>
              </a:rPr>
              <a:t>M2</a:t>
            </a:r>
            <a:r>
              <a:rPr lang="en-IN" sz="1000" dirty="0">
                <a:cs typeface="Times New Roman" panose="02020603050405020304" pitchFamily="18" charset="0"/>
              </a:rPr>
              <a:t>=64.2381          </a:t>
            </a:r>
            <a:r>
              <a:rPr lang="en-IN" sz="1000" b="1" dirty="0">
                <a:cs typeface="Times New Roman" panose="02020603050405020304" pitchFamily="18" charset="0"/>
              </a:rPr>
              <a:t>M3</a:t>
            </a:r>
            <a:r>
              <a:rPr lang="en-IN" sz="1000" dirty="0">
                <a:cs typeface="Times New Roman" panose="02020603050405020304" pitchFamily="18" charset="0"/>
              </a:rPr>
              <a:t>= 107.6660</a:t>
            </a:r>
          </a:p>
          <a:p>
            <a:pPr marL="171450" indent="-171450" algn="just">
              <a:buFont typeface="Courier New" panose="02070309020205020404" pitchFamily="49" charset="0"/>
              <a:buChar char="o"/>
            </a:pPr>
            <a:r>
              <a:rPr lang="en-IN" sz="1000" b="1" dirty="0">
                <a:cs typeface="Times New Roman" panose="02020603050405020304" pitchFamily="18" charset="0"/>
              </a:rPr>
              <a:t>M4</a:t>
            </a:r>
            <a:r>
              <a:rPr lang="en-IN" sz="1000" dirty="0">
                <a:cs typeface="Times New Roman" panose="02020603050405020304" pitchFamily="18" charset="0"/>
              </a:rPr>
              <a:t>=619.6582  M5=9.2195 e+03  </a:t>
            </a:r>
            <a:r>
              <a:rPr lang="en-IN" sz="1000" b="1" dirty="0">
                <a:cs typeface="Times New Roman" panose="02020603050405020304" pitchFamily="18" charset="0"/>
              </a:rPr>
              <a:t>M6</a:t>
            </a:r>
            <a:r>
              <a:rPr lang="en-IN" sz="1000" dirty="0">
                <a:cs typeface="Times New Roman" panose="02020603050405020304" pitchFamily="18" charset="0"/>
              </a:rPr>
              <a:t>=0.0731</a:t>
            </a:r>
          </a:p>
          <a:p>
            <a:pPr marL="171450" indent="-171450" algn="just">
              <a:buFont typeface="Courier New" panose="02070309020205020404" pitchFamily="49" charset="0"/>
              <a:buChar char="o"/>
            </a:pPr>
            <a:r>
              <a:rPr lang="en-IN" sz="1000" dirty="0">
                <a:cs typeface="Times New Roman" panose="02020603050405020304" pitchFamily="18" charset="0"/>
              </a:rPr>
              <a:t>Detected Genres are Blues, Metal, HipHop.</a:t>
            </a:r>
          </a:p>
          <a:p>
            <a:pPr marL="171450" indent="-171450" algn="just">
              <a:buFont typeface="Courier New" panose="02070309020205020404" pitchFamily="49" charset="0"/>
              <a:buChar char="o"/>
            </a:pPr>
            <a:r>
              <a:rPr lang="en-IN" sz="1000" dirty="0">
                <a:cs typeface="Times New Roman" panose="02020603050405020304" pitchFamily="18" charset="0"/>
              </a:rPr>
              <a:t>Original Genre </a:t>
            </a:r>
            <a:r>
              <a:rPr lang="en-IN" sz="1000" b="1" dirty="0">
                <a:cs typeface="Times New Roman" panose="02020603050405020304" pitchFamily="18" charset="0"/>
              </a:rPr>
              <a:t>Blues.</a:t>
            </a:r>
          </a:p>
        </p:txBody>
      </p:sp>
      <p:sp>
        <p:nvSpPr>
          <p:cNvPr id="96" name="TextBox 95">
            <a:extLst>
              <a:ext uri="{FF2B5EF4-FFF2-40B4-BE49-F238E27FC236}">
                <a16:creationId xmlns:a16="http://schemas.microsoft.com/office/drawing/2014/main" id="{FD543AB5-8B07-6AF0-F8E7-2727B7A43B1D}"/>
              </a:ext>
            </a:extLst>
          </p:cNvPr>
          <p:cNvSpPr txBox="1"/>
          <p:nvPr/>
        </p:nvSpPr>
        <p:spPr>
          <a:xfrm>
            <a:off x="10145216" y="4179732"/>
            <a:ext cx="2096066" cy="220060"/>
          </a:xfrm>
          <a:prstGeom prst="rect">
            <a:avLst/>
          </a:prstGeom>
          <a:noFill/>
        </p:spPr>
        <p:txBody>
          <a:bodyPr wrap="square">
            <a:spAutoFit/>
          </a:bodyPr>
          <a:lstStyle/>
          <a:p>
            <a:r>
              <a:rPr lang="en-US" sz="830" dirty="0">
                <a:cs typeface="Times New Roman" panose="02020603050405020304" pitchFamily="18" charset="0"/>
              </a:rPr>
              <a:t>Fig: Processed Blues signal</a:t>
            </a:r>
            <a:endParaRPr lang="en-IN" sz="830" dirty="0"/>
          </a:p>
        </p:txBody>
      </p:sp>
      <p:sp>
        <p:nvSpPr>
          <p:cNvPr id="97" name="TextBox 96">
            <a:extLst>
              <a:ext uri="{FF2B5EF4-FFF2-40B4-BE49-F238E27FC236}">
                <a16:creationId xmlns:a16="http://schemas.microsoft.com/office/drawing/2014/main" id="{220EBA33-D2C9-A4C3-3858-A6C77CE7F3F9}"/>
              </a:ext>
            </a:extLst>
          </p:cNvPr>
          <p:cNvSpPr txBox="1"/>
          <p:nvPr/>
        </p:nvSpPr>
        <p:spPr>
          <a:xfrm>
            <a:off x="8364763" y="5592688"/>
            <a:ext cx="2356517" cy="220060"/>
          </a:xfrm>
          <a:prstGeom prst="rect">
            <a:avLst/>
          </a:prstGeom>
          <a:noFill/>
        </p:spPr>
        <p:txBody>
          <a:bodyPr wrap="square">
            <a:spAutoFit/>
          </a:bodyPr>
          <a:lstStyle/>
          <a:p>
            <a:r>
              <a:rPr lang="en-US" sz="830" dirty="0">
                <a:cs typeface="Times New Roman" panose="02020603050405020304" pitchFamily="18" charset="0"/>
              </a:rPr>
              <a:t>Fig: Frequency Spectrum of Processed Blues signal</a:t>
            </a:r>
            <a:endParaRPr lang="en-IN" sz="830" dirty="0"/>
          </a:p>
        </p:txBody>
      </p:sp>
      <p:sp>
        <p:nvSpPr>
          <p:cNvPr id="98" name="TextBox 97">
            <a:extLst>
              <a:ext uri="{FF2B5EF4-FFF2-40B4-BE49-F238E27FC236}">
                <a16:creationId xmlns:a16="http://schemas.microsoft.com/office/drawing/2014/main" id="{5337ADAB-3704-25D3-6FB4-D59A33A2840E}"/>
              </a:ext>
            </a:extLst>
          </p:cNvPr>
          <p:cNvSpPr txBox="1"/>
          <p:nvPr/>
        </p:nvSpPr>
        <p:spPr>
          <a:xfrm>
            <a:off x="8862295" y="2535775"/>
            <a:ext cx="3504593" cy="220060"/>
          </a:xfrm>
          <a:prstGeom prst="rect">
            <a:avLst/>
          </a:prstGeom>
          <a:noFill/>
        </p:spPr>
        <p:txBody>
          <a:bodyPr wrap="square">
            <a:spAutoFit/>
          </a:bodyPr>
          <a:lstStyle/>
          <a:p>
            <a:r>
              <a:rPr lang="en-US" sz="830" dirty="0">
                <a:cs typeface="Times New Roman" panose="02020603050405020304" pitchFamily="18" charset="0"/>
              </a:rPr>
              <a:t>Fig: Frequency response of the FIR BP filter designed using Blackman window</a:t>
            </a:r>
            <a:endParaRPr lang="en-IN" sz="830" dirty="0"/>
          </a:p>
        </p:txBody>
      </p:sp>
      <p:sp>
        <p:nvSpPr>
          <p:cNvPr id="100" name="Rectangle 99">
            <a:extLst>
              <a:ext uri="{FF2B5EF4-FFF2-40B4-BE49-F238E27FC236}">
                <a16:creationId xmlns:a16="http://schemas.microsoft.com/office/drawing/2014/main" id="{8A33DFC0-7C91-18EA-7F9A-D2F560BED530}"/>
              </a:ext>
            </a:extLst>
          </p:cNvPr>
          <p:cNvSpPr/>
          <p:nvPr/>
        </p:nvSpPr>
        <p:spPr>
          <a:xfrm>
            <a:off x="4252517" y="3115822"/>
            <a:ext cx="1128906" cy="217810"/>
          </a:xfrm>
          <a:prstGeom prst="rect">
            <a:avLst/>
          </a:prstGeom>
        </p:spPr>
        <p:txBody>
          <a:bodyPr wrap="square" lIns="63305" tIns="31652" rIns="63305" bIns="31652">
            <a:spAutoFit/>
          </a:bodyPr>
          <a:lstStyle/>
          <a:p>
            <a:r>
              <a:rPr lang="en-IN" altLang="en-US" sz="1000" b="1" dirty="0">
                <a:solidFill>
                  <a:srgbClr val="C00000"/>
                </a:solidFill>
              </a:rPr>
              <a:t>Signal Parameters </a:t>
            </a:r>
          </a:p>
        </p:txBody>
      </p:sp>
      <p:sp>
        <p:nvSpPr>
          <p:cNvPr id="3" name="Rectangle 2">
            <a:extLst>
              <a:ext uri="{FF2B5EF4-FFF2-40B4-BE49-F238E27FC236}">
                <a16:creationId xmlns:a16="http://schemas.microsoft.com/office/drawing/2014/main" id="{888EE6D8-60ED-54E0-BFF8-95AACBD99B6C}"/>
              </a:ext>
            </a:extLst>
          </p:cNvPr>
          <p:cNvSpPr/>
          <p:nvPr/>
        </p:nvSpPr>
        <p:spPr>
          <a:xfrm>
            <a:off x="7525932" y="2416612"/>
            <a:ext cx="723441" cy="3798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M3,M4</a:t>
            </a:r>
          </a:p>
        </p:txBody>
      </p:sp>
      <p:sp>
        <p:nvSpPr>
          <p:cNvPr id="4" name="Rectangle 3">
            <a:extLst>
              <a:ext uri="{FF2B5EF4-FFF2-40B4-BE49-F238E27FC236}">
                <a16:creationId xmlns:a16="http://schemas.microsoft.com/office/drawing/2014/main" id="{0EC2A2FC-CEB2-8767-8959-CACFF4CF26CB}"/>
              </a:ext>
            </a:extLst>
          </p:cNvPr>
          <p:cNvSpPr/>
          <p:nvPr/>
        </p:nvSpPr>
        <p:spPr>
          <a:xfrm>
            <a:off x="7460135" y="1468522"/>
            <a:ext cx="812872" cy="3798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solidFill>
              </a:rPr>
              <a:t>M1,M2</a:t>
            </a:r>
          </a:p>
        </p:txBody>
      </p:sp>
      <p:sp>
        <p:nvSpPr>
          <p:cNvPr id="9" name="Rectangle 8">
            <a:extLst>
              <a:ext uri="{FF2B5EF4-FFF2-40B4-BE49-F238E27FC236}">
                <a16:creationId xmlns:a16="http://schemas.microsoft.com/office/drawing/2014/main" id="{51AAB319-BFDC-4639-D038-D5B73B86C5F3}"/>
              </a:ext>
            </a:extLst>
          </p:cNvPr>
          <p:cNvSpPr/>
          <p:nvPr/>
        </p:nvSpPr>
        <p:spPr>
          <a:xfrm>
            <a:off x="5303220" y="1453062"/>
            <a:ext cx="772653" cy="3798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EC49C12-DEAE-A84A-D53E-10066E80DAF5}"/>
              </a:ext>
            </a:extLst>
          </p:cNvPr>
          <p:cNvSpPr/>
          <p:nvPr/>
        </p:nvSpPr>
        <p:spPr>
          <a:xfrm>
            <a:off x="6461946" y="1470425"/>
            <a:ext cx="751404" cy="3798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EAD1104-F2F5-CACD-A902-8614E4CC8004}"/>
              </a:ext>
            </a:extLst>
          </p:cNvPr>
          <p:cNvSpPr/>
          <p:nvPr/>
        </p:nvSpPr>
        <p:spPr>
          <a:xfrm>
            <a:off x="6429475" y="2389878"/>
            <a:ext cx="775272" cy="3798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M5,M6</a:t>
            </a:r>
          </a:p>
        </p:txBody>
      </p:sp>
      <p:sp>
        <p:nvSpPr>
          <p:cNvPr id="13" name="Rectangle 12">
            <a:extLst>
              <a:ext uri="{FF2B5EF4-FFF2-40B4-BE49-F238E27FC236}">
                <a16:creationId xmlns:a16="http://schemas.microsoft.com/office/drawing/2014/main" id="{817C0209-E901-4841-4D04-6340DA2D6F8D}"/>
              </a:ext>
            </a:extLst>
          </p:cNvPr>
          <p:cNvSpPr/>
          <p:nvPr/>
        </p:nvSpPr>
        <p:spPr>
          <a:xfrm>
            <a:off x="5288518" y="2293711"/>
            <a:ext cx="854122" cy="5078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a:solidFill>
                  <a:schemeClr val="tx1"/>
                </a:solidFill>
              </a:rPr>
              <a:t>Model scouring </a:t>
            </a:r>
          </a:p>
        </p:txBody>
      </p:sp>
      <p:sp>
        <p:nvSpPr>
          <p:cNvPr id="14" name="TextBox 13">
            <a:extLst>
              <a:ext uri="{FF2B5EF4-FFF2-40B4-BE49-F238E27FC236}">
                <a16:creationId xmlns:a16="http://schemas.microsoft.com/office/drawing/2014/main" id="{C538A46D-E5F0-3C69-E839-173C4D430BAA}"/>
              </a:ext>
            </a:extLst>
          </p:cNvPr>
          <p:cNvSpPr txBox="1"/>
          <p:nvPr/>
        </p:nvSpPr>
        <p:spPr>
          <a:xfrm>
            <a:off x="4277613" y="1440699"/>
            <a:ext cx="658290" cy="439288"/>
          </a:xfrm>
          <a:prstGeom prst="rect">
            <a:avLst/>
          </a:prstGeom>
          <a:noFill/>
        </p:spPr>
        <p:txBody>
          <a:bodyPr wrap="square" rtlCol="0">
            <a:spAutoFit/>
          </a:bodyPr>
          <a:lstStyle/>
          <a:p>
            <a:r>
              <a:rPr lang="en-IN" sz="800" dirty="0"/>
              <a:t>Audio </a:t>
            </a:r>
          </a:p>
          <a:p>
            <a:r>
              <a:rPr lang="en-IN" sz="800" dirty="0"/>
              <a:t>signal</a:t>
            </a:r>
          </a:p>
        </p:txBody>
      </p:sp>
      <p:cxnSp>
        <p:nvCxnSpPr>
          <p:cNvPr id="15" name="Straight Arrow Connector 14">
            <a:extLst>
              <a:ext uri="{FF2B5EF4-FFF2-40B4-BE49-F238E27FC236}">
                <a16:creationId xmlns:a16="http://schemas.microsoft.com/office/drawing/2014/main" id="{994E0991-9CA9-617A-7E59-F050BC591168}"/>
              </a:ext>
            </a:extLst>
          </p:cNvPr>
          <p:cNvCxnSpPr>
            <a:cxnSpLocks/>
          </p:cNvCxnSpPr>
          <p:nvPr/>
        </p:nvCxnSpPr>
        <p:spPr>
          <a:xfrm>
            <a:off x="4744616" y="1653106"/>
            <a:ext cx="492099" cy="7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82A4BA-14AE-5C21-2630-B6C8B34E287A}"/>
              </a:ext>
            </a:extLst>
          </p:cNvPr>
          <p:cNvSpPr txBox="1"/>
          <p:nvPr/>
        </p:nvSpPr>
        <p:spPr>
          <a:xfrm>
            <a:off x="4196247" y="2333304"/>
            <a:ext cx="901304" cy="439288"/>
          </a:xfrm>
          <a:prstGeom prst="rect">
            <a:avLst/>
          </a:prstGeom>
          <a:noFill/>
        </p:spPr>
        <p:txBody>
          <a:bodyPr wrap="square" lIns="91440" tIns="45720" rIns="91440" bIns="45720" rtlCol="0" anchor="t">
            <a:spAutoFit/>
          </a:bodyPr>
          <a:lstStyle/>
          <a:p>
            <a:r>
              <a:rPr lang="en-IN" sz="800">
                <a:latin typeface="Arial"/>
                <a:cs typeface="Arial"/>
              </a:rPr>
              <a:t>Classified genre</a:t>
            </a:r>
          </a:p>
        </p:txBody>
      </p:sp>
      <p:cxnSp>
        <p:nvCxnSpPr>
          <p:cNvPr id="17" name="Straight Arrow Connector 16">
            <a:extLst>
              <a:ext uri="{FF2B5EF4-FFF2-40B4-BE49-F238E27FC236}">
                <a16:creationId xmlns:a16="http://schemas.microsoft.com/office/drawing/2014/main" id="{00207ED6-8036-3406-BCA2-511F56928010}"/>
              </a:ext>
            </a:extLst>
          </p:cNvPr>
          <p:cNvCxnSpPr>
            <a:cxnSpLocks/>
          </p:cNvCxnSpPr>
          <p:nvPr/>
        </p:nvCxnSpPr>
        <p:spPr>
          <a:xfrm flipH="1">
            <a:off x="4760328" y="2531194"/>
            <a:ext cx="542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522E9FC-8203-6B90-325C-910F44E58D59}"/>
              </a:ext>
            </a:extLst>
          </p:cNvPr>
          <p:cNvSpPr txBox="1"/>
          <p:nvPr/>
        </p:nvSpPr>
        <p:spPr>
          <a:xfrm>
            <a:off x="6408728" y="1447459"/>
            <a:ext cx="931282" cy="439288"/>
          </a:xfrm>
          <a:prstGeom prst="rect">
            <a:avLst/>
          </a:prstGeom>
          <a:noFill/>
        </p:spPr>
        <p:txBody>
          <a:bodyPr wrap="square" rtlCol="0">
            <a:spAutoFit/>
          </a:bodyPr>
          <a:lstStyle/>
          <a:p>
            <a:r>
              <a:rPr lang="en-IN" sz="800"/>
              <a:t>Frequency analysis</a:t>
            </a:r>
          </a:p>
        </p:txBody>
      </p:sp>
      <p:sp>
        <p:nvSpPr>
          <p:cNvPr id="20" name="TextBox 19">
            <a:extLst>
              <a:ext uri="{FF2B5EF4-FFF2-40B4-BE49-F238E27FC236}">
                <a16:creationId xmlns:a16="http://schemas.microsoft.com/office/drawing/2014/main" id="{B7A05D76-EDAE-2A29-390E-B99955ED1B85}"/>
              </a:ext>
            </a:extLst>
          </p:cNvPr>
          <p:cNvSpPr txBox="1"/>
          <p:nvPr/>
        </p:nvSpPr>
        <p:spPr>
          <a:xfrm>
            <a:off x="5338558" y="1518890"/>
            <a:ext cx="716204" cy="299514"/>
          </a:xfrm>
          <a:prstGeom prst="rect">
            <a:avLst/>
          </a:prstGeom>
          <a:noFill/>
        </p:spPr>
        <p:txBody>
          <a:bodyPr wrap="square" rtlCol="0">
            <a:spAutoFit/>
          </a:bodyPr>
          <a:lstStyle/>
          <a:p>
            <a:r>
              <a:rPr lang="en-IN" sz="900" dirty="0"/>
              <a:t>Filter</a:t>
            </a:r>
          </a:p>
        </p:txBody>
      </p:sp>
      <p:cxnSp>
        <p:nvCxnSpPr>
          <p:cNvPr id="22" name="Straight Arrow Connector 21">
            <a:extLst>
              <a:ext uri="{FF2B5EF4-FFF2-40B4-BE49-F238E27FC236}">
                <a16:creationId xmlns:a16="http://schemas.microsoft.com/office/drawing/2014/main" id="{EE11C18A-51DC-80BC-C408-6D85CA02CAA0}"/>
              </a:ext>
            </a:extLst>
          </p:cNvPr>
          <p:cNvCxnSpPr>
            <a:cxnSpLocks/>
            <a:endCxn id="12" idx="3"/>
          </p:cNvCxnSpPr>
          <p:nvPr/>
        </p:nvCxnSpPr>
        <p:spPr>
          <a:xfrm flipH="1">
            <a:off x="7204747" y="2575883"/>
            <a:ext cx="309123" cy="3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27798B2-DCDF-9641-979C-8A2CBE35BB80}"/>
              </a:ext>
            </a:extLst>
          </p:cNvPr>
          <p:cNvCxnSpPr/>
          <p:nvPr/>
        </p:nvCxnSpPr>
        <p:spPr>
          <a:xfrm flipH="1">
            <a:off x="6137223" y="2558096"/>
            <a:ext cx="312840" cy="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32B56E9-42D5-42A4-7214-D522BF685691}"/>
              </a:ext>
            </a:extLst>
          </p:cNvPr>
          <p:cNvCxnSpPr>
            <a:cxnSpLocks/>
          </p:cNvCxnSpPr>
          <p:nvPr/>
        </p:nvCxnSpPr>
        <p:spPr>
          <a:xfrm>
            <a:off x="7906918" y="1901570"/>
            <a:ext cx="0" cy="52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B88F05C-2B77-9ABA-DF9A-F8C0FFB637A1}"/>
              </a:ext>
            </a:extLst>
          </p:cNvPr>
          <p:cNvCxnSpPr>
            <a:cxnSpLocks/>
          </p:cNvCxnSpPr>
          <p:nvPr/>
        </p:nvCxnSpPr>
        <p:spPr>
          <a:xfrm flipV="1">
            <a:off x="7207459" y="1653106"/>
            <a:ext cx="250603" cy="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B8FABC-8AE8-303B-4B8A-68B59A7B7196}"/>
              </a:ext>
            </a:extLst>
          </p:cNvPr>
          <p:cNvCxnSpPr>
            <a:cxnSpLocks/>
            <a:stCxn id="20" idx="3"/>
          </p:cNvCxnSpPr>
          <p:nvPr/>
        </p:nvCxnSpPr>
        <p:spPr>
          <a:xfrm flipV="1">
            <a:off x="6054762" y="1660711"/>
            <a:ext cx="422469" cy="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347607C3-300F-29C8-52C2-A76DBAF8A744}"/>
              </a:ext>
            </a:extLst>
          </p:cNvPr>
          <p:cNvPicPr>
            <a:picLocks noChangeAspect="1"/>
          </p:cNvPicPr>
          <p:nvPr/>
        </p:nvPicPr>
        <p:blipFill rotWithShape="1">
          <a:blip r:embed="rId7"/>
          <a:srcRect l="2500" r="4167"/>
          <a:stretch/>
        </p:blipFill>
        <p:spPr>
          <a:xfrm>
            <a:off x="8345880" y="1372253"/>
            <a:ext cx="4274021" cy="1055680"/>
          </a:xfrm>
          <a:prstGeom prst="rect">
            <a:avLst/>
          </a:prstGeom>
        </p:spPr>
      </p:pic>
      <p:pic>
        <p:nvPicPr>
          <p:cNvPr id="7" name="Picture 6">
            <a:extLst>
              <a:ext uri="{FF2B5EF4-FFF2-40B4-BE49-F238E27FC236}">
                <a16:creationId xmlns:a16="http://schemas.microsoft.com/office/drawing/2014/main" id="{366BDB19-273F-09A6-BB1B-A47A9019695A}"/>
              </a:ext>
            </a:extLst>
          </p:cNvPr>
          <p:cNvPicPr>
            <a:picLocks noChangeAspect="1"/>
          </p:cNvPicPr>
          <p:nvPr/>
        </p:nvPicPr>
        <p:blipFill rotWithShape="1">
          <a:blip r:embed="rId8"/>
          <a:srcRect l="1215" t="3804" b="2016"/>
          <a:stretch/>
        </p:blipFill>
        <p:spPr>
          <a:xfrm>
            <a:off x="5640556" y="3433785"/>
            <a:ext cx="2559580" cy="632173"/>
          </a:xfrm>
          <a:prstGeom prst="rect">
            <a:avLst/>
          </a:prstGeom>
        </p:spPr>
      </p:pic>
      <p:pic>
        <p:nvPicPr>
          <p:cNvPr id="27" name="Picture 26">
            <a:extLst>
              <a:ext uri="{FF2B5EF4-FFF2-40B4-BE49-F238E27FC236}">
                <a16:creationId xmlns:a16="http://schemas.microsoft.com/office/drawing/2014/main" id="{ACE63255-83D2-2388-C728-F56D85EE22A0}"/>
              </a:ext>
            </a:extLst>
          </p:cNvPr>
          <p:cNvPicPr>
            <a:picLocks noChangeAspect="1"/>
          </p:cNvPicPr>
          <p:nvPr/>
        </p:nvPicPr>
        <p:blipFill rotWithShape="1">
          <a:blip r:embed="rId9"/>
          <a:srcRect l="1215" t="6849" r="333"/>
          <a:stretch/>
        </p:blipFill>
        <p:spPr>
          <a:xfrm>
            <a:off x="5562865" y="4841798"/>
            <a:ext cx="2698326" cy="845383"/>
          </a:xfrm>
          <a:prstGeom prst="rect">
            <a:avLst/>
          </a:prstGeom>
        </p:spPr>
      </p:pic>
      <p:pic>
        <p:nvPicPr>
          <p:cNvPr id="28" name="Picture 27">
            <a:extLst>
              <a:ext uri="{FF2B5EF4-FFF2-40B4-BE49-F238E27FC236}">
                <a16:creationId xmlns:a16="http://schemas.microsoft.com/office/drawing/2014/main" id="{CFEEAED0-20B0-00CC-7CA6-9B9AD66231A7}"/>
              </a:ext>
            </a:extLst>
          </p:cNvPr>
          <p:cNvPicPr>
            <a:picLocks noChangeAspect="1"/>
          </p:cNvPicPr>
          <p:nvPr/>
        </p:nvPicPr>
        <p:blipFill>
          <a:blip r:embed="rId10"/>
          <a:stretch>
            <a:fillRect/>
          </a:stretch>
        </p:blipFill>
        <p:spPr>
          <a:xfrm>
            <a:off x="9637846" y="3183238"/>
            <a:ext cx="2960435" cy="813062"/>
          </a:xfrm>
          <a:prstGeom prst="rect">
            <a:avLst/>
          </a:prstGeom>
        </p:spPr>
      </p:pic>
      <p:pic>
        <p:nvPicPr>
          <p:cNvPr id="32" name="Picture 31">
            <a:extLst>
              <a:ext uri="{FF2B5EF4-FFF2-40B4-BE49-F238E27FC236}">
                <a16:creationId xmlns:a16="http://schemas.microsoft.com/office/drawing/2014/main" id="{22EA7935-7578-9A6B-BC09-27FBFE7C9B70}"/>
              </a:ext>
            </a:extLst>
          </p:cNvPr>
          <p:cNvPicPr>
            <a:picLocks noChangeAspect="1"/>
          </p:cNvPicPr>
          <p:nvPr/>
        </p:nvPicPr>
        <p:blipFill rotWithShape="1">
          <a:blip r:embed="rId11"/>
          <a:srcRect l="1665" r="3334"/>
          <a:stretch/>
        </p:blipFill>
        <p:spPr>
          <a:xfrm>
            <a:off x="8311889" y="4717241"/>
            <a:ext cx="2494755" cy="909004"/>
          </a:xfrm>
          <a:prstGeom prst="rect">
            <a:avLst/>
          </a:prstGeom>
        </p:spPr>
      </p:pic>
      <p:pic>
        <p:nvPicPr>
          <p:cNvPr id="37" name="Picture 1">
            <a:extLst>
              <a:ext uri="{FF2B5EF4-FFF2-40B4-BE49-F238E27FC236}">
                <a16:creationId xmlns:a16="http://schemas.microsoft.com/office/drawing/2014/main" id="{735BE5F7-D4EB-3888-49A9-0AC59A6A566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828558" y="4653858"/>
            <a:ext cx="1806397" cy="13547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582</TotalTime>
  <Words>758</Words>
  <Application>Microsoft Office PowerPoint</Application>
  <PresentationFormat>A3 Paper (297x420 mm)</PresentationFormat>
  <Paragraphs>94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Bookman Old Style</vt:lpstr>
      <vt:lpstr>Calibri</vt:lpstr>
      <vt:lpstr>Calibri Light</vt:lpstr>
      <vt:lpstr>Cambria Math</vt:lpstr>
      <vt:lpstr>Courier New</vt:lpstr>
      <vt:lpstr>Times New Roman</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Shivanand Biradar</cp:lastModifiedBy>
  <cp:revision>361</cp:revision>
  <dcterms:created xsi:type="dcterms:W3CDTF">2009-07-23T11:11:00Z</dcterms:created>
  <dcterms:modified xsi:type="dcterms:W3CDTF">2024-02-12T04:23:14Z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276A18596BE04397BF1FBB275A056D9C_13</vt:lpwstr>
  </property>
  <property fmtid="{D5CDD505-2E9C-101B-9397-08002B2CF9AE}" pid="3" name="KSOProductBuildVer">
    <vt:lpwstr>1033-12.2.0.13431</vt:lpwstr>
  </property>
</Properties>
</file>