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31"/>
  </p:notesMasterIdLst>
  <p:handoutMasterIdLst>
    <p:handoutMasterId r:id="rId32"/>
  </p:handoutMasterIdLst>
  <p:sldIdLst>
    <p:sldId id="305" r:id="rId3"/>
    <p:sldId id="314" r:id="rId4"/>
    <p:sldId id="318" r:id="rId5"/>
    <p:sldId id="327" r:id="rId6"/>
    <p:sldId id="328" r:id="rId7"/>
    <p:sldId id="317" r:id="rId8"/>
    <p:sldId id="319" r:id="rId9"/>
    <p:sldId id="354" r:id="rId10"/>
    <p:sldId id="355" r:id="rId11"/>
    <p:sldId id="339" r:id="rId12"/>
    <p:sldId id="341" r:id="rId13"/>
    <p:sldId id="334" r:id="rId14"/>
    <p:sldId id="335" r:id="rId15"/>
    <p:sldId id="337" r:id="rId16"/>
    <p:sldId id="343" r:id="rId17"/>
    <p:sldId id="349" r:id="rId18"/>
    <p:sldId id="344" r:id="rId19"/>
    <p:sldId id="331" r:id="rId20"/>
    <p:sldId id="350" r:id="rId21"/>
    <p:sldId id="351" r:id="rId22"/>
    <p:sldId id="352" r:id="rId23"/>
    <p:sldId id="353" r:id="rId24"/>
    <p:sldId id="324" r:id="rId25"/>
    <p:sldId id="358" r:id="rId26"/>
    <p:sldId id="357" r:id="rId27"/>
    <p:sldId id="359" r:id="rId28"/>
    <p:sldId id="356" r:id="rId29"/>
    <p:sldId id="326"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5" userDrawn="1">
          <p15:clr>
            <a:srgbClr val="A4A3A4"/>
          </p15:clr>
        </p15:guide>
        <p15:guide id="2" pos="2880" userDrawn="1">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1FD"/>
    <a:srgbClr val="ECD2FC"/>
    <a:srgbClr val="F0D6F8"/>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2175"/>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DFD92F-EF22-21B3-0007-131FD2AD6A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MUSIC GENRE CLASSIFICATION</a:t>
            </a:r>
          </a:p>
        </p:txBody>
      </p:sp>
      <p:sp>
        <p:nvSpPr>
          <p:cNvPr id="3" name="Date Placeholder 2">
            <a:extLst>
              <a:ext uri="{FF2B5EF4-FFF2-40B4-BE49-F238E27FC236}">
                <a16:creationId xmlns:a16="http://schemas.microsoft.com/office/drawing/2014/main" id="{1414E005-9FAE-3388-67A7-6A7B932E20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9C900-0B6A-473A-B740-1A47CC0D3E5D}" type="datetimeFigureOut">
              <a:rPr lang="en-IN" smtClean="0"/>
              <a:t>09-02-2024</a:t>
            </a:fld>
            <a:endParaRPr lang="en-IN"/>
          </a:p>
        </p:txBody>
      </p:sp>
      <p:sp>
        <p:nvSpPr>
          <p:cNvPr id="4" name="Footer Placeholder 3">
            <a:extLst>
              <a:ext uri="{FF2B5EF4-FFF2-40B4-BE49-F238E27FC236}">
                <a16:creationId xmlns:a16="http://schemas.microsoft.com/office/drawing/2014/main" id="{42EF7B7A-C2C2-C9DF-782D-49AC33E28C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ED0BFB-A9A6-EE53-1B0F-CA8DE06288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F6B11-2026-4E76-BBBD-87CFC06A1EE3}" type="slidenum">
              <a:rPr lang="en-IN" smtClean="0"/>
              <a:t>‹#›</a:t>
            </a:fld>
            <a:endParaRPr lang="en-IN"/>
          </a:p>
        </p:txBody>
      </p:sp>
    </p:spTree>
    <p:extLst>
      <p:ext uri="{BB962C8B-B14F-4D97-AF65-F5344CB8AC3E}">
        <p14:creationId xmlns:p14="http://schemas.microsoft.com/office/powerpoint/2010/main" val="28966702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MUSIC GENRE CLASSIFICATION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t>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t>1</a:t>
            </a:fld>
            <a:endParaRPr lang="en-US"/>
          </a:p>
        </p:txBody>
      </p:sp>
      <p:sp>
        <p:nvSpPr>
          <p:cNvPr id="5" name="Header Placeholder 4">
            <a:extLst>
              <a:ext uri="{FF2B5EF4-FFF2-40B4-BE49-F238E27FC236}">
                <a16:creationId xmlns:a16="http://schemas.microsoft.com/office/drawing/2014/main" id="{5544FE4B-BF9B-ACC6-15E4-604F6AFFB6E0}"/>
              </a:ext>
            </a:extLst>
          </p:cNvPr>
          <p:cNvSpPr>
            <a:spLocks noGrp="1"/>
          </p:cNvSpPr>
          <p:nvPr>
            <p:ph type="hdr" sz="quarter"/>
          </p:nvPr>
        </p:nvSpPr>
        <p:spPr/>
        <p:txBody>
          <a:bodyPr/>
          <a:lstStyle/>
          <a:p>
            <a:r>
              <a:rPr lang="en-US"/>
              <a:t>MUSIC GENRE CLASSIFICATION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1B3278-5A15-4CA0-ADB8-270756502065}" type="slidenum">
              <a:rPr lang="en-US" smtClean="0"/>
              <a:pPr/>
              <a:t>12</a:t>
            </a:fld>
            <a:endParaRPr lang="en-US"/>
          </a:p>
        </p:txBody>
      </p:sp>
    </p:spTree>
    <p:extLst>
      <p:ext uri="{BB962C8B-B14F-4D97-AF65-F5344CB8AC3E}">
        <p14:creationId xmlns:p14="http://schemas.microsoft.com/office/powerpoint/2010/main" val="101268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1B3278-5A15-4CA0-ADB8-270756502065}" type="slidenum">
              <a:rPr lang="en-US" smtClean="0"/>
              <a:pPr/>
              <a:t>13</a:t>
            </a:fld>
            <a:endParaRPr lang="en-US"/>
          </a:p>
        </p:txBody>
      </p:sp>
    </p:spTree>
    <p:extLst>
      <p:ext uri="{BB962C8B-B14F-4D97-AF65-F5344CB8AC3E}">
        <p14:creationId xmlns:p14="http://schemas.microsoft.com/office/powerpoint/2010/main" val="384150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1B3278-5A15-4CA0-ADB8-270756502065}" type="slidenum">
              <a:rPr lang="en-US" smtClean="0"/>
              <a:pPr/>
              <a:t>14</a:t>
            </a:fld>
            <a:endParaRPr lang="en-US"/>
          </a:p>
        </p:txBody>
      </p:sp>
    </p:spTree>
    <p:extLst>
      <p:ext uri="{BB962C8B-B14F-4D97-AF65-F5344CB8AC3E}">
        <p14:creationId xmlns:p14="http://schemas.microsoft.com/office/powerpoint/2010/main" val="159837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A1B3278-5A15-4CA0-ADB8-270756502065}" type="slidenum">
              <a:rPr lang="en-US" smtClean="0"/>
              <a:pPr/>
              <a:t>27</a:t>
            </a:fld>
            <a:endParaRPr lang="en-US"/>
          </a:p>
        </p:txBody>
      </p:sp>
      <p:sp>
        <p:nvSpPr>
          <p:cNvPr id="5" name="Header Placeholder 4">
            <a:extLst>
              <a:ext uri="{FF2B5EF4-FFF2-40B4-BE49-F238E27FC236}">
                <a16:creationId xmlns:a16="http://schemas.microsoft.com/office/drawing/2014/main" id="{475042A5-79C4-DC37-7FAF-C6B595942221}"/>
              </a:ext>
            </a:extLst>
          </p:cNvPr>
          <p:cNvSpPr>
            <a:spLocks noGrp="1"/>
          </p:cNvSpPr>
          <p:nvPr>
            <p:ph type="hdr" sz="quarter"/>
          </p:nvPr>
        </p:nvSpPr>
        <p:spPr/>
        <p:txBody>
          <a:bodyPr/>
          <a:lstStyle/>
          <a:p>
            <a:r>
              <a:rPr lang="en-US"/>
              <a:t>MUSIC GENRE CLASSIFICATION</a:t>
            </a:r>
          </a:p>
        </p:txBody>
      </p:sp>
    </p:spTree>
    <p:extLst>
      <p:ext uri="{BB962C8B-B14F-4D97-AF65-F5344CB8AC3E}">
        <p14:creationId xmlns:p14="http://schemas.microsoft.com/office/powerpoint/2010/main" val="245132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2A50C3-D018-41A5-845E-8EDC11970CF4}"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6C3338-AF83-4715-9F3C-278937898501}"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CD5604-F212-4CDF-9E5B-B8AAD6018D20}"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3BA17-A0CB-493B-BCB6-BAB2064E4F71}"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548640"/>
            <a:ext cx="6400800" cy="2606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2A50C3-D018-41A5-845E-8EDC11970CF4}"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C726C3-99E2-480B-89DC-9D74B7A2492F}"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B2ABE-8868-4099-95E1-C488A38C6A65}"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D6DF32-F10E-4C86-9634-731F8CE04F90}"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4BA413-4499-4221-ABD5-E59C4B68647E}" type="datetime1">
              <a:rPr lang="en-US" smtClean="0"/>
              <a:t>2/9/2024</a:t>
            </a:fld>
            <a:endParaRPr lang="en-US"/>
          </a:p>
        </p:txBody>
      </p:sp>
      <p:sp>
        <p:nvSpPr>
          <p:cNvPr id="8" name="Footer Placeholder 7"/>
          <p:cNvSpPr>
            <a:spLocks noGrp="1"/>
          </p:cNvSpPr>
          <p:nvPr>
            <p:ph type="ftr" sz="quarter" idx="11"/>
          </p:nvPr>
        </p:nvSpPr>
        <p:spPr/>
        <p:txBody>
          <a:bodyPr/>
          <a:lstStyle/>
          <a:p>
            <a:r>
              <a:rPr lang="en-US"/>
              <a:t>School of  ECE</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8591727-A55A-47D3-96D5-154865C9390F}" type="datetime1">
              <a:rPr lang="en-US" smtClean="0"/>
              <a:t>2/9/2024</a:t>
            </a:fld>
            <a:endParaRPr lang="en-US"/>
          </a:p>
        </p:txBody>
      </p:sp>
      <p:sp>
        <p:nvSpPr>
          <p:cNvPr id="4" name="Footer Placeholder 3"/>
          <p:cNvSpPr>
            <a:spLocks noGrp="1"/>
          </p:cNvSpPr>
          <p:nvPr>
            <p:ph type="ftr" sz="quarter" idx="11"/>
          </p:nvPr>
        </p:nvSpPr>
        <p:spPr/>
        <p:txBody>
          <a:bodyPr/>
          <a:lstStyle/>
          <a:p>
            <a:r>
              <a:rPr lang="en-US"/>
              <a:t>School of  ECE</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211E4-B63C-4194-850B-42E7550A1CDF}" type="datetime1">
              <a:rPr lang="en-US" smtClean="0"/>
              <a:t>2/9/2024</a:t>
            </a:fld>
            <a:endParaRPr lang="en-US"/>
          </a:p>
        </p:txBody>
      </p:sp>
      <p:sp>
        <p:nvSpPr>
          <p:cNvPr id="3" name="Footer Placeholder 2"/>
          <p:cNvSpPr>
            <a:spLocks noGrp="1"/>
          </p:cNvSpPr>
          <p:nvPr>
            <p:ph type="ftr" sz="quarter" idx="11"/>
          </p:nvPr>
        </p:nvSpPr>
        <p:spPr/>
        <p:txBody>
          <a:bodyPr/>
          <a:lstStyle/>
          <a:p>
            <a:r>
              <a:rPr lang="en-US"/>
              <a:t>School of  ECE</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C726C3-99E2-480B-89DC-9D74B7A2492F}"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EDEC28-9DBA-4827-999C-8C56BBA043B3}"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F8F8299-2565-4A3D-A974-B617CFCA8B4A}"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6C3338-AF83-4715-9F3C-278937898501}"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CD5604-F212-4CDF-9E5B-B8AAD6018D20}"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3BA17-A0CB-493B-BCB6-BAB2064E4F71}"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548640"/>
            <a:ext cx="6400800" cy="2606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B2ABE-8868-4099-95E1-C488A38C6A65}" type="datetime1">
              <a:rPr lang="en-US" smtClean="0"/>
              <a:t>2/9/2024</a:t>
            </a:fld>
            <a:endParaRPr lang="en-US"/>
          </a:p>
        </p:txBody>
      </p:sp>
      <p:sp>
        <p:nvSpPr>
          <p:cNvPr id="5" name="Footer Placeholder 4"/>
          <p:cNvSpPr>
            <a:spLocks noGrp="1"/>
          </p:cNvSpPr>
          <p:nvPr>
            <p:ph type="ftr" sz="quarter" idx="11"/>
          </p:nvPr>
        </p:nvSpPr>
        <p:spPr/>
        <p:txBody>
          <a:bodyPr/>
          <a:lstStyle/>
          <a:p>
            <a:r>
              <a:rPr lang="en-US"/>
              <a:t>School of  ECE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D6DF32-F10E-4C86-9634-731F8CE04F90}"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4BA413-4499-4221-ABD5-E59C4B68647E}" type="datetime1">
              <a:rPr lang="en-US" smtClean="0"/>
              <a:t>2/9/2024</a:t>
            </a:fld>
            <a:endParaRPr lang="en-US"/>
          </a:p>
        </p:txBody>
      </p:sp>
      <p:sp>
        <p:nvSpPr>
          <p:cNvPr id="8" name="Footer Placeholder 7"/>
          <p:cNvSpPr>
            <a:spLocks noGrp="1"/>
          </p:cNvSpPr>
          <p:nvPr>
            <p:ph type="ftr" sz="quarter" idx="11"/>
          </p:nvPr>
        </p:nvSpPr>
        <p:spPr/>
        <p:txBody>
          <a:bodyPr/>
          <a:lstStyle/>
          <a:p>
            <a:r>
              <a:rPr lang="en-US"/>
              <a:t>School of  ECE</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8591727-A55A-47D3-96D5-154865C9390F}" type="datetime1">
              <a:rPr lang="en-US" smtClean="0"/>
              <a:t>2/9/2024</a:t>
            </a:fld>
            <a:endParaRPr lang="en-US"/>
          </a:p>
        </p:txBody>
      </p:sp>
      <p:sp>
        <p:nvSpPr>
          <p:cNvPr id="4" name="Footer Placeholder 3"/>
          <p:cNvSpPr>
            <a:spLocks noGrp="1"/>
          </p:cNvSpPr>
          <p:nvPr>
            <p:ph type="ftr" sz="quarter" idx="11"/>
          </p:nvPr>
        </p:nvSpPr>
        <p:spPr/>
        <p:txBody>
          <a:bodyPr/>
          <a:lstStyle/>
          <a:p>
            <a:r>
              <a:rPr lang="en-US"/>
              <a:t>School of  ECE</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211E4-B63C-4194-850B-42E7550A1CDF}" type="datetime1">
              <a:rPr lang="en-US" smtClean="0"/>
              <a:t>2/9/2024</a:t>
            </a:fld>
            <a:endParaRPr lang="en-US"/>
          </a:p>
        </p:txBody>
      </p:sp>
      <p:sp>
        <p:nvSpPr>
          <p:cNvPr id="3" name="Footer Placeholder 2"/>
          <p:cNvSpPr>
            <a:spLocks noGrp="1"/>
          </p:cNvSpPr>
          <p:nvPr>
            <p:ph type="ftr" sz="quarter" idx="11"/>
          </p:nvPr>
        </p:nvSpPr>
        <p:spPr/>
        <p:txBody>
          <a:bodyPr/>
          <a:lstStyle/>
          <a:p>
            <a:r>
              <a:rPr lang="en-US"/>
              <a:t>School of  ECE</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EDEC28-9DBA-4827-999C-8C56BBA043B3}"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F8F8299-2565-4A3D-A974-B617CFCA8B4A}" type="datetime1">
              <a:rPr lang="en-US" smtClean="0"/>
              <a:t>2/9/2024</a:t>
            </a:fld>
            <a:endParaRPr lang="en-US"/>
          </a:p>
        </p:txBody>
      </p:sp>
      <p:sp>
        <p:nvSpPr>
          <p:cNvPr id="6" name="Footer Placeholder 5"/>
          <p:cNvSpPr>
            <a:spLocks noGrp="1"/>
          </p:cNvSpPr>
          <p:nvPr>
            <p:ph type="ftr" sz="quarter" idx="11"/>
          </p:nvPr>
        </p:nvSpPr>
        <p:spPr/>
        <p:txBody>
          <a:bodyPr/>
          <a:lstStyle/>
          <a:p>
            <a:r>
              <a:rPr lang="en-US"/>
              <a:t>School of  ECE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3A6BE9-34BA-4818-BD9B-DAC792D052CC}" type="datetime1">
              <a:rPr lang="en-US" smtClean="0"/>
              <a:t>2/9/2024</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School of  ECE</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3A6BE9-34BA-4818-BD9B-DAC792D052CC}" type="datetime1">
              <a:rPr lang="en-US" smtClean="0"/>
              <a:t>2/9/2024</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School of  ECE</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www.kaggle.com/datasets/andradaolteanu/gtzan-dataset-music-genre-classification" TargetMode="External"/><Relationship Id="rId4" Type="http://schemas.openxmlformats.org/officeDocument/2006/relationships/hyperlink" Target="https://time-hp.jp/fourier-transform-gif-k.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2786332" y="1543050"/>
            <a:ext cx="3810000" cy="47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r">
              <a:lnSpc>
                <a:spcPct val="115000"/>
              </a:lnSpc>
              <a:spcBef>
                <a:spcPts val="0"/>
              </a:spcBef>
              <a:spcAft>
                <a:spcPts val="1000"/>
              </a:spcAft>
            </a:pPr>
            <a:endParaRPr lang="en-US" sz="110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0" y="461434"/>
            <a:ext cx="9144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3F0D4FD1-AAEE-47CC-BBC6-0C747A1F2BED}"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pPr>
              <a:tabLst>
                <a:tab pos="2865755" algn="ctr"/>
                <a:tab pos="5731510" algn="r"/>
              </a:tabLst>
            </a:pPr>
            <a:r>
              <a:rPr lang="en-US" sz="1200" b="1">
                <a:solidFill>
                  <a:srgbClr val="002060"/>
                </a:solidFill>
                <a:latin typeface="Times New Roman" panose="02020603050405020304"/>
                <a:ea typeface="Calibri" panose="020F0502020204030204"/>
                <a:cs typeface="Times New Roman" panose="02020603050405020304"/>
              </a:rPr>
              <a:t>School of  ECE</a:t>
            </a:r>
            <a:endParaRPr lang="en-US" sz="1050">
              <a:solidFill>
                <a:srgbClr val="002060"/>
              </a:solidFill>
              <a:ea typeface="Calibri" panose="020F0502020204030204"/>
              <a:cs typeface="Times New Roman" panose="02020603050405020304"/>
            </a:endParaRP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674" t="18483" r="2922" b="16827"/>
          <a:stretch>
            <a:fillRect/>
          </a:stretch>
        </p:blipFill>
        <p:spPr>
          <a:xfrm>
            <a:off x="2514600" y="14488"/>
            <a:ext cx="4308591" cy="396845"/>
          </a:xfrm>
          <a:prstGeom prst="rect">
            <a:avLst/>
          </a:prstGeom>
        </p:spPr>
      </p:pic>
      <p:sp>
        <p:nvSpPr>
          <p:cNvPr id="15" name="Rectangle 14"/>
          <p:cNvSpPr/>
          <p:nvPr/>
        </p:nvSpPr>
        <p:spPr>
          <a:xfrm>
            <a:off x="15096" y="484281"/>
            <a:ext cx="9144000" cy="4434256"/>
          </a:xfrm>
          <a:prstGeom prst="rect">
            <a:avLst/>
          </a:prstGeom>
          <a:solidFill>
            <a:schemeClr val="accent1">
              <a:lumMod val="20000"/>
              <a:lumOff val="80000"/>
            </a:schemeClr>
          </a:solidFill>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7" name="Rectangle 16"/>
          <p:cNvSpPr/>
          <p:nvPr/>
        </p:nvSpPr>
        <p:spPr>
          <a:xfrm>
            <a:off x="0" y="666750"/>
            <a:ext cx="9144000" cy="584775"/>
          </a:xfrm>
          <a:prstGeom prst="rect">
            <a:avLst/>
          </a:prstGeom>
        </p:spPr>
        <p:txBody>
          <a:bodyPr wrap="square">
            <a:spAutoFit/>
          </a:bodyPr>
          <a:lstStyle/>
          <a:p>
            <a:pPr algn="ctr">
              <a:spcBef>
                <a:spcPct val="50000"/>
              </a:spcBef>
              <a:buFontTx/>
              <a:buNone/>
              <a:defRPr/>
            </a:pPr>
            <a:r>
              <a:rPr lang="en-US" sz="3200" b="1">
                <a:solidFill>
                  <a:srgbClr val="002060"/>
                </a:solidFill>
              </a:rPr>
              <a:t>Digital Signal Processing: PBL approach</a:t>
            </a:r>
          </a:p>
        </p:txBody>
      </p:sp>
      <p:sp>
        <p:nvSpPr>
          <p:cNvPr id="20" name="Rectangle 19"/>
          <p:cNvSpPr/>
          <p:nvPr/>
        </p:nvSpPr>
        <p:spPr>
          <a:xfrm>
            <a:off x="89209" y="3006121"/>
            <a:ext cx="3766868" cy="1711366"/>
          </a:xfrm>
          <a:prstGeom prst="rect">
            <a:avLst/>
          </a:prstGeom>
        </p:spPr>
        <p:txBody>
          <a:bodyPr wrap="square">
            <a:spAutoFit/>
          </a:bodyPr>
          <a:lstStyle/>
          <a:p>
            <a:pPr>
              <a:lnSpc>
                <a:spcPct val="150000"/>
              </a:lnSpc>
            </a:pPr>
            <a:r>
              <a:rPr lang="en-IN" b="1" dirty="0">
                <a:solidFill>
                  <a:srgbClr val="002060"/>
                </a:solidFill>
              </a:rPr>
              <a:t>Course: </a:t>
            </a:r>
            <a:r>
              <a:rPr lang="en-IN" dirty="0">
                <a:solidFill>
                  <a:srgbClr val="002060"/>
                </a:solidFill>
              </a:rPr>
              <a:t>Digital Signal Processing</a:t>
            </a:r>
          </a:p>
          <a:p>
            <a:pPr>
              <a:lnSpc>
                <a:spcPct val="150000"/>
              </a:lnSpc>
            </a:pPr>
            <a:r>
              <a:rPr lang="en-IN" b="1" dirty="0">
                <a:solidFill>
                  <a:srgbClr val="002060"/>
                </a:solidFill>
              </a:rPr>
              <a:t>Course Code: </a:t>
            </a:r>
            <a:r>
              <a:rPr lang="en-IN" dirty="0">
                <a:solidFill>
                  <a:srgbClr val="002060"/>
                </a:solidFill>
              </a:rPr>
              <a:t>23EECC303</a:t>
            </a:r>
          </a:p>
          <a:p>
            <a:pPr>
              <a:lnSpc>
                <a:spcPct val="150000"/>
              </a:lnSpc>
            </a:pPr>
            <a:r>
              <a:rPr lang="en-IN" b="1" dirty="0">
                <a:solidFill>
                  <a:srgbClr val="002060"/>
                </a:solidFill>
              </a:rPr>
              <a:t>Semester: </a:t>
            </a:r>
            <a:r>
              <a:rPr lang="en-IN" dirty="0">
                <a:solidFill>
                  <a:srgbClr val="002060"/>
                </a:solidFill>
              </a:rPr>
              <a:t>V</a:t>
            </a:r>
          </a:p>
          <a:p>
            <a:pPr>
              <a:lnSpc>
                <a:spcPct val="150000"/>
              </a:lnSpc>
            </a:pPr>
            <a:r>
              <a:rPr lang="en-IN" b="1" dirty="0">
                <a:solidFill>
                  <a:srgbClr val="002060"/>
                </a:solidFill>
              </a:rPr>
              <a:t>Faculty /Mentor</a:t>
            </a:r>
            <a:r>
              <a:rPr lang="en-IN" dirty="0">
                <a:solidFill>
                  <a:srgbClr val="002060"/>
                </a:solidFill>
              </a:rPr>
              <a:t>: Satish S </a:t>
            </a:r>
            <a:r>
              <a:rPr lang="en-IN" dirty="0" err="1">
                <a:solidFill>
                  <a:srgbClr val="002060"/>
                </a:solidFill>
              </a:rPr>
              <a:t>Chikkamath</a:t>
            </a:r>
            <a:r>
              <a:rPr lang="en-IN" dirty="0">
                <a:solidFill>
                  <a:srgbClr val="00206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179219185"/>
              </p:ext>
            </p:extLst>
          </p:nvPr>
        </p:nvGraphicFramePr>
        <p:xfrm>
          <a:off x="4137804" y="3098635"/>
          <a:ext cx="4862423" cy="1647730"/>
        </p:xfrm>
        <a:graphic>
          <a:graphicData uri="http://schemas.openxmlformats.org/drawingml/2006/table">
            <a:tbl>
              <a:tblPr firstRow="1" bandRow="1">
                <a:tableStyleId>{5C22544A-7EE6-4342-B048-85BDC9FD1C3A}</a:tableStyleId>
              </a:tblPr>
              <a:tblGrid>
                <a:gridCol w="671423">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257080">
                <a:tc gridSpan="5">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IN" sz="1200"/>
                        <a:t>Team Details</a:t>
                      </a:r>
                      <a:endParaRPr lang="en-IN" sz="1200">
                        <a:solidFill>
                          <a:srgbClr val="002060"/>
                        </a:solidFill>
                      </a:endParaRPr>
                    </a:p>
                  </a:txBody>
                  <a:tcPr marT="34290" marB="3429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130">
                <a:tc>
                  <a:txBody>
                    <a:bodyPr/>
                    <a:lstStyle/>
                    <a:p>
                      <a:pPr algn="ctr"/>
                      <a:r>
                        <a:rPr lang="en-US" sz="1000" err="1"/>
                        <a:t>Sl.No</a:t>
                      </a:r>
                      <a:r>
                        <a:rPr lang="en-US" sz="1000"/>
                        <a:t>.</a:t>
                      </a:r>
                    </a:p>
                  </a:txBody>
                  <a:tcPr marT="34290" marB="34290" anchor="ctr"/>
                </a:tc>
                <a:tc>
                  <a:txBody>
                    <a:bodyPr/>
                    <a:lstStyle/>
                    <a:p>
                      <a:pPr algn="ctr"/>
                      <a:r>
                        <a:rPr lang="en-US" sz="1000"/>
                        <a:t>Roll No.</a:t>
                      </a:r>
                    </a:p>
                  </a:txBody>
                  <a:tcPr marT="34290" marB="34290" anchor="ctr"/>
                </a:tc>
                <a:tc>
                  <a:txBody>
                    <a:bodyPr/>
                    <a:lstStyle/>
                    <a:p>
                      <a:pPr algn="ctr"/>
                      <a:r>
                        <a:rPr lang="en-US" sz="1000" err="1"/>
                        <a:t>Div</a:t>
                      </a:r>
                      <a:endParaRPr lang="en-US" sz="1000"/>
                    </a:p>
                  </a:txBody>
                  <a:tcPr marT="34290" marB="34290" anchor="ctr"/>
                </a:tc>
                <a:tc>
                  <a:txBody>
                    <a:bodyPr/>
                    <a:lstStyle/>
                    <a:p>
                      <a:pPr algn="ctr"/>
                      <a:r>
                        <a:rPr lang="en-US" sz="1000"/>
                        <a:t>SRN</a:t>
                      </a:r>
                    </a:p>
                  </a:txBody>
                  <a:tcPr marT="34290" marB="34290" anchor="ctr"/>
                </a:tc>
                <a:tc>
                  <a:txBody>
                    <a:bodyPr/>
                    <a:lstStyle/>
                    <a:p>
                      <a:pPr algn="ctr"/>
                      <a:r>
                        <a:rPr lang="en-US" sz="1000"/>
                        <a:t>Name</a:t>
                      </a:r>
                    </a:p>
                  </a:txBody>
                  <a:tcPr marT="34290" marB="34290" anchor="ctr"/>
                </a:tc>
                <a:extLst>
                  <a:ext uri="{0D108BD9-81ED-4DB2-BD59-A6C34878D82A}">
                    <a16:rowId xmlns:a16="http://schemas.microsoft.com/office/drawing/2014/main" val="10001"/>
                  </a:ext>
                </a:extLst>
              </a:tr>
              <a:tr h="278130">
                <a:tc>
                  <a:txBody>
                    <a:bodyPr/>
                    <a:lstStyle/>
                    <a:p>
                      <a:pPr algn="ctr"/>
                      <a:r>
                        <a:rPr lang="en-US" sz="1000"/>
                        <a:t>1</a:t>
                      </a:r>
                    </a:p>
                  </a:txBody>
                  <a:tcPr marT="34290" marB="34290" anchor="ctr"/>
                </a:tc>
                <a:tc>
                  <a:txBody>
                    <a:bodyPr/>
                    <a:lstStyle/>
                    <a:p>
                      <a:r>
                        <a:rPr lang="en-US" sz="1000"/>
                        <a:t>528</a:t>
                      </a:r>
                    </a:p>
                  </a:txBody>
                  <a:tcPr marT="34290" marB="34290" anchor="ctr"/>
                </a:tc>
                <a:tc>
                  <a:txBody>
                    <a:bodyPr/>
                    <a:lstStyle/>
                    <a:p>
                      <a:r>
                        <a:rPr lang="en-US" sz="1000"/>
                        <a:t>E</a:t>
                      </a:r>
                    </a:p>
                  </a:txBody>
                  <a:tcPr marT="34290" marB="34290" anchor="ctr"/>
                </a:tc>
                <a:tc>
                  <a:txBody>
                    <a:bodyPr/>
                    <a:lstStyle/>
                    <a:p>
                      <a:r>
                        <a:rPr lang="en-US" sz="1000"/>
                        <a:t>01fe21bec272</a:t>
                      </a:r>
                    </a:p>
                  </a:txBody>
                  <a:tcPr marT="34290" marB="34290" anchor="ctr"/>
                </a:tc>
                <a:tc>
                  <a:txBody>
                    <a:bodyPr/>
                    <a:lstStyle/>
                    <a:p>
                      <a:r>
                        <a:rPr lang="en-US" sz="1000" err="1"/>
                        <a:t>Shivanand</a:t>
                      </a:r>
                      <a:r>
                        <a:rPr lang="en-US" sz="1000"/>
                        <a:t> </a:t>
                      </a:r>
                      <a:r>
                        <a:rPr lang="en-US" sz="1000" err="1"/>
                        <a:t>Biradar</a:t>
                      </a:r>
                      <a:endParaRPr lang="en-US" sz="1000"/>
                    </a:p>
                  </a:txBody>
                  <a:tcPr marT="34290" marB="34290" anchor="ctr"/>
                </a:tc>
                <a:extLst>
                  <a:ext uri="{0D108BD9-81ED-4DB2-BD59-A6C34878D82A}">
                    <a16:rowId xmlns:a16="http://schemas.microsoft.com/office/drawing/2014/main" val="10002"/>
                  </a:ext>
                </a:extLst>
              </a:tr>
              <a:tr h="278130">
                <a:tc>
                  <a:txBody>
                    <a:bodyPr/>
                    <a:lstStyle/>
                    <a:p>
                      <a:pPr algn="ctr"/>
                      <a:r>
                        <a:rPr lang="en-US" sz="1000"/>
                        <a:t>2</a:t>
                      </a:r>
                    </a:p>
                  </a:txBody>
                  <a:tcPr marT="34290" marB="34290" anchor="ctr"/>
                </a:tc>
                <a:tc>
                  <a:txBody>
                    <a:bodyPr/>
                    <a:lstStyle/>
                    <a:p>
                      <a:r>
                        <a:rPr lang="en-US" sz="1000"/>
                        <a:t>529</a:t>
                      </a:r>
                    </a:p>
                  </a:txBody>
                  <a:tcPr marT="34290" marB="34290" anchor="ctr"/>
                </a:tc>
                <a:tc>
                  <a:txBody>
                    <a:bodyPr/>
                    <a:lstStyle/>
                    <a:p>
                      <a:r>
                        <a:rPr lang="en-US" sz="1000"/>
                        <a:t>E</a:t>
                      </a:r>
                    </a:p>
                  </a:txBody>
                  <a:tcPr marT="34290" marB="34290" anchor="ctr"/>
                </a:tc>
                <a:tc>
                  <a:txBody>
                    <a:bodyPr/>
                    <a:lstStyle/>
                    <a:p>
                      <a:r>
                        <a:rPr lang="en-US" sz="1000"/>
                        <a:t>01fe21bec273</a:t>
                      </a:r>
                    </a:p>
                  </a:txBody>
                  <a:tcPr marT="34290" marB="34290" anchor="ctr"/>
                </a:tc>
                <a:tc>
                  <a:txBody>
                    <a:bodyPr/>
                    <a:lstStyle/>
                    <a:p>
                      <a:r>
                        <a:rPr lang="en-US" sz="1000" err="1"/>
                        <a:t>Rachanna</a:t>
                      </a:r>
                      <a:r>
                        <a:rPr lang="en-US" sz="1000"/>
                        <a:t> Ullagaddi</a:t>
                      </a:r>
                    </a:p>
                  </a:txBody>
                  <a:tcPr marT="34290" marB="34290" anchor="ctr"/>
                </a:tc>
                <a:extLst>
                  <a:ext uri="{0D108BD9-81ED-4DB2-BD59-A6C34878D82A}">
                    <a16:rowId xmlns:a16="http://schemas.microsoft.com/office/drawing/2014/main" val="10003"/>
                  </a:ext>
                </a:extLst>
              </a:tr>
              <a:tr h="278130">
                <a:tc>
                  <a:txBody>
                    <a:bodyPr/>
                    <a:lstStyle/>
                    <a:p>
                      <a:pPr algn="ctr"/>
                      <a:r>
                        <a:rPr lang="en-US" sz="1000"/>
                        <a:t>3</a:t>
                      </a:r>
                    </a:p>
                  </a:txBody>
                  <a:tcPr marT="34290" marB="34290" anchor="ctr"/>
                </a:tc>
                <a:tc>
                  <a:txBody>
                    <a:bodyPr/>
                    <a:lstStyle/>
                    <a:p>
                      <a:r>
                        <a:rPr lang="en-US" sz="1000"/>
                        <a:t>547</a:t>
                      </a:r>
                    </a:p>
                  </a:txBody>
                  <a:tcPr marT="34290" marB="34290" anchor="ctr"/>
                </a:tc>
                <a:tc>
                  <a:txBody>
                    <a:bodyPr/>
                    <a:lstStyle/>
                    <a:p>
                      <a:r>
                        <a:rPr lang="en-US" sz="1000"/>
                        <a:t>E</a:t>
                      </a:r>
                    </a:p>
                  </a:txBody>
                  <a:tcPr marT="34290" marB="34290" anchor="ctr"/>
                </a:tc>
                <a:tc>
                  <a:txBody>
                    <a:bodyPr/>
                    <a:lstStyle/>
                    <a:p>
                      <a:r>
                        <a:rPr lang="en-US" sz="1000"/>
                        <a:t>01fe21bec294</a:t>
                      </a:r>
                    </a:p>
                  </a:txBody>
                  <a:tcPr marT="34290" marB="34290" anchor="ctr"/>
                </a:tc>
                <a:tc>
                  <a:txBody>
                    <a:bodyPr/>
                    <a:lstStyle/>
                    <a:p>
                      <a:r>
                        <a:rPr lang="en-US" sz="1000" err="1"/>
                        <a:t>Madhumati</a:t>
                      </a:r>
                      <a:r>
                        <a:rPr lang="en-US" sz="1000"/>
                        <a:t> M</a:t>
                      </a:r>
                    </a:p>
                  </a:txBody>
                  <a:tcPr marT="34290" marB="34290" anchor="ctr"/>
                </a:tc>
                <a:extLst>
                  <a:ext uri="{0D108BD9-81ED-4DB2-BD59-A6C34878D82A}">
                    <a16:rowId xmlns:a16="http://schemas.microsoft.com/office/drawing/2014/main" val="10004"/>
                  </a:ext>
                </a:extLst>
              </a:tr>
              <a:tr h="278130">
                <a:tc>
                  <a:txBody>
                    <a:bodyPr/>
                    <a:lstStyle/>
                    <a:p>
                      <a:pPr algn="ctr"/>
                      <a:r>
                        <a:rPr lang="en-US" sz="1000"/>
                        <a:t>4</a:t>
                      </a:r>
                    </a:p>
                  </a:txBody>
                  <a:tcPr marT="34290" marB="34290" anchor="ctr"/>
                </a:tc>
                <a:tc>
                  <a:txBody>
                    <a:bodyPr/>
                    <a:lstStyle/>
                    <a:p>
                      <a:r>
                        <a:rPr lang="en-US" sz="1000"/>
                        <a:t>530</a:t>
                      </a:r>
                    </a:p>
                  </a:txBody>
                  <a:tcPr marT="34290" marB="34290" anchor="ctr"/>
                </a:tc>
                <a:tc>
                  <a:txBody>
                    <a:bodyPr/>
                    <a:lstStyle/>
                    <a:p>
                      <a:r>
                        <a:rPr lang="en-US" sz="1000"/>
                        <a:t>E</a:t>
                      </a:r>
                    </a:p>
                  </a:txBody>
                  <a:tcPr marT="34290" marB="34290" anchor="ctr"/>
                </a:tc>
                <a:tc>
                  <a:txBody>
                    <a:bodyPr/>
                    <a:lstStyle/>
                    <a:p>
                      <a:r>
                        <a:rPr lang="en-US" sz="1000"/>
                        <a:t>01fe21bec274</a:t>
                      </a:r>
                    </a:p>
                  </a:txBody>
                  <a:tcPr marT="34290" marB="34290" anchor="ctr"/>
                </a:tc>
                <a:tc>
                  <a:txBody>
                    <a:bodyPr/>
                    <a:lstStyle/>
                    <a:p>
                      <a:r>
                        <a:rPr lang="en-US" sz="1000"/>
                        <a:t>Sonal Sheth</a:t>
                      </a:r>
                    </a:p>
                  </a:txBody>
                  <a:tcPr marT="34290" marB="34290" anchor="ctr"/>
                </a:tc>
                <a:extLst>
                  <a:ext uri="{0D108BD9-81ED-4DB2-BD59-A6C34878D82A}">
                    <a16:rowId xmlns:a16="http://schemas.microsoft.com/office/drawing/2014/main" val="10005"/>
                  </a:ext>
                </a:extLst>
              </a:tr>
            </a:tbl>
          </a:graphicData>
        </a:graphic>
      </p:graphicFrame>
      <p:sp>
        <p:nvSpPr>
          <p:cNvPr id="16" name="Rectangle 15"/>
          <p:cNvSpPr/>
          <p:nvPr/>
        </p:nvSpPr>
        <p:spPr>
          <a:xfrm>
            <a:off x="381000" y="1352550"/>
            <a:ext cx="8458200" cy="784830"/>
          </a:xfrm>
          <a:prstGeom prst="rect">
            <a:avLst/>
          </a:prstGeom>
        </p:spPr>
        <p:txBody>
          <a:bodyPr wrap="square">
            <a:spAutoFit/>
          </a:bodyPr>
          <a:lstStyle/>
          <a:p>
            <a:pPr>
              <a:spcBef>
                <a:spcPts val="600"/>
              </a:spcBef>
              <a:buFontTx/>
              <a:buNone/>
              <a:defRPr/>
            </a:pPr>
            <a:r>
              <a:rPr lang="en-US" sz="2000" b="1" dirty="0">
                <a:solidFill>
                  <a:schemeClr val="accent2">
                    <a:lumMod val="75000"/>
                  </a:schemeClr>
                </a:solidFill>
              </a:rPr>
              <a:t>Theme: </a:t>
            </a:r>
            <a:r>
              <a:rPr lang="en-US" sz="1800" b="1" i="0" u="none" strike="noStrike" dirty="0">
                <a:solidFill>
                  <a:srgbClr val="0070C0"/>
                </a:solidFill>
                <a:effectLst/>
                <a:latin typeface="Calibri" panose="020F0502020204030204" pitchFamily="34" charset="0"/>
              </a:rPr>
              <a:t>Music Synthesizer</a:t>
            </a:r>
            <a:r>
              <a:rPr lang="en-US" sz="1800" b="0" i="0" dirty="0">
                <a:solidFill>
                  <a:srgbClr val="0070C0"/>
                </a:solidFill>
                <a:effectLst/>
                <a:latin typeface="Calibri" panose="020F0502020204030204" pitchFamily="34" charset="0"/>
              </a:rPr>
              <a:t>​</a:t>
            </a:r>
            <a:endParaRPr lang="en-US" sz="2000" b="1" dirty="0">
              <a:solidFill>
                <a:schemeClr val="accent2">
                  <a:lumMod val="75000"/>
                </a:schemeClr>
              </a:solidFill>
            </a:endParaRPr>
          </a:p>
          <a:p>
            <a:pPr>
              <a:spcBef>
                <a:spcPts val="600"/>
              </a:spcBef>
              <a:buFontTx/>
              <a:buNone/>
              <a:defRPr/>
            </a:pPr>
            <a:r>
              <a:rPr lang="en-US" sz="2000" b="1" dirty="0">
                <a:solidFill>
                  <a:srgbClr val="0070C0"/>
                </a:solidFill>
              </a:rPr>
              <a:t>Title: </a:t>
            </a:r>
            <a:r>
              <a:rPr lang="en-US" sz="1800" b="1" i="0" u="none" strike="noStrike" dirty="0">
                <a:solidFill>
                  <a:srgbClr val="0070C0"/>
                </a:solidFill>
                <a:effectLst/>
                <a:latin typeface="Calibri" panose="020F0502020204030204" pitchFamily="34" charset="0"/>
              </a:rPr>
              <a:t>Music Genre Classification</a:t>
            </a:r>
            <a:r>
              <a:rPr lang="en-US" sz="1800" b="0" i="0" dirty="0">
                <a:solidFill>
                  <a:srgbClr val="0070C0"/>
                </a:solidFill>
                <a:effectLst/>
                <a:latin typeface="Calibri" panose="020F0502020204030204" pitchFamily="34" charset="0"/>
              </a:rPr>
              <a:t>​</a:t>
            </a:r>
            <a:endParaRPr lang="en-US" sz="20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10</a:t>
            </a:r>
          </a:p>
        </p:txBody>
      </p:sp>
      <p:sp>
        <p:nvSpPr>
          <p:cNvPr id="14" name="Rectangle 13"/>
          <p:cNvSpPr/>
          <p:nvPr/>
        </p:nvSpPr>
        <p:spPr>
          <a:xfrm>
            <a:off x="305027" y="575816"/>
            <a:ext cx="3539490" cy="460375"/>
          </a:xfrm>
          <a:prstGeom prst="rect">
            <a:avLst/>
          </a:prstGeom>
        </p:spPr>
        <p:txBody>
          <a:bodyPr wrap="none">
            <a:spAutoFit/>
          </a:bodyPr>
          <a:lstStyle/>
          <a:p>
            <a:pPr algn="ctr"/>
            <a:r>
              <a:rPr lang="en-IN" sz="2400" b="1">
                <a:cs typeface="Times New Roman" panose="02020603050405020304" pitchFamily="18" charset="0"/>
              </a:rPr>
              <a:t>Discrete Fourier Transform</a:t>
            </a:r>
          </a:p>
        </p:txBody>
      </p:sp>
      <p:sp>
        <p:nvSpPr>
          <p:cNvPr id="5" name="Rectangle 4"/>
          <p:cNvSpPr/>
          <p:nvPr/>
        </p:nvSpPr>
        <p:spPr>
          <a:xfrm>
            <a:off x="381000" y="1065530"/>
            <a:ext cx="2607310" cy="398780"/>
          </a:xfrm>
          <a:prstGeom prst="rect">
            <a:avLst/>
          </a:prstGeom>
        </p:spPr>
        <p:txBody>
          <a:bodyPr wrap="square">
            <a:spAutoFit/>
          </a:bodyPr>
          <a:lstStyle/>
          <a:p>
            <a:r>
              <a:rPr lang="en-IN" sz="2000">
                <a:cs typeface="Times New Roman" panose="02020603050405020304" pitchFamily="18" charset="0"/>
              </a:rPr>
              <a:t>Time domain sequence</a:t>
            </a:r>
            <a:endParaRPr lang="en-IN"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10" name="Rectangle 4"/>
          <p:cNvSpPr/>
          <p:nvPr/>
        </p:nvSpPr>
        <p:spPr>
          <a:xfrm>
            <a:off x="5890895" y="1040130"/>
            <a:ext cx="2939415" cy="398780"/>
          </a:xfrm>
          <a:prstGeom prst="rect">
            <a:avLst/>
          </a:prstGeom>
        </p:spPr>
        <p:txBody>
          <a:bodyPr wrap="square">
            <a:spAutoFit/>
          </a:bodyPr>
          <a:lstStyle/>
          <a:p>
            <a:r>
              <a:rPr lang="en-IN" sz="2000">
                <a:cs typeface="Times New Roman" panose="02020603050405020304" pitchFamily="18" charset="0"/>
              </a:rPr>
              <a:t>Frequency Spectrum</a:t>
            </a:r>
            <a:endParaRPr lang="en-IN"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643363-87C9-A364-B785-4C07E4116A73}"/>
              </a:ext>
            </a:extLst>
          </p:cNvPr>
          <p:cNvPicPr>
            <a:picLocks noChangeAspect="1"/>
          </p:cNvPicPr>
          <p:nvPr/>
        </p:nvPicPr>
        <p:blipFill>
          <a:blip r:embed="rId3"/>
          <a:stretch>
            <a:fillRect/>
          </a:stretch>
        </p:blipFill>
        <p:spPr>
          <a:xfrm>
            <a:off x="4445000" y="1608657"/>
            <a:ext cx="4699000" cy="2197718"/>
          </a:xfrm>
          <a:prstGeom prst="rect">
            <a:avLst/>
          </a:prstGeom>
        </p:spPr>
      </p:pic>
      <p:pic>
        <p:nvPicPr>
          <p:cNvPr id="8" name="Picture 7">
            <a:extLst>
              <a:ext uri="{FF2B5EF4-FFF2-40B4-BE49-F238E27FC236}">
                <a16:creationId xmlns:a16="http://schemas.microsoft.com/office/drawing/2014/main" id="{45B11E84-14AC-2DCE-02C6-174ED1C0E70D}"/>
              </a:ext>
            </a:extLst>
          </p:cNvPr>
          <p:cNvPicPr>
            <a:picLocks noChangeAspect="1"/>
          </p:cNvPicPr>
          <p:nvPr/>
        </p:nvPicPr>
        <p:blipFill rotWithShape="1">
          <a:blip r:embed="rId4"/>
          <a:srcRect l="1215" t="3804" b="2016"/>
          <a:stretch/>
        </p:blipFill>
        <p:spPr>
          <a:xfrm>
            <a:off x="304800" y="1667430"/>
            <a:ext cx="4267200" cy="2071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11</a:t>
            </a:r>
          </a:p>
        </p:txBody>
      </p:sp>
      <p:sp>
        <p:nvSpPr>
          <p:cNvPr id="14" name="Rectangle 13"/>
          <p:cNvSpPr/>
          <p:nvPr/>
        </p:nvSpPr>
        <p:spPr>
          <a:xfrm>
            <a:off x="338047" y="575816"/>
            <a:ext cx="3016250" cy="460375"/>
          </a:xfrm>
          <a:prstGeom prst="rect">
            <a:avLst/>
          </a:prstGeom>
        </p:spPr>
        <p:txBody>
          <a:bodyPr wrap="none">
            <a:spAutoFit/>
          </a:bodyPr>
          <a:lstStyle/>
          <a:p>
            <a:pPr algn="ctr"/>
            <a:r>
              <a:rPr lang="en-IN" sz="2400" b="1">
                <a:cs typeface="Times New Roman" panose="02020603050405020304" pitchFamily="18" charset="0"/>
              </a:rPr>
              <a:t>Fast Fourier Transform</a:t>
            </a:r>
          </a:p>
        </p:txBody>
      </p:sp>
      <p:sp>
        <p:nvSpPr>
          <p:cNvPr id="5" name="Rectangle 4"/>
          <p:cNvSpPr/>
          <p:nvPr/>
        </p:nvSpPr>
        <p:spPr>
          <a:xfrm>
            <a:off x="381000" y="1065530"/>
            <a:ext cx="2607310" cy="398780"/>
          </a:xfrm>
          <a:prstGeom prst="rect">
            <a:avLst/>
          </a:prstGeom>
        </p:spPr>
        <p:txBody>
          <a:bodyPr wrap="square">
            <a:spAutoFit/>
          </a:bodyPr>
          <a:lstStyle/>
          <a:p>
            <a:r>
              <a:rPr lang="en-IN" sz="2000">
                <a:cs typeface="Times New Roman" panose="02020603050405020304" pitchFamily="18" charset="0"/>
              </a:rPr>
              <a:t>Time domain sequence</a:t>
            </a:r>
            <a:endParaRPr lang="en-IN"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10" name="Rectangle 4"/>
          <p:cNvSpPr/>
          <p:nvPr/>
        </p:nvSpPr>
        <p:spPr>
          <a:xfrm>
            <a:off x="5890895" y="1040130"/>
            <a:ext cx="2939415" cy="398780"/>
          </a:xfrm>
          <a:prstGeom prst="rect">
            <a:avLst/>
          </a:prstGeom>
        </p:spPr>
        <p:txBody>
          <a:bodyPr wrap="square">
            <a:spAutoFit/>
          </a:bodyPr>
          <a:lstStyle/>
          <a:p>
            <a:r>
              <a:rPr lang="en-IN" sz="2000">
                <a:cs typeface="Times New Roman" panose="02020603050405020304" pitchFamily="18" charset="0"/>
              </a:rPr>
              <a:t>Frequency Spectrum</a:t>
            </a:r>
            <a:endParaRPr lang="en-IN" sz="20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FE7A92-E794-5F85-686A-B34E20D30E89}"/>
              </a:ext>
            </a:extLst>
          </p:cNvPr>
          <p:cNvPicPr>
            <a:picLocks noChangeAspect="1"/>
          </p:cNvPicPr>
          <p:nvPr/>
        </p:nvPicPr>
        <p:blipFill>
          <a:blip r:embed="rId3"/>
          <a:stretch>
            <a:fillRect/>
          </a:stretch>
        </p:blipFill>
        <p:spPr>
          <a:xfrm>
            <a:off x="4445000" y="1352550"/>
            <a:ext cx="4699000" cy="2197718"/>
          </a:xfrm>
          <a:prstGeom prst="rect">
            <a:avLst/>
          </a:prstGeom>
        </p:spPr>
      </p:pic>
      <p:pic>
        <p:nvPicPr>
          <p:cNvPr id="7" name="Picture 6">
            <a:extLst>
              <a:ext uri="{FF2B5EF4-FFF2-40B4-BE49-F238E27FC236}">
                <a16:creationId xmlns:a16="http://schemas.microsoft.com/office/drawing/2014/main" id="{0E919AF4-D0F5-38BD-CECA-05E3AEA83556}"/>
              </a:ext>
            </a:extLst>
          </p:cNvPr>
          <p:cNvPicPr>
            <a:picLocks noChangeAspect="1"/>
          </p:cNvPicPr>
          <p:nvPr/>
        </p:nvPicPr>
        <p:blipFill rotWithShape="1">
          <a:blip r:embed="rId4"/>
          <a:srcRect l="1215" t="3804" b="2016"/>
          <a:stretch/>
        </p:blipFill>
        <p:spPr>
          <a:xfrm>
            <a:off x="304800" y="1374110"/>
            <a:ext cx="4267200" cy="2071768"/>
          </a:xfrm>
          <a:prstGeom prst="rect">
            <a:avLst/>
          </a:prstGeom>
        </p:spPr>
      </p:pic>
      <p:graphicFrame>
        <p:nvGraphicFramePr>
          <p:cNvPr id="8" name="Table 7">
            <a:extLst>
              <a:ext uri="{FF2B5EF4-FFF2-40B4-BE49-F238E27FC236}">
                <a16:creationId xmlns:a16="http://schemas.microsoft.com/office/drawing/2014/main" id="{E30F6A71-CCA2-5F90-C27B-1D9DFFF1DB3D}"/>
              </a:ext>
            </a:extLst>
          </p:cNvPr>
          <p:cNvGraphicFramePr>
            <a:graphicFrameLocks noGrp="1"/>
          </p:cNvGraphicFramePr>
          <p:nvPr>
            <p:extLst>
              <p:ext uri="{D42A27DB-BD31-4B8C-83A1-F6EECF244321}">
                <p14:modId xmlns:p14="http://schemas.microsoft.com/office/powerpoint/2010/main" val="2472723064"/>
              </p:ext>
            </p:extLst>
          </p:nvPr>
        </p:nvGraphicFramePr>
        <p:xfrm>
          <a:off x="928654" y="3807129"/>
          <a:ext cx="6753606"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306931471"/>
                    </a:ext>
                  </a:extLst>
                </a:gridCol>
                <a:gridCol w="1640205">
                  <a:extLst>
                    <a:ext uri="{9D8B030D-6E8A-4147-A177-3AD203B41FA5}">
                      <a16:colId xmlns:a16="http://schemas.microsoft.com/office/drawing/2014/main" val="359543129"/>
                    </a:ext>
                  </a:extLst>
                </a:gridCol>
                <a:gridCol w="208280">
                  <a:extLst>
                    <a:ext uri="{9D8B030D-6E8A-4147-A177-3AD203B41FA5}">
                      <a16:colId xmlns:a16="http://schemas.microsoft.com/office/drawing/2014/main" val="261976326"/>
                    </a:ext>
                  </a:extLst>
                </a:gridCol>
                <a:gridCol w="2289175">
                  <a:extLst>
                    <a:ext uri="{9D8B030D-6E8A-4147-A177-3AD203B41FA5}">
                      <a16:colId xmlns:a16="http://schemas.microsoft.com/office/drawing/2014/main" val="1910466681"/>
                    </a:ext>
                  </a:extLst>
                </a:gridCol>
                <a:gridCol w="1396746">
                  <a:extLst>
                    <a:ext uri="{9D8B030D-6E8A-4147-A177-3AD203B41FA5}">
                      <a16:colId xmlns:a16="http://schemas.microsoft.com/office/drawing/2014/main" val="2308271805"/>
                    </a:ext>
                  </a:extLst>
                </a:gridCol>
              </a:tblGrid>
              <a:tr h="370840">
                <a:tc>
                  <a:txBody>
                    <a:bodyPr/>
                    <a:lstStyle/>
                    <a:p>
                      <a:r>
                        <a:rPr lang="en-IN" sz="1600"/>
                        <a:t>Algorithm</a:t>
                      </a:r>
                    </a:p>
                  </a:txBody>
                  <a:tcPr/>
                </a:tc>
                <a:tc>
                  <a:txBody>
                    <a:bodyPr/>
                    <a:lstStyle/>
                    <a:p>
                      <a:r>
                        <a:rPr lang="en-IN" sz="1600"/>
                        <a:t>Time Complexity</a:t>
                      </a:r>
                    </a:p>
                  </a:txBody>
                  <a:tcPr/>
                </a:tc>
                <a:tc>
                  <a:txBody>
                    <a:bodyPr/>
                    <a:lstStyle/>
                    <a:p>
                      <a:endParaRPr lang="en-IN" sz="1600"/>
                    </a:p>
                  </a:txBody>
                  <a:tcPr/>
                </a:tc>
                <a:tc>
                  <a:txBody>
                    <a:bodyPr/>
                    <a:lstStyle/>
                    <a:p>
                      <a:r>
                        <a:rPr lang="en-IN" sz="1600"/>
                        <a:t>Time</a:t>
                      </a:r>
                    </a:p>
                  </a:txBody>
                  <a:tcPr/>
                </a:tc>
                <a:tc>
                  <a:txBody>
                    <a:bodyPr/>
                    <a:lstStyle/>
                    <a:p>
                      <a:r>
                        <a:rPr lang="en-IN" sz="1600"/>
                        <a:t>Memory</a:t>
                      </a:r>
                    </a:p>
                  </a:txBody>
                  <a:tcPr/>
                </a:tc>
                <a:extLst>
                  <a:ext uri="{0D108BD9-81ED-4DB2-BD59-A6C34878D82A}">
                    <a16:rowId xmlns:a16="http://schemas.microsoft.com/office/drawing/2014/main" val="167817867"/>
                  </a:ext>
                </a:extLst>
              </a:tr>
              <a:tr h="370840">
                <a:tc>
                  <a:txBody>
                    <a:bodyPr/>
                    <a:lstStyle/>
                    <a:p>
                      <a:r>
                        <a:rPr lang="en-IN" sz="1600"/>
                        <a:t>DFT</a:t>
                      </a:r>
                    </a:p>
                  </a:txBody>
                  <a:tcPr/>
                </a:tc>
                <a:tc>
                  <a:txBody>
                    <a:bodyPr/>
                    <a:lstStyle/>
                    <a:p>
                      <a:r>
                        <a:rPr lang="en-IN" sz="1600"/>
                        <a:t>O(n^2)</a:t>
                      </a:r>
                    </a:p>
                  </a:txBody>
                  <a:tcPr/>
                </a:tc>
                <a:tc>
                  <a:txBody>
                    <a:bodyPr/>
                    <a:lstStyle/>
                    <a:p>
                      <a:endParaRPr lang="en-IN" sz="1600"/>
                    </a:p>
                  </a:txBody>
                  <a:tcPr/>
                </a:tc>
                <a:tc>
                  <a:txBody>
                    <a:bodyPr/>
                    <a:lstStyle/>
                    <a:p>
                      <a:r>
                        <a:rPr lang="en-IN" sz="1600" dirty="0"/>
                        <a:t>1800s</a:t>
                      </a:r>
                    </a:p>
                  </a:txBody>
                  <a:tcPr/>
                </a:tc>
                <a:tc>
                  <a:txBody>
                    <a:bodyPr/>
                    <a:lstStyle/>
                    <a:p>
                      <a:r>
                        <a:rPr lang="en-IN" sz="1600"/>
                        <a:t>83886bytes</a:t>
                      </a:r>
                    </a:p>
                  </a:txBody>
                  <a:tcPr/>
                </a:tc>
                <a:extLst>
                  <a:ext uri="{0D108BD9-81ED-4DB2-BD59-A6C34878D82A}">
                    <a16:rowId xmlns:a16="http://schemas.microsoft.com/office/drawing/2014/main" val="3907491140"/>
                  </a:ext>
                </a:extLst>
              </a:tr>
              <a:tr h="370840">
                <a:tc>
                  <a:txBody>
                    <a:bodyPr/>
                    <a:lstStyle/>
                    <a:p>
                      <a:r>
                        <a:rPr lang="en-IN" sz="1600"/>
                        <a:t>FFT</a:t>
                      </a:r>
                    </a:p>
                  </a:txBody>
                  <a:tcPr/>
                </a:tc>
                <a:tc>
                  <a:txBody>
                    <a:bodyPr/>
                    <a:lstStyle/>
                    <a:p>
                      <a:r>
                        <a:rPr lang="en-IN" sz="1600"/>
                        <a:t>O(n*log2(n))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IN" sz="1600"/>
                    </a:p>
                  </a:txBody>
                  <a:tcPr/>
                </a:tc>
                <a:tc>
                  <a:txBody>
                    <a:bodyPr/>
                    <a:lstStyle/>
                    <a:p>
                      <a:r>
                        <a:rPr lang="en-IN" sz="1600"/>
                        <a:t>0.3585s</a:t>
                      </a:r>
                    </a:p>
                  </a:txBody>
                  <a:tcPr/>
                </a:tc>
                <a:tc>
                  <a:txBody>
                    <a:bodyPr/>
                    <a:lstStyle/>
                    <a:p>
                      <a:r>
                        <a:rPr lang="en-IN" sz="1600" dirty="0"/>
                        <a:t>87962bytes</a:t>
                      </a:r>
                    </a:p>
                  </a:txBody>
                  <a:tcPr/>
                </a:tc>
                <a:extLst>
                  <a:ext uri="{0D108BD9-81ED-4DB2-BD59-A6C34878D82A}">
                    <a16:rowId xmlns:a16="http://schemas.microsoft.com/office/drawing/2014/main" val="3812850538"/>
                  </a:ext>
                </a:extLst>
              </a:tr>
            </a:tbl>
          </a:graphicData>
        </a:graphic>
      </p:graphicFrame>
      <p:sp>
        <p:nvSpPr>
          <p:cNvPr id="16" name="TextBox 15">
            <a:extLst>
              <a:ext uri="{FF2B5EF4-FFF2-40B4-BE49-F238E27FC236}">
                <a16:creationId xmlns:a16="http://schemas.microsoft.com/office/drawing/2014/main" id="{62888B97-0D2A-F310-6935-360397C393BD}"/>
              </a:ext>
            </a:extLst>
          </p:cNvPr>
          <p:cNvSpPr txBox="1"/>
          <p:nvPr/>
        </p:nvSpPr>
        <p:spPr>
          <a:xfrm>
            <a:off x="2057400" y="3379051"/>
            <a:ext cx="4030975" cy="523220"/>
          </a:xfrm>
          <a:prstGeom prst="rect">
            <a:avLst/>
          </a:prstGeom>
          <a:noFill/>
        </p:spPr>
        <p:txBody>
          <a:bodyPr wrap="none" rtlCol="0">
            <a:spAutoFit/>
          </a:bodyPr>
          <a:lstStyle/>
          <a:p>
            <a:r>
              <a:rPr lang="en-IN" sz="2800" dirty="0"/>
              <a:t>DFT vs FFT  (661794 Point)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3EB6CFFA-598D-4951-8B01-95EAFB3A92C2}"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14</a:t>
            </a: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sp>
        <p:nvSpPr>
          <p:cNvPr id="5" name="TextBox 4">
            <a:extLst>
              <a:ext uri="{FF2B5EF4-FFF2-40B4-BE49-F238E27FC236}">
                <a16:creationId xmlns:a16="http://schemas.microsoft.com/office/drawing/2014/main" id="{AE78D65A-E603-9F91-052E-7D27BAF9A0B8}"/>
              </a:ext>
            </a:extLst>
          </p:cNvPr>
          <p:cNvSpPr txBox="1"/>
          <p:nvPr/>
        </p:nvSpPr>
        <p:spPr>
          <a:xfrm>
            <a:off x="304800" y="514350"/>
            <a:ext cx="2941831" cy="369332"/>
          </a:xfrm>
          <a:prstGeom prst="rect">
            <a:avLst/>
          </a:prstGeom>
          <a:noFill/>
        </p:spPr>
        <p:txBody>
          <a:bodyPr wrap="none" rtlCol="0">
            <a:spAutoFit/>
          </a:bodyPr>
          <a:lstStyle/>
          <a:p>
            <a:r>
              <a:rPr lang="en-US"/>
              <a:t>Short Term Fourier Transform</a:t>
            </a:r>
            <a:endParaRPr lang="en-IN"/>
          </a:p>
        </p:txBody>
      </p:sp>
      <p:pic>
        <p:nvPicPr>
          <p:cNvPr id="1026" name="Picture 2" descr="Short-time Fourier transform (STFT) overview. | Download Scientific Diagram">
            <a:extLst>
              <a:ext uri="{FF2B5EF4-FFF2-40B4-BE49-F238E27FC236}">
                <a16:creationId xmlns:a16="http://schemas.microsoft.com/office/drawing/2014/main" id="{6A325B53-CF2A-B97B-C452-195087066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830" y="802440"/>
            <a:ext cx="4795024" cy="36460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0BDA94-7C28-C9C1-A574-EC63842D191C}"/>
              </a:ext>
            </a:extLst>
          </p:cNvPr>
          <p:cNvSpPr txBox="1"/>
          <p:nvPr/>
        </p:nvSpPr>
        <p:spPr>
          <a:xfrm>
            <a:off x="1" y="4629972"/>
            <a:ext cx="9144000" cy="307777"/>
          </a:xfrm>
          <a:prstGeom prst="rect">
            <a:avLst/>
          </a:prstGeom>
          <a:noFill/>
        </p:spPr>
        <p:txBody>
          <a:bodyPr wrap="square" rtlCol="0">
            <a:spAutoFit/>
          </a:bodyPr>
          <a:lstStyle/>
          <a:p>
            <a:r>
              <a:rPr lang="en-US" sz="1400" dirty="0"/>
              <a:t>Reference : https://www.researchgate.net/figure/Short-time-Fourier-transform-STFT-overview_fig1_346243843</a:t>
            </a:r>
            <a:endParaRPr lang="en-IN" sz="1400" dirty="0"/>
          </a:p>
        </p:txBody>
      </p:sp>
      <p:sp>
        <p:nvSpPr>
          <p:cNvPr id="7" name="TextBox 6">
            <a:extLst>
              <a:ext uri="{FF2B5EF4-FFF2-40B4-BE49-F238E27FC236}">
                <a16:creationId xmlns:a16="http://schemas.microsoft.com/office/drawing/2014/main" id="{AC4E80D1-3DC5-5265-EBB3-67908575BD09}"/>
              </a:ext>
            </a:extLst>
          </p:cNvPr>
          <p:cNvSpPr txBox="1"/>
          <p:nvPr/>
        </p:nvSpPr>
        <p:spPr>
          <a:xfrm>
            <a:off x="6688803" y="1204332"/>
            <a:ext cx="2150397" cy="646331"/>
          </a:xfrm>
          <a:prstGeom prst="rect">
            <a:avLst/>
          </a:prstGeom>
          <a:noFill/>
        </p:spPr>
        <p:txBody>
          <a:bodyPr wrap="none" rtlCol="0">
            <a:spAutoFit/>
          </a:bodyPr>
          <a:lstStyle/>
          <a:p>
            <a:r>
              <a:rPr lang="en-IN"/>
              <a:t>Window length:1024</a:t>
            </a:r>
          </a:p>
          <a:p>
            <a:r>
              <a:rPr lang="en-IN"/>
              <a:t>Overlap Length :512</a:t>
            </a:r>
          </a:p>
        </p:txBody>
      </p:sp>
    </p:spTree>
    <p:extLst>
      <p:ext uri="{BB962C8B-B14F-4D97-AF65-F5344CB8AC3E}">
        <p14:creationId xmlns:p14="http://schemas.microsoft.com/office/powerpoint/2010/main" val="149404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3EB6CFFA-598D-4951-8B01-95EAFB3A92C2}"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14</a:t>
            </a: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pic>
        <p:nvPicPr>
          <p:cNvPr id="8" name="Picture 7">
            <a:extLst>
              <a:ext uri="{FF2B5EF4-FFF2-40B4-BE49-F238E27FC236}">
                <a16:creationId xmlns:a16="http://schemas.microsoft.com/office/drawing/2014/main" id="{1CE8AEC1-D862-A2E8-8DB2-E45450132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8256"/>
            <a:ext cx="9144000" cy="4410075"/>
          </a:xfrm>
          <a:prstGeom prst="rect">
            <a:avLst/>
          </a:prstGeom>
        </p:spPr>
      </p:pic>
      <p:sp>
        <p:nvSpPr>
          <p:cNvPr id="10" name="TextBox 9">
            <a:extLst>
              <a:ext uri="{FF2B5EF4-FFF2-40B4-BE49-F238E27FC236}">
                <a16:creationId xmlns:a16="http://schemas.microsoft.com/office/drawing/2014/main" id="{80CE5819-4418-D010-03CF-F2979688A700}"/>
              </a:ext>
            </a:extLst>
          </p:cNvPr>
          <p:cNvSpPr txBox="1"/>
          <p:nvPr/>
        </p:nvSpPr>
        <p:spPr>
          <a:xfrm>
            <a:off x="3868602" y="549505"/>
            <a:ext cx="703398" cy="369332"/>
          </a:xfrm>
          <a:prstGeom prst="rect">
            <a:avLst/>
          </a:prstGeom>
          <a:noFill/>
        </p:spPr>
        <p:txBody>
          <a:bodyPr wrap="none" rtlCol="0">
            <a:spAutoFit/>
          </a:bodyPr>
          <a:lstStyle/>
          <a:p>
            <a:r>
              <a:rPr lang="en-IN"/>
              <a:t>ROCK</a:t>
            </a:r>
          </a:p>
        </p:txBody>
      </p:sp>
    </p:spTree>
    <p:extLst>
      <p:ext uri="{BB962C8B-B14F-4D97-AF65-F5344CB8AC3E}">
        <p14:creationId xmlns:p14="http://schemas.microsoft.com/office/powerpoint/2010/main" val="192542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3EB6CFFA-598D-4951-8B01-95EAFB3A92C2}"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14</a:t>
            </a: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pic>
        <p:nvPicPr>
          <p:cNvPr id="6" name="Picture 5">
            <a:extLst>
              <a:ext uri="{FF2B5EF4-FFF2-40B4-BE49-F238E27FC236}">
                <a16:creationId xmlns:a16="http://schemas.microsoft.com/office/drawing/2014/main" id="{04B85122-1B65-38BB-4E9F-BA1A5DD10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3576"/>
            <a:ext cx="9144000" cy="4410075"/>
          </a:xfrm>
          <a:prstGeom prst="rect">
            <a:avLst/>
          </a:prstGeom>
        </p:spPr>
      </p:pic>
      <p:sp>
        <p:nvSpPr>
          <p:cNvPr id="5" name="TextBox 4">
            <a:extLst>
              <a:ext uri="{FF2B5EF4-FFF2-40B4-BE49-F238E27FC236}">
                <a16:creationId xmlns:a16="http://schemas.microsoft.com/office/drawing/2014/main" id="{EC8A5D09-30E4-CD2C-6C3B-8E574B5A2E49}"/>
              </a:ext>
            </a:extLst>
          </p:cNvPr>
          <p:cNvSpPr txBox="1"/>
          <p:nvPr/>
        </p:nvSpPr>
        <p:spPr>
          <a:xfrm>
            <a:off x="3838338" y="504825"/>
            <a:ext cx="920445" cy="369332"/>
          </a:xfrm>
          <a:prstGeom prst="rect">
            <a:avLst/>
          </a:prstGeom>
          <a:noFill/>
        </p:spPr>
        <p:txBody>
          <a:bodyPr wrap="none" rtlCol="0">
            <a:spAutoFit/>
          </a:bodyPr>
          <a:lstStyle/>
          <a:p>
            <a:r>
              <a:rPr lang="en-IN"/>
              <a:t>HIPHOP</a:t>
            </a:r>
          </a:p>
        </p:txBody>
      </p:sp>
    </p:spTree>
    <p:extLst>
      <p:ext uri="{BB962C8B-B14F-4D97-AF65-F5344CB8AC3E}">
        <p14:creationId xmlns:p14="http://schemas.microsoft.com/office/powerpoint/2010/main" val="359767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12</a:t>
            </a:r>
          </a:p>
        </p:txBody>
      </p:sp>
      <p:sp>
        <p:nvSpPr>
          <p:cNvPr id="14" name="Rectangle 13"/>
          <p:cNvSpPr/>
          <p:nvPr/>
        </p:nvSpPr>
        <p:spPr>
          <a:xfrm>
            <a:off x="304658" y="590421"/>
            <a:ext cx="2709545" cy="460375"/>
          </a:xfrm>
          <a:prstGeom prst="rect">
            <a:avLst/>
          </a:prstGeom>
        </p:spPr>
        <p:txBody>
          <a:bodyPr wrap="none">
            <a:spAutoFit/>
          </a:bodyPr>
          <a:lstStyle/>
          <a:p>
            <a:pPr algn="ctr"/>
            <a:r>
              <a:rPr lang="en-IN" sz="2400" b="1">
                <a:cs typeface="Times New Roman" panose="02020603050405020304" pitchFamily="18" charset="0"/>
              </a:rPr>
              <a:t>Digital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15" name="Rectangle 14"/>
          <p:cNvSpPr/>
          <p:nvPr/>
        </p:nvSpPr>
        <p:spPr>
          <a:xfrm>
            <a:off x="456909" y="2616146"/>
            <a:ext cx="3805081" cy="2185214"/>
          </a:xfrm>
          <a:prstGeom prst="rect">
            <a:avLst/>
          </a:prstGeom>
        </p:spPr>
        <p:txBody>
          <a:bodyPr wrap="none">
            <a:spAutoFit/>
          </a:bodyPr>
          <a:lstStyle/>
          <a:p>
            <a:pPr>
              <a:buFont typeface="Wingdings" panose="05000000000000000000" pitchFamily="2" charset="2"/>
              <a:buChar char="§"/>
            </a:pPr>
            <a:r>
              <a:rPr lang="en-IN" altLang="en-US" sz="1800"/>
              <a:t>Pass band edge frequency1: 50Hz</a:t>
            </a:r>
          </a:p>
          <a:p>
            <a:pPr>
              <a:buFont typeface="Wingdings" panose="05000000000000000000" pitchFamily="2" charset="2"/>
              <a:buChar char="§"/>
            </a:pPr>
            <a:r>
              <a:rPr lang="en-IN" altLang="en-US" sz="1800"/>
              <a:t> Pass band edge frequency2: 2KHz</a:t>
            </a:r>
          </a:p>
          <a:p>
            <a:pPr>
              <a:buFont typeface="Wingdings" panose="05000000000000000000" pitchFamily="2" charset="2"/>
              <a:buChar char="§"/>
            </a:pPr>
            <a:r>
              <a:rPr lang="en-IN" altLang="en-US" sz="1800"/>
              <a:t> Stop band edge frequency1: 150Hz</a:t>
            </a:r>
          </a:p>
          <a:p>
            <a:pPr>
              <a:buFont typeface="Wingdings" panose="05000000000000000000" pitchFamily="2" charset="2"/>
              <a:buChar char="§"/>
            </a:pPr>
            <a:r>
              <a:rPr lang="en-IN" altLang="en-US" sz="1800"/>
              <a:t> Stop band edge frequency2: 2.15KHz</a:t>
            </a:r>
          </a:p>
          <a:p>
            <a:pPr>
              <a:buFont typeface="Wingdings" panose="05000000000000000000" pitchFamily="2" charset="2"/>
              <a:buChar char="§"/>
            </a:pPr>
            <a:r>
              <a:rPr lang="en-IN" altLang="en-US" sz="1600"/>
              <a:t> Pass band ripple:10db</a:t>
            </a:r>
          </a:p>
          <a:p>
            <a:pPr>
              <a:buFont typeface="Wingdings" panose="05000000000000000000" pitchFamily="2" charset="2"/>
              <a:buChar char="§"/>
            </a:pPr>
            <a:r>
              <a:rPr lang="en-IN" altLang="en-US" sz="1600"/>
              <a:t> Stop band ripple:50db</a:t>
            </a:r>
          </a:p>
          <a:p>
            <a:pPr>
              <a:buFont typeface="Wingdings" panose="05000000000000000000" pitchFamily="2" charset="2"/>
              <a:buChar char="§"/>
            </a:pPr>
            <a:r>
              <a:rPr lang="en-IN" altLang="en-US" sz="1600"/>
              <a:t> Order of the filter: (IIR) 54, (FIR) 70</a:t>
            </a:r>
          </a:p>
          <a:p>
            <a:pPr>
              <a:buFont typeface="Wingdings" panose="05000000000000000000" pitchFamily="2" charset="2"/>
              <a:buChar char="§"/>
            </a:pPr>
            <a:r>
              <a:rPr lang="en-IN" altLang="en-US" sz="1600"/>
              <a:t> Sampling frequency:22050 </a:t>
            </a:r>
            <a:r>
              <a:rPr lang="en-IN" altLang="en-US" sz="1600" err="1"/>
              <a:t>hz</a:t>
            </a:r>
            <a:endParaRPr lang="en-IN" altLang="en-US"/>
          </a:p>
        </p:txBody>
      </p:sp>
      <p:sp>
        <p:nvSpPr>
          <p:cNvPr id="6" name="Rectangle 4"/>
          <p:cNvSpPr/>
          <p:nvPr/>
        </p:nvSpPr>
        <p:spPr>
          <a:xfrm>
            <a:off x="456909" y="1279525"/>
            <a:ext cx="8222906" cy="398780"/>
          </a:xfrm>
          <a:prstGeom prst="rect">
            <a:avLst/>
          </a:prstGeom>
        </p:spPr>
        <p:txBody>
          <a:bodyPr wrap="square">
            <a:spAutoFit/>
          </a:bodyPr>
          <a:lstStyle/>
          <a:p>
            <a:r>
              <a:rPr lang="en-IN" sz="2000">
                <a:cs typeface="Times New Roman" panose="02020603050405020304" pitchFamily="18" charset="0"/>
              </a:rPr>
              <a:t>Justifications for arriving to the below specifications</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C6A21E-6E40-FAD9-3D85-E25C10819CA7}"/>
              </a:ext>
            </a:extLst>
          </p:cNvPr>
          <p:cNvSpPr txBox="1"/>
          <p:nvPr/>
        </p:nvSpPr>
        <p:spPr>
          <a:xfrm>
            <a:off x="419100" y="1624520"/>
            <a:ext cx="7239000" cy="923330"/>
          </a:xfrm>
          <a:prstGeom prst="rect">
            <a:avLst/>
          </a:prstGeom>
          <a:noFill/>
        </p:spPr>
        <p:txBody>
          <a:bodyPr wrap="square" rtlCol="0">
            <a:spAutoFit/>
          </a:bodyPr>
          <a:lstStyle/>
          <a:p>
            <a:pPr marL="342900" indent="-34290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From the plot of FFT we can conclude the required signal is approximately present in the region between 50Hz-2KHz.</a:t>
            </a:r>
          </a:p>
          <a:p>
            <a:pPr marL="342900" indent="-34290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Therefore, we apply a </a:t>
            </a:r>
            <a:r>
              <a:rPr lang="en-IN" sz="1800" b="1">
                <a:latin typeface="Times New Roman" panose="02020603050405020304" pitchFamily="18" charset="0"/>
                <a:cs typeface="Times New Roman" panose="02020603050405020304" pitchFamily="18" charset="0"/>
              </a:rPr>
              <a:t>passband</a:t>
            </a:r>
            <a:r>
              <a:rPr lang="en-IN" sz="1800">
                <a:latin typeface="Times New Roman" panose="02020603050405020304" pitchFamily="18" charset="0"/>
                <a:cs typeface="Times New Roman" panose="02020603050405020304" pitchFamily="18" charset="0"/>
              </a:rPr>
              <a:t> filter with the following specifications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13</a:t>
            </a:r>
          </a:p>
        </p:txBody>
      </p:sp>
      <p:sp>
        <p:nvSpPr>
          <p:cNvPr id="14" name="Rectangle 13"/>
          <p:cNvSpPr/>
          <p:nvPr/>
        </p:nvSpPr>
        <p:spPr>
          <a:xfrm>
            <a:off x="228141" y="575816"/>
            <a:ext cx="4749800" cy="460375"/>
          </a:xfrm>
          <a:prstGeom prst="rect">
            <a:avLst/>
          </a:prstGeom>
        </p:spPr>
        <p:txBody>
          <a:bodyPr wrap="none">
            <a:spAutoFit/>
          </a:bodyPr>
          <a:lstStyle/>
          <a:p>
            <a:pPr algn="ctr"/>
            <a:r>
              <a:rPr lang="en-IN" sz="2400" b="1">
                <a:cs typeface="Times New Roman" panose="02020603050405020304" pitchFamily="18" charset="0"/>
              </a:rPr>
              <a:t>Digital IIR Butterworth Filter Design </a:t>
            </a:r>
          </a:p>
        </p:txBody>
      </p:sp>
      <p:sp>
        <p:nvSpPr>
          <p:cNvPr id="5" name="Rectangle 4"/>
          <p:cNvSpPr/>
          <p:nvPr/>
        </p:nvSpPr>
        <p:spPr>
          <a:xfrm>
            <a:off x="387694" y="1428750"/>
            <a:ext cx="8222906" cy="398780"/>
          </a:xfrm>
          <a:prstGeom prst="rect">
            <a:avLst/>
          </a:prstGeom>
        </p:spPr>
        <p:txBody>
          <a:bodyPr wrap="square">
            <a:spAutoFit/>
          </a:bodyPr>
          <a:lstStyle/>
          <a:p>
            <a:r>
              <a:rPr lang="en-IN" sz="2000">
                <a:cs typeface="Times New Roman" panose="02020603050405020304" pitchFamily="18" charset="0"/>
              </a:rPr>
              <a:t>Frequency Response of the filter</a:t>
            </a:r>
            <a:endParaRPr lang="en-IN"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pic>
        <p:nvPicPr>
          <p:cNvPr id="10" name="Picture 9">
            <a:extLst>
              <a:ext uri="{FF2B5EF4-FFF2-40B4-BE49-F238E27FC236}">
                <a16:creationId xmlns:a16="http://schemas.microsoft.com/office/drawing/2014/main" id="{F2D6B79C-BC11-A8AC-B9D8-C511E87DF2E2}"/>
              </a:ext>
            </a:extLst>
          </p:cNvPr>
          <p:cNvPicPr>
            <a:picLocks noChangeAspect="1"/>
          </p:cNvPicPr>
          <p:nvPr/>
        </p:nvPicPr>
        <p:blipFill>
          <a:blip r:embed="rId3"/>
          <a:stretch>
            <a:fillRect/>
          </a:stretch>
        </p:blipFill>
        <p:spPr>
          <a:xfrm>
            <a:off x="4114800" y="1832090"/>
            <a:ext cx="5105400" cy="2954040"/>
          </a:xfrm>
          <a:prstGeom prst="rect">
            <a:avLst/>
          </a:prstGeom>
        </p:spPr>
      </p:pic>
      <p:pic>
        <p:nvPicPr>
          <p:cNvPr id="8" name="Picture 7">
            <a:extLst>
              <a:ext uri="{FF2B5EF4-FFF2-40B4-BE49-F238E27FC236}">
                <a16:creationId xmlns:a16="http://schemas.microsoft.com/office/drawing/2014/main" id="{E4740DFB-5904-C523-4AEF-74CF121D4804}"/>
              </a:ext>
            </a:extLst>
          </p:cNvPr>
          <p:cNvPicPr>
            <a:picLocks noChangeAspect="1"/>
          </p:cNvPicPr>
          <p:nvPr/>
        </p:nvPicPr>
        <p:blipFill>
          <a:blip r:embed="rId4"/>
          <a:stretch>
            <a:fillRect/>
          </a:stretch>
        </p:blipFill>
        <p:spPr>
          <a:xfrm>
            <a:off x="0" y="2111113"/>
            <a:ext cx="4114800" cy="24478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14</a:t>
            </a:r>
          </a:p>
        </p:txBody>
      </p:sp>
      <p:sp>
        <p:nvSpPr>
          <p:cNvPr id="14" name="Rectangle 13"/>
          <p:cNvSpPr/>
          <p:nvPr/>
        </p:nvSpPr>
        <p:spPr>
          <a:xfrm>
            <a:off x="330376" y="575816"/>
            <a:ext cx="4545330" cy="460375"/>
          </a:xfrm>
          <a:prstGeom prst="rect">
            <a:avLst/>
          </a:prstGeom>
        </p:spPr>
        <p:txBody>
          <a:bodyPr wrap="none">
            <a:spAutoFit/>
          </a:bodyPr>
          <a:lstStyle/>
          <a:p>
            <a:pPr algn="ctr"/>
            <a:r>
              <a:rPr lang="en-IN" sz="2400" b="1">
                <a:cs typeface="Times New Roman" panose="02020603050405020304" pitchFamily="18" charset="0"/>
              </a:rPr>
              <a:t>Digital IIR Chebyshev Filter Design </a:t>
            </a:r>
          </a:p>
        </p:txBody>
      </p:sp>
      <p:sp>
        <p:nvSpPr>
          <p:cNvPr id="5" name="Rectangle 4"/>
          <p:cNvSpPr/>
          <p:nvPr/>
        </p:nvSpPr>
        <p:spPr>
          <a:xfrm>
            <a:off x="387694" y="1428750"/>
            <a:ext cx="8222906" cy="398780"/>
          </a:xfrm>
          <a:prstGeom prst="rect">
            <a:avLst/>
          </a:prstGeom>
        </p:spPr>
        <p:txBody>
          <a:bodyPr wrap="square">
            <a:spAutoFit/>
          </a:bodyPr>
          <a:lstStyle/>
          <a:p>
            <a:r>
              <a:rPr lang="en-IN" sz="2000">
                <a:cs typeface="Times New Roman" panose="02020603050405020304" pitchFamily="18" charset="0"/>
              </a:rPr>
              <a:t>Frequency Response of the filter</a:t>
            </a:r>
            <a:endParaRPr lang="en-IN"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pic>
        <p:nvPicPr>
          <p:cNvPr id="7" name="Picture 6">
            <a:extLst>
              <a:ext uri="{FF2B5EF4-FFF2-40B4-BE49-F238E27FC236}">
                <a16:creationId xmlns:a16="http://schemas.microsoft.com/office/drawing/2014/main" id="{7CDEF84E-24BD-6B13-BAFA-3A4F30499F0F}"/>
              </a:ext>
            </a:extLst>
          </p:cNvPr>
          <p:cNvPicPr>
            <a:picLocks noChangeAspect="1"/>
          </p:cNvPicPr>
          <p:nvPr/>
        </p:nvPicPr>
        <p:blipFill>
          <a:blip r:embed="rId3"/>
          <a:stretch>
            <a:fillRect/>
          </a:stretch>
        </p:blipFill>
        <p:spPr>
          <a:xfrm>
            <a:off x="4419600" y="1657360"/>
            <a:ext cx="4648200" cy="3193081"/>
          </a:xfrm>
          <a:prstGeom prst="rect">
            <a:avLst/>
          </a:prstGeom>
        </p:spPr>
      </p:pic>
      <p:pic>
        <p:nvPicPr>
          <p:cNvPr id="10" name="Picture 9">
            <a:extLst>
              <a:ext uri="{FF2B5EF4-FFF2-40B4-BE49-F238E27FC236}">
                <a16:creationId xmlns:a16="http://schemas.microsoft.com/office/drawing/2014/main" id="{35A1584A-819B-2180-A626-546A73C83FD8}"/>
              </a:ext>
            </a:extLst>
          </p:cNvPr>
          <p:cNvPicPr>
            <a:picLocks noChangeAspect="1"/>
          </p:cNvPicPr>
          <p:nvPr/>
        </p:nvPicPr>
        <p:blipFill>
          <a:blip r:embed="rId4"/>
          <a:stretch>
            <a:fillRect/>
          </a:stretch>
        </p:blipFill>
        <p:spPr>
          <a:xfrm>
            <a:off x="50180" y="1720886"/>
            <a:ext cx="4421785" cy="32157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15</a:t>
            </a:r>
          </a:p>
        </p:txBody>
      </p:sp>
      <p:sp>
        <p:nvSpPr>
          <p:cNvPr id="14" name="Rectangle 13"/>
          <p:cNvSpPr/>
          <p:nvPr/>
        </p:nvSpPr>
        <p:spPr>
          <a:xfrm>
            <a:off x="271733" y="575816"/>
            <a:ext cx="3191515" cy="461665"/>
          </a:xfrm>
          <a:prstGeom prst="rect">
            <a:avLst/>
          </a:prstGeom>
        </p:spPr>
        <p:txBody>
          <a:bodyPr wrap="none">
            <a:spAutoFit/>
          </a:bodyPr>
          <a:lstStyle/>
          <a:p>
            <a:pPr algn="ctr"/>
            <a:r>
              <a:rPr lang="en-IN" sz="2400" b="1">
                <a:cs typeface="Times New Roman" panose="02020603050405020304" pitchFamily="18" charset="0"/>
              </a:rPr>
              <a:t>Digital FIR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6" name="Rectangle 4"/>
          <p:cNvSpPr/>
          <p:nvPr/>
        </p:nvSpPr>
        <p:spPr>
          <a:xfrm>
            <a:off x="381000" y="2266950"/>
            <a:ext cx="2355215" cy="398780"/>
          </a:xfrm>
          <a:prstGeom prst="rect">
            <a:avLst/>
          </a:prstGeom>
        </p:spPr>
        <p:txBody>
          <a:bodyPr wrap="square">
            <a:spAutoFit/>
          </a:bodyPr>
          <a:lstStyle/>
          <a:p>
            <a:r>
              <a:rPr lang="en-IN" sz="2000">
                <a:cs typeface="Times New Roman" panose="02020603050405020304" pitchFamily="18" charset="0"/>
              </a:rPr>
              <a:t>Rectangular window</a:t>
            </a:r>
            <a:endParaRPr lang="en-IN" sz="2000">
              <a:latin typeface="Times New Roman" panose="02020603050405020304" pitchFamily="18" charset="0"/>
              <a:cs typeface="Times New Roman" panose="02020603050405020304" pitchFamily="18" charset="0"/>
            </a:endParaRPr>
          </a:p>
        </p:txBody>
      </p:sp>
      <p:sp>
        <p:nvSpPr>
          <p:cNvPr id="8" name="Rectangle 4"/>
          <p:cNvSpPr/>
          <p:nvPr/>
        </p:nvSpPr>
        <p:spPr>
          <a:xfrm>
            <a:off x="5456555" y="2266950"/>
            <a:ext cx="3576320" cy="398780"/>
          </a:xfrm>
          <a:prstGeom prst="rect">
            <a:avLst/>
          </a:prstGeom>
        </p:spPr>
        <p:txBody>
          <a:bodyPr wrap="square">
            <a:spAutoFit/>
          </a:bodyPr>
          <a:lstStyle/>
          <a:p>
            <a:r>
              <a:rPr lang="en-IN" sz="2000">
                <a:cs typeface="Times New Roman" panose="02020603050405020304" pitchFamily="18" charset="0"/>
                <a:sym typeface="+mn-ea"/>
              </a:rPr>
              <a:t>Frequency Response of the filter</a:t>
            </a:r>
            <a:endParaRPr lang="en-IN" sz="2000">
              <a:latin typeface="Times New Roman" panose="02020603050405020304" pitchFamily="18" charset="0"/>
              <a:cs typeface="Times New Roman" panose="02020603050405020304" pitchFamily="18" charset="0"/>
            </a:endParaRPr>
          </a:p>
        </p:txBody>
      </p:sp>
      <p:sp>
        <p:nvSpPr>
          <p:cNvPr id="10" name="Rectangle 4"/>
          <p:cNvSpPr/>
          <p:nvPr/>
        </p:nvSpPr>
        <p:spPr>
          <a:xfrm>
            <a:off x="381000" y="1037590"/>
            <a:ext cx="1569085" cy="398780"/>
          </a:xfrm>
          <a:prstGeom prst="rect">
            <a:avLst/>
          </a:prstGeom>
        </p:spPr>
        <p:txBody>
          <a:bodyPr wrap="square">
            <a:spAutoFit/>
          </a:bodyPr>
          <a:lstStyle/>
          <a:p>
            <a:r>
              <a:rPr lang="en-IN" sz="2000">
                <a:cs typeface="Times New Roman" panose="02020603050405020304" pitchFamily="18" charset="0"/>
              </a:rPr>
              <a:t>Input Signal</a:t>
            </a:r>
            <a:endParaRPr lang="en-IN" sz="2000">
              <a:latin typeface="Times New Roman" panose="02020603050405020304" pitchFamily="18" charset="0"/>
              <a:cs typeface="Times New Roman" panose="02020603050405020304" pitchFamily="18" charset="0"/>
            </a:endParaRPr>
          </a:p>
        </p:txBody>
      </p:sp>
      <p:sp>
        <p:nvSpPr>
          <p:cNvPr id="16" name="Rectangle 4"/>
          <p:cNvSpPr/>
          <p:nvPr/>
        </p:nvSpPr>
        <p:spPr>
          <a:xfrm>
            <a:off x="5537200" y="353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Output</a:t>
            </a:r>
            <a:endParaRPr lang="en-IN" sz="2000">
              <a:latin typeface="Times New Roman" panose="02020603050405020304" pitchFamily="18" charset="0"/>
              <a:cs typeface="Times New Roman" panose="02020603050405020304" pitchFamily="18" charset="0"/>
            </a:endParaRPr>
          </a:p>
        </p:txBody>
      </p:sp>
      <p:sp>
        <p:nvSpPr>
          <p:cNvPr id="17" name="Rectangle 4"/>
          <p:cNvSpPr/>
          <p:nvPr/>
        </p:nvSpPr>
        <p:spPr>
          <a:xfrm>
            <a:off x="381000" y="3486150"/>
            <a:ext cx="2012950" cy="398780"/>
          </a:xfrm>
          <a:prstGeom prst="rect">
            <a:avLst/>
          </a:prstGeom>
        </p:spPr>
        <p:txBody>
          <a:bodyPr wrap="square">
            <a:spAutoFit/>
          </a:bodyPr>
          <a:lstStyle/>
          <a:p>
            <a:r>
              <a:rPr lang="en-IN" sz="2000">
                <a:cs typeface="Times New Roman" panose="02020603050405020304" pitchFamily="18" charset="0"/>
              </a:rPr>
              <a:t>Output Signal</a:t>
            </a:r>
            <a:endParaRPr lang="en-IN" sz="2000">
              <a:latin typeface="Times New Roman" panose="02020603050405020304" pitchFamily="18" charset="0"/>
              <a:cs typeface="Times New Roman" panose="02020603050405020304" pitchFamily="18" charset="0"/>
            </a:endParaRPr>
          </a:p>
        </p:txBody>
      </p:sp>
      <p:sp>
        <p:nvSpPr>
          <p:cNvPr id="18" name="Rectangle 4"/>
          <p:cNvSpPr/>
          <p:nvPr/>
        </p:nvSpPr>
        <p:spPr>
          <a:xfrm>
            <a:off x="5588000" y="99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Input</a:t>
            </a:r>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1388F2-68D9-25E9-801A-0BE1BD402B8A}"/>
              </a:ext>
            </a:extLst>
          </p:cNvPr>
          <p:cNvPicPr>
            <a:picLocks noChangeAspect="1"/>
          </p:cNvPicPr>
          <p:nvPr/>
        </p:nvPicPr>
        <p:blipFill rotWithShape="1">
          <a:blip r:embed="rId3"/>
          <a:srcRect l="1215" t="3804" b="2016"/>
          <a:stretch/>
        </p:blipFill>
        <p:spPr>
          <a:xfrm>
            <a:off x="304800" y="1334770"/>
            <a:ext cx="4267200" cy="1053926"/>
          </a:xfrm>
          <a:prstGeom prst="rect">
            <a:avLst/>
          </a:prstGeom>
        </p:spPr>
      </p:pic>
      <p:pic>
        <p:nvPicPr>
          <p:cNvPr id="7" name="Picture 6">
            <a:extLst>
              <a:ext uri="{FF2B5EF4-FFF2-40B4-BE49-F238E27FC236}">
                <a16:creationId xmlns:a16="http://schemas.microsoft.com/office/drawing/2014/main" id="{E41305BC-D18F-AC64-7467-A11C1AEF5D45}"/>
              </a:ext>
            </a:extLst>
          </p:cNvPr>
          <p:cNvPicPr>
            <a:picLocks noChangeAspect="1"/>
          </p:cNvPicPr>
          <p:nvPr/>
        </p:nvPicPr>
        <p:blipFill rotWithShape="1">
          <a:blip r:embed="rId4"/>
          <a:srcRect l="1215" t="6849" r="333"/>
          <a:stretch/>
        </p:blipFill>
        <p:spPr>
          <a:xfrm>
            <a:off x="4915469" y="1308491"/>
            <a:ext cx="4272269" cy="1075742"/>
          </a:xfrm>
          <a:prstGeom prst="rect">
            <a:avLst/>
          </a:prstGeom>
        </p:spPr>
      </p:pic>
      <p:pic>
        <p:nvPicPr>
          <p:cNvPr id="19" name="Picture 18">
            <a:extLst>
              <a:ext uri="{FF2B5EF4-FFF2-40B4-BE49-F238E27FC236}">
                <a16:creationId xmlns:a16="http://schemas.microsoft.com/office/drawing/2014/main" id="{9C2F11D2-B006-32C5-AA5A-36E1A2FE9385}"/>
              </a:ext>
            </a:extLst>
          </p:cNvPr>
          <p:cNvPicPr>
            <a:picLocks noChangeAspect="1"/>
          </p:cNvPicPr>
          <p:nvPr/>
        </p:nvPicPr>
        <p:blipFill>
          <a:blip r:embed="rId5"/>
          <a:stretch>
            <a:fillRect/>
          </a:stretch>
        </p:blipFill>
        <p:spPr>
          <a:xfrm>
            <a:off x="4969243" y="3857410"/>
            <a:ext cx="4228531" cy="1113188"/>
          </a:xfrm>
          <a:prstGeom prst="rect">
            <a:avLst/>
          </a:prstGeom>
        </p:spPr>
      </p:pic>
      <p:pic>
        <p:nvPicPr>
          <p:cNvPr id="21" name="Picture 20">
            <a:extLst>
              <a:ext uri="{FF2B5EF4-FFF2-40B4-BE49-F238E27FC236}">
                <a16:creationId xmlns:a16="http://schemas.microsoft.com/office/drawing/2014/main" id="{F3160AB1-58A9-D56B-CF22-434731FD8529}"/>
              </a:ext>
            </a:extLst>
          </p:cNvPr>
          <p:cNvPicPr>
            <a:picLocks noChangeAspect="1"/>
          </p:cNvPicPr>
          <p:nvPr/>
        </p:nvPicPr>
        <p:blipFill>
          <a:blip r:embed="rId6"/>
          <a:stretch>
            <a:fillRect/>
          </a:stretch>
        </p:blipFill>
        <p:spPr>
          <a:xfrm>
            <a:off x="4959129" y="2580402"/>
            <a:ext cx="4147018" cy="1075742"/>
          </a:xfrm>
          <a:prstGeom prst="rect">
            <a:avLst/>
          </a:prstGeom>
        </p:spPr>
      </p:pic>
      <p:pic>
        <p:nvPicPr>
          <p:cNvPr id="23" name="Picture 22">
            <a:extLst>
              <a:ext uri="{FF2B5EF4-FFF2-40B4-BE49-F238E27FC236}">
                <a16:creationId xmlns:a16="http://schemas.microsoft.com/office/drawing/2014/main" id="{3940C7A3-4D59-E162-4A5B-4F6E12E7863A}"/>
              </a:ext>
            </a:extLst>
          </p:cNvPr>
          <p:cNvPicPr>
            <a:picLocks noChangeAspect="1"/>
          </p:cNvPicPr>
          <p:nvPr/>
        </p:nvPicPr>
        <p:blipFill>
          <a:blip r:embed="rId7"/>
          <a:stretch>
            <a:fillRect/>
          </a:stretch>
        </p:blipFill>
        <p:spPr>
          <a:xfrm>
            <a:off x="304801" y="3854875"/>
            <a:ext cx="4267200" cy="1053927"/>
          </a:xfrm>
          <a:prstGeom prst="rect">
            <a:avLst/>
          </a:prstGeom>
        </p:spPr>
      </p:pic>
      <p:pic>
        <p:nvPicPr>
          <p:cNvPr id="25" name="Picture 24">
            <a:extLst>
              <a:ext uri="{FF2B5EF4-FFF2-40B4-BE49-F238E27FC236}">
                <a16:creationId xmlns:a16="http://schemas.microsoft.com/office/drawing/2014/main" id="{EBCD20FE-0043-0464-8B0C-A4EF569340B9}"/>
              </a:ext>
            </a:extLst>
          </p:cNvPr>
          <p:cNvPicPr>
            <a:picLocks noChangeAspect="1"/>
          </p:cNvPicPr>
          <p:nvPr/>
        </p:nvPicPr>
        <p:blipFill rotWithShape="1">
          <a:blip r:embed="rId8"/>
          <a:srcRect l="2500" r="45896"/>
          <a:stretch/>
        </p:blipFill>
        <p:spPr>
          <a:xfrm>
            <a:off x="304799" y="2625515"/>
            <a:ext cx="4267200" cy="9200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16</a:t>
            </a:r>
          </a:p>
        </p:txBody>
      </p:sp>
      <p:sp>
        <p:nvSpPr>
          <p:cNvPr id="14" name="Rectangle 13"/>
          <p:cNvSpPr/>
          <p:nvPr/>
        </p:nvSpPr>
        <p:spPr>
          <a:xfrm>
            <a:off x="271733" y="575816"/>
            <a:ext cx="3191515" cy="461665"/>
          </a:xfrm>
          <a:prstGeom prst="rect">
            <a:avLst/>
          </a:prstGeom>
        </p:spPr>
        <p:txBody>
          <a:bodyPr wrap="none">
            <a:spAutoFit/>
          </a:bodyPr>
          <a:lstStyle/>
          <a:p>
            <a:pPr algn="ctr"/>
            <a:r>
              <a:rPr lang="en-IN" sz="2400" b="1">
                <a:cs typeface="Times New Roman" panose="02020603050405020304" pitchFamily="18" charset="0"/>
              </a:rPr>
              <a:t>Digital FIR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6" name="Rectangle 4"/>
          <p:cNvSpPr/>
          <p:nvPr/>
        </p:nvSpPr>
        <p:spPr>
          <a:xfrm>
            <a:off x="381000" y="2266950"/>
            <a:ext cx="2355215" cy="398780"/>
          </a:xfrm>
          <a:prstGeom prst="rect">
            <a:avLst/>
          </a:prstGeom>
        </p:spPr>
        <p:txBody>
          <a:bodyPr wrap="square">
            <a:spAutoFit/>
          </a:bodyPr>
          <a:lstStyle/>
          <a:p>
            <a:r>
              <a:rPr lang="en-IN" sz="2000">
                <a:cs typeface="Times New Roman" panose="02020603050405020304" pitchFamily="18" charset="0"/>
              </a:rPr>
              <a:t>Bartlett window</a:t>
            </a:r>
            <a:endParaRPr lang="en-IN" sz="2000">
              <a:latin typeface="Times New Roman" panose="02020603050405020304" pitchFamily="18" charset="0"/>
              <a:cs typeface="Times New Roman" panose="02020603050405020304" pitchFamily="18" charset="0"/>
            </a:endParaRPr>
          </a:p>
        </p:txBody>
      </p:sp>
      <p:sp>
        <p:nvSpPr>
          <p:cNvPr id="8" name="Rectangle 4"/>
          <p:cNvSpPr/>
          <p:nvPr/>
        </p:nvSpPr>
        <p:spPr>
          <a:xfrm>
            <a:off x="5456555" y="2266950"/>
            <a:ext cx="3576320" cy="398780"/>
          </a:xfrm>
          <a:prstGeom prst="rect">
            <a:avLst/>
          </a:prstGeom>
        </p:spPr>
        <p:txBody>
          <a:bodyPr wrap="square">
            <a:spAutoFit/>
          </a:bodyPr>
          <a:lstStyle/>
          <a:p>
            <a:r>
              <a:rPr lang="en-IN" sz="2000">
                <a:cs typeface="Times New Roman" panose="02020603050405020304" pitchFamily="18" charset="0"/>
                <a:sym typeface="+mn-ea"/>
              </a:rPr>
              <a:t>Frequency Response of the filter</a:t>
            </a:r>
            <a:endParaRPr lang="en-IN" sz="2000">
              <a:latin typeface="Times New Roman" panose="02020603050405020304" pitchFamily="18" charset="0"/>
              <a:cs typeface="Times New Roman" panose="02020603050405020304" pitchFamily="18" charset="0"/>
            </a:endParaRPr>
          </a:p>
        </p:txBody>
      </p:sp>
      <p:sp>
        <p:nvSpPr>
          <p:cNvPr id="10" name="Rectangle 4"/>
          <p:cNvSpPr/>
          <p:nvPr/>
        </p:nvSpPr>
        <p:spPr>
          <a:xfrm>
            <a:off x="381000" y="1037590"/>
            <a:ext cx="1569085" cy="398780"/>
          </a:xfrm>
          <a:prstGeom prst="rect">
            <a:avLst/>
          </a:prstGeom>
        </p:spPr>
        <p:txBody>
          <a:bodyPr wrap="square">
            <a:spAutoFit/>
          </a:bodyPr>
          <a:lstStyle/>
          <a:p>
            <a:r>
              <a:rPr lang="en-IN" sz="2000">
                <a:cs typeface="Times New Roman" panose="02020603050405020304" pitchFamily="18" charset="0"/>
              </a:rPr>
              <a:t>Input Signal</a:t>
            </a:r>
            <a:endParaRPr lang="en-IN" sz="2000">
              <a:latin typeface="Times New Roman" panose="02020603050405020304" pitchFamily="18" charset="0"/>
              <a:cs typeface="Times New Roman" panose="02020603050405020304" pitchFamily="18" charset="0"/>
            </a:endParaRPr>
          </a:p>
        </p:txBody>
      </p:sp>
      <p:sp>
        <p:nvSpPr>
          <p:cNvPr id="16" name="Rectangle 4"/>
          <p:cNvSpPr/>
          <p:nvPr/>
        </p:nvSpPr>
        <p:spPr>
          <a:xfrm>
            <a:off x="5537200" y="353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Output</a:t>
            </a:r>
            <a:endParaRPr lang="en-IN" sz="2000">
              <a:latin typeface="Times New Roman" panose="02020603050405020304" pitchFamily="18" charset="0"/>
              <a:cs typeface="Times New Roman" panose="02020603050405020304" pitchFamily="18" charset="0"/>
            </a:endParaRPr>
          </a:p>
        </p:txBody>
      </p:sp>
      <p:sp>
        <p:nvSpPr>
          <p:cNvPr id="17" name="Rectangle 4"/>
          <p:cNvSpPr/>
          <p:nvPr/>
        </p:nvSpPr>
        <p:spPr>
          <a:xfrm>
            <a:off x="381000" y="3486150"/>
            <a:ext cx="2012950" cy="398780"/>
          </a:xfrm>
          <a:prstGeom prst="rect">
            <a:avLst/>
          </a:prstGeom>
        </p:spPr>
        <p:txBody>
          <a:bodyPr wrap="square">
            <a:spAutoFit/>
          </a:bodyPr>
          <a:lstStyle/>
          <a:p>
            <a:r>
              <a:rPr lang="en-IN" sz="2000">
                <a:cs typeface="Times New Roman" panose="02020603050405020304" pitchFamily="18" charset="0"/>
              </a:rPr>
              <a:t>Output Signal</a:t>
            </a:r>
            <a:endParaRPr lang="en-IN" sz="2000">
              <a:latin typeface="Times New Roman" panose="02020603050405020304" pitchFamily="18" charset="0"/>
              <a:cs typeface="Times New Roman" panose="02020603050405020304" pitchFamily="18" charset="0"/>
            </a:endParaRPr>
          </a:p>
        </p:txBody>
      </p:sp>
      <p:sp>
        <p:nvSpPr>
          <p:cNvPr id="18" name="Rectangle 4"/>
          <p:cNvSpPr/>
          <p:nvPr/>
        </p:nvSpPr>
        <p:spPr>
          <a:xfrm>
            <a:off x="5588000" y="99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Input</a:t>
            </a:r>
            <a:endParaRPr lang="en-IN"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5AEBA82-7A89-1123-A5F1-4C70C645B6DC}"/>
              </a:ext>
            </a:extLst>
          </p:cNvPr>
          <p:cNvPicPr>
            <a:picLocks noChangeAspect="1"/>
          </p:cNvPicPr>
          <p:nvPr/>
        </p:nvPicPr>
        <p:blipFill rotWithShape="1">
          <a:blip r:embed="rId3"/>
          <a:srcRect l="1215" t="3804" b="2016"/>
          <a:stretch/>
        </p:blipFill>
        <p:spPr>
          <a:xfrm>
            <a:off x="304800" y="1334770"/>
            <a:ext cx="4267200" cy="1053926"/>
          </a:xfrm>
          <a:prstGeom prst="rect">
            <a:avLst/>
          </a:prstGeom>
        </p:spPr>
      </p:pic>
      <p:pic>
        <p:nvPicPr>
          <p:cNvPr id="22" name="Picture 21">
            <a:extLst>
              <a:ext uri="{FF2B5EF4-FFF2-40B4-BE49-F238E27FC236}">
                <a16:creationId xmlns:a16="http://schemas.microsoft.com/office/drawing/2014/main" id="{5C451AD0-39A4-7F6B-9134-B5FB273AAC6E}"/>
              </a:ext>
            </a:extLst>
          </p:cNvPr>
          <p:cNvPicPr>
            <a:picLocks noChangeAspect="1"/>
          </p:cNvPicPr>
          <p:nvPr/>
        </p:nvPicPr>
        <p:blipFill rotWithShape="1">
          <a:blip r:embed="rId4"/>
          <a:srcRect l="1215" t="6849" r="333"/>
          <a:stretch/>
        </p:blipFill>
        <p:spPr>
          <a:xfrm>
            <a:off x="4942355" y="1329612"/>
            <a:ext cx="4272269" cy="1075742"/>
          </a:xfrm>
          <a:prstGeom prst="rect">
            <a:avLst/>
          </a:prstGeom>
        </p:spPr>
      </p:pic>
      <p:pic>
        <p:nvPicPr>
          <p:cNvPr id="15" name="Picture 14">
            <a:extLst>
              <a:ext uri="{FF2B5EF4-FFF2-40B4-BE49-F238E27FC236}">
                <a16:creationId xmlns:a16="http://schemas.microsoft.com/office/drawing/2014/main" id="{2F411683-F8D5-723B-1893-4442C3321D08}"/>
              </a:ext>
            </a:extLst>
          </p:cNvPr>
          <p:cNvPicPr>
            <a:picLocks noChangeAspect="1"/>
          </p:cNvPicPr>
          <p:nvPr/>
        </p:nvPicPr>
        <p:blipFill rotWithShape="1">
          <a:blip r:embed="rId5"/>
          <a:srcRect l="1214" r="11667"/>
          <a:stretch/>
        </p:blipFill>
        <p:spPr>
          <a:xfrm>
            <a:off x="5029200" y="3828590"/>
            <a:ext cx="4084320" cy="1063688"/>
          </a:xfrm>
          <a:prstGeom prst="rect">
            <a:avLst/>
          </a:prstGeom>
        </p:spPr>
      </p:pic>
      <p:pic>
        <p:nvPicPr>
          <p:cNvPr id="23" name="Picture 22">
            <a:extLst>
              <a:ext uri="{FF2B5EF4-FFF2-40B4-BE49-F238E27FC236}">
                <a16:creationId xmlns:a16="http://schemas.microsoft.com/office/drawing/2014/main" id="{604FC735-C0A3-4F57-9BB4-0D8B9CB30187}"/>
              </a:ext>
            </a:extLst>
          </p:cNvPr>
          <p:cNvPicPr>
            <a:picLocks noChangeAspect="1"/>
          </p:cNvPicPr>
          <p:nvPr/>
        </p:nvPicPr>
        <p:blipFill>
          <a:blip r:embed="rId6"/>
          <a:stretch>
            <a:fillRect/>
          </a:stretch>
        </p:blipFill>
        <p:spPr>
          <a:xfrm>
            <a:off x="228600" y="3845964"/>
            <a:ext cx="4343400" cy="1046366"/>
          </a:xfrm>
          <a:prstGeom prst="rect">
            <a:avLst/>
          </a:prstGeom>
        </p:spPr>
      </p:pic>
      <p:pic>
        <p:nvPicPr>
          <p:cNvPr id="27" name="Picture 26">
            <a:extLst>
              <a:ext uri="{FF2B5EF4-FFF2-40B4-BE49-F238E27FC236}">
                <a16:creationId xmlns:a16="http://schemas.microsoft.com/office/drawing/2014/main" id="{ECFC3205-1FA9-A040-FE8E-F6B017EB93A1}"/>
              </a:ext>
            </a:extLst>
          </p:cNvPr>
          <p:cNvPicPr>
            <a:picLocks noChangeAspect="1"/>
          </p:cNvPicPr>
          <p:nvPr/>
        </p:nvPicPr>
        <p:blipFill rotWithShape="1">
          <a:blip r:embed="rId7"/>
          <a:srcRect l="1215" t="3084" r="5000"/>
          <a:stretch/>
        </p:blipFill>
        <p:spPr>
          <a:xfrm>
            <a:off x="271733" y="2629143"/>
            <a:ext cx="4267200" cy="993135"/>
          </a:xfrm>
          <a:prstGeom prst="rect">
            <a:avLst/>
          </a:prstGeom>
        </p:spPr>
      </p:pic>
      <p:pic>
        <p:nvPicPr>
          <p:cNvPr id="29" name="Picture 28">
            <a:extLst>
              <a:ext uri="{FF2B5EF4-FFF2-40B4-BE49-F238E27FC236}">
                <a16:creationId xmlns:a16="http://schemas.microsoft.com/office/drawing/2014/main" id="{055047E3-D5D0-CA54-BCB9-E0AEC5DEE7F9}"/>
              </a:ext>
            </a:extLst>
          </p:cNvPr>
          <p:cNvPicPr>
            <a:picLocks noChangeAspect="1"/>
          </p:cNvPicPr>
          <p:nvPr/>
        </p:nvPicPr>
        <p:blipFill rotWithShape="1">
          <a:blip r:embed="rId8"/>
          <a:srcRect l="1215" r="3334"/>
          <a:stretch/>
        </p:blipFill>
        <p:spPr>
          <a:xfrm>
            <a:off x="4929472" y="2629143"/>
            <a:ext cx="4267199" cy="10448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2</a:t>
            </a:r>
          </a:p>
        </p:txBody>
      </p:sp>
      <p:sp>
        <p:nvSpPr>
          <p:cNvPr id="14" name="Rectangle 13"/>
          <p:cNvSpPr/>
          <p:nvPr/>
        </p:nvSpPr>
        <p:spPr>
          <a:xfrm>
            <a:off x="304800" y="625302"/>
            <a:ext cx="1204239" cy="461665"/>
          </a:xfrm>
          <a:prstGeom prst="rect">
            <a:avLst/>
          </a:prstGeom>
        </p:spPr>
        <p:txBody>
          <a:bodyPr wrap="none">
            <a:spAutoFit/>
          </a:bodyPr>
          <a:lstStyle/>
          <a:p>
            <a:pPr algn="ctr"/>
            <a:r>
              <a:rPr lang="en-IN" sz="2400" b="1">
                <a:cs typeface="Times New Roman" panose="02020603050405020304" pitchFamily="18" charset="0"/>
              </a:rPr>
              <a:t>Content</a:t>
            </a:r>
            <a:endParaRPr lang="en-US" sz="2400"/>
          </a:p>
        </p:txBody>
      </p:sp>
      <p:sp>
        <p:nvSpPr>
          <p:cNvPr id="5" name="Rectangle 4"/>
          <p:cNvSpPr/>
          <p:nvPr/>
        </p:nvSpPr>
        <p:spPr>
          <a:xfrm>
            <a:off x="304800" y="856134"/>
            <a:ext cx="8222906" cy="3385542"/>
          </a:xfrm>
          <a:prstGeom prst="rect">
            <a:avLst/>
          </a:prstGeom>
        </p:spPr>
        <p:txBody>
          <a:bodyPr wrap="square" lIns="91440" tIns="45720" rIns="91440" bIns="45720" anchor="t">
            <a:spAutoFit/>
          </a:bodyPr>
          <a:lstStyle/>
          <a:p>
            <a:endParaRPr lang="en-IN" sz="2000" dirty="0">
              <a:cs typeface="Times New Roman" panose="02020603050405020304" pitchFamily="18" charset="0"/>
            </a:endParaRPr>
          </a:p>
          <a:p>
            <a:pPr>
              <a:buFont typeface="Wingdings" panose="05000000000000000000" pitchFamily="2" charset="2"/>
              <a:buChar char="§"/>
            </a:pPr>
            <a:r>
              <a:rPr lang="en-IN" sz="2000" dirty="0">
                <a:cs typeface="Times New Roman"/>
              </a:rPr>
              <a:t>Problem Statement</a:t>
            </a:r>
          </a:p>
          <a:p>
            <a:pPr>
              <a:buFont typeface="Wingdings" panose="05000000000000000000" pitchFamily="2" charset="2"/>
              <a:buChar char="§"/>
            </a:pPr>
            <a:r>
              <a:rPr lang="en-IN" sz="2000" dirty="0">
                <a:cs typeface="Times New Roman"/>
              </a:rPr>
              <a:t>Introduction</a:t>
            </a:r>
          </a:p>
          <a:p>
            <a:pPr>
              <a:buFont typeface="Wingdings" panose="05000000000000000000" pitchFamily="2" charset="2"/>
              <a:buChar char="§"/>
            </a:pPr>
            <a:r>
              <a:rPr lang="en-IN" sz="2000" dirty="0">
                <a:cs typeface="Times New Roman"/>
              </a:rPr>
              <a:t>Literature Survey</a:t>
            </a:r>
          </a:p>
          <a:p>
            <a:pPr>
              <a:buFont typeface="Wingdings" panose="05000000000000000000" pitchFamily="2" charset="2"/>
              <a:buChar char="§"/>
            </a:pPr>
            <a:r>
              <a:rPr lang="en-IN" sz="2000" dirty="0">
                <a:cs typeface="Times New Roman"/>
              </a:rPr>
              <a:t>Functional Block Diagram </a:t>
            </a:r>
            <a:endParaRPr lang="en-IN" sz="2000" dirty="0">
              <a:cs typeface="Times New Roman" panose="02020603050405020304" pitchFamily="18" charset="0"/>
            </a:endParaRPr>
          </a:p>
          <a:p>
            <a:pPr>
              <a:buFont typeface="Wingdings" panose="05000000000000000000" pitchFamily="2" charset="2"/>
              <a:buChar char="§"/>
            </a:pPr>
            <a:r>
              <a:rPr lang="en-IN" sz="2000" dirty="0">
                <a:cs typeface="Times New Roman"/>
              </a:rPr>
              <a:t>Dataset</a:t>
            </a:r>
          </a:p>
          <a:p>
            <a:pPr>
              <a:buFont typeface="Wingdings" panose="05000000000000000000" pitchFamily="2" charset="2"/>
              <a:buChar char="§"/>
            </a:pPr>
            <a:r>
              <a:rPr lang="en-IN" sz="1800" b="0" i="0" u="none" strike="noStrike" dirty="0">
                <a:solidFill>
                  <a:srgbClr val="000000"/>
                </a:solidFill>
                <a:effectLst/>
                <a:latin typeface="Calibri"/>
                <a:cs typeface="Calibri"/>
              </a:rPr>
              <a:t>Methodology</a:t>
            </a:r>
            <a:r>
              <a:rPr lang="en-IN" sz="1800" b="1" i="0" u="none" strike="noStrike" dirty="0">
                <a:solidFill>
                  <a:srgbClr val="000000"/>
                </a:solidFill>
                <a:effectLst/>
                <a:latin typeface="Calibri"/>
                <a:cs typeface="Calibri"/>
              </a:rPr>
              <a:t> </a:t>
            </a:r>
            <a:endParaRPr lang="en-IN" b="1" dirty="0">
              <a:solidFill>
                <a:srgbClr val="000000"/>
              </a:solidFill>
              <a:latin typeface="Calibri"/>
              <a:cs typeface="Calibri"/>
            </a:endParaRPr>
          </a:p>
          <a:p>
            <a:pPr>
              <a:buFont typeface="Wingdings" panose="05000000000000000000" pitchFamily="2" charset="2"/>
              <a:buChar char="§"/>
            </a:pPr>
            <a:r>
              <a:rPr lang="en-IN" dirty="0">
                <a:solidFill>
                  <a:srgbClr val="000000"/>
                </a:solidFill>
                <a:latin typeface="Calibri"/>
                <a:cs typeface="Calibri"/>
              </a:rPr>
              <a:t>Frequency analysis</a:t>
            </a:r>
          </a:p>
          <a:p>
            <a:pPr>
              <a:buFont typeface="Wingdings" panose="05000000000000000000" pitchFamily="2" charset="2"/>
              <a:buChar char="§"/>
            </a:pPr>
            <a:r>
              <a:rPr lang="en-IN" sz="1800" i="0" u="none" strike="noStrike" dirty="0">
                <a:solidFill>
                  <a:srgbClr val="000000"/>
                </a:solidFill>
                <a:effectLst/>
                <a:latin typeface="Calibri"/>
                <a:cs typeface="Calibri"/>
              </a:rPr>
              <a:t>Filter design</a:t>
            </a:r>
          </a:p>
          <a:p>
            <a:pPr>
              <a:buFont typeface="Wingdings" panose="05000000000000000000" pitchFamily="2" charset="2"/>
              <a:buChar char="§"/>
            </a:pPr>
            <a:r>
              <a:rPr lang="en-IN" sz="2000" dirty="0">
                <a:cs typeface="Times New Roman"/>
              </a:rPr>
              <a:t>Results</a:t>
            </a:r>
          </a:p>
          <a:p>
            <a:pPr>
              <a:buFont typeface="Wingdings" panose="05000000000000000000" pitchFamily="2" charset="2"/>
              <a:buChar char="§"/>
            </a:pPr>
            <a:r>
              <a:rPr lang="en-IN" sz="2000" dirty="0">
                <a:cs typeface="Times New Roman"/>
              </a:rPr>
              <a:t>References</a:t>
            </a:r>
            <a:endParaRPr lang="en-IN" sz="2000" dirty="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6" name="Rectangle 5"/>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17</a:t>
            </a:r>
          </a:p>
        </p:txBody>
      </p:sp>
      <p:sp>
        <p:nvSpPr>
          <p:cNvPr id="14" name="Rectangle 13"/>
          <p:cNvSpPr/>
          <p:nvPr/>
        </p:nvSpPr>
        <p:spPr>
          <a:xfrm>
            <a:off x="271733" y="575816"/>
            <a:ext cx="3191515" cy="461665"/>
          </a:xfrm>
          <a:prstGeom prst="rect">
            <a:avLst/>
          </a:prstGeom>
        </p:spPr>
        <p:txBody>
          <a:bodyPr wrap="none">
            <a:spAutoFit/>
          </a:bodyPr>
          <a:lstStyle/>
          <a:p>
            <a:pPr algn="ctr"/>
            <a:r>
              <a:rPr lang="en-IN" sz="2400" b="1">
                <a:cs typeface="Times New Roman" panose="02020603050405020304" pitchFamily="18" charset="0"/>
              </a:rPr>
              <a:t>Digital FIR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6" name="Rectangle 4"/>
          <p:cNvSpPr/>
          <p:nvPr/>
        </p:nvSpPr>
        <p:spPr>
          <a:xfrm>
            <a:off x="381000" y="2266950"/>
            <a:ext cx="2355215" cy="398780"/>
          </a:xfrm>
          <a:prstGeom prst="rect">
            <a:avLst/>
          </a:prstGeom>
        </p:spPr>
        <p:txBody>
          <a:bodyPr wrap="square">
            <a:spAutoFit/>
          </a:bodyPr>
          <a:lstStyle/>
          <a:p>
            <a:r>
              <a:rPr lang="en-IN" sz="2000">
                <a:cs typeface="Times New Roman" panose="02020603050405020304" pitchFamily="18" charset="0"/>
              </a:rPr>
              <a:t>Hanning window</a:t>
            </a:r>
            <a:endParaRPr lang="en-IN" sz="2000">
              <a:latin typeface="Times New Roman" panose="02020603050405020304" pitchFamily="18" charset="0"/>
              <a:cs typeface="Times New Roman" panose="02020603050405020304" pitchFamily="18" charset="0"/>
            </a:endParaRPr>
          </a:p>
        </p:txBody>
      </p:sp>
      <p:sp>
        <p:nvSpPr>
          <p:cNvPr id="8" name="Rectangle 4"/>
          <p:cNvSpPr/>
          <p:nvPr/>
        </p:nvSpPr>
        <p:spPr>
          <a:xfrm>
            <a:off x="5456555" y="2266950"/>
            <a:ext cx="3576320" cy="398780"/>
          </a:xfrm>
          <a:prstGeom prst="rect">
            <a:avLst/>
          </a:prstGeom>
        </p:spPr>
        <p:txBody>
          <a:bodyPr wrap="square">
            <a:spAutoFit/>
          </a:bodyPr>
          <a:lstStyle/>
          <a:p>
            <a:r>
              <a:rPr lang="en-IN" sz="2000">
                <a:cs typeface="Times New Roman" panose="02020603050405020304" pitchFamily="18" charset="0"/>
                <a:sym typeface="+mn-ea"/>
              </a:rPr>
              <a:t>Frequency Response of the filter</a:t>
            </a:r>
            <a:endParaRPr lang="en-IN" sz="2000">
              <a:latin typeface="Times New Roman" panose="02020603050405020304" pitchFamily="18" charset="0"/>
              <a:cs typeface="Times New Roman" panose="02020603050405020304" pitchFamily="18" charset="0"/>
            </a:endParaRPr>
          </a:p>
        </p:txBody>
      </p:sp>
      <p:sp>
        <p:nvSpPr>
          <p:cNvPr id="10" name="Rectangle 4"/>
          <p:cNvSpPr/>
          <p:nvPr/>
        </p:nvSpPr>
        <p:spPr>
          <a:xfrm>
            <a:off x="381000" y="1037590"/>
            <a:ext cx="1569085" cy="398780"/>
          </a:xfrm>
          <a:prstGeom prst="rect">
            <a:avLst/>
          </a:prstGeom>
        </p:spPr>
        <p:txBody>
          <a:bodyPr wrap="square">
            <a:spAutoFit/>
          </a:bodyPr>
          <a:lstStyle/>
          <a:p>
            <a:r>
              <a:rPr lang="en-IN" sz="2000">
                <a:cs typeface="Times New Roman" panose="02020603050405020304" pitchFamily="18" charset="0"/>
              </a:rPr>
              <a:t>Input Signal</a:t>
            </a:r>
            <a:endParaRPr lang="en-IN" sz="2000">
              <a:latin typeface="Times New Roman" panose="02020603050405020304" pitchFamily="18" charset="0"/>
              <a:cs typeface="Times New Roman" panose="02020603050405020304" pitchFamily="18" charset="0"/>
            </a:endParaRPr>
          </a:p>
        </p:txBody>
      </p:sp>
      <p:sp>
        <p:nvSpPr>
          <p:cNvPr id="16" name="Rectangle 4"/>
          <p:cNvSpPr/>
          <p:nvPr/>
        </p:nvSpPr>
        <p:spPr>
          <a:xfrm>
            <a:off x="5537200" y="353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Output</a:t>
            </a:r>
            <a:endParaRPr lang="en-IN" sz="2000">
              <a:latin typeface="Times New Roman" panose="02020603050405020304" pitchFamily="18" charset="0"/>
              <a:cs typeface="Times New Roman" panose="02020603050405020304" pitchFamily="18" charset="0"/>
            </a:endParaRPr>
          </a:p>
        </p:txBody>
      </p:sp>
      <p:sp>
        <p:nvSpPr>
          <p:cNvPr id="17" name="Rectangle 4"/>
          <p:cNvSpPr/>
          <p:nvPr/>
        </p:nvSpPr>
        <p:spPr>
          <a:xfrm>
            <a:off x="381000" y="3486150"/>
            <a:ext cx="2012950" cy="398780"/>
          </a:xfrm>
          <a:prstGeom prst="rect">
            <a:avLst/>
          </a:prstGeom>
        </p:spPr>
        <p:txBody>
          <a:bodyPr wrap="square">
            <a:spAutoFit/>
          </a:bodyPr>
          <a:lstStyle/>
          <a:p>
            <a:r>
              <a:rPr lang="en-IN" sz="2000">
                <a:cs typeface="Times New Roman" panose="02020603050405020304" pitchFamily="18" charset="0"/>
              </a:rPr>
              <a:t>Output Signal</a:t>
            </a:r>
            <a:endParaRPr lang="en-IN" sz="2000">
              <a:latin typeface="Times New Roman" panose="02020603050405020304" pitchFamily="18" charset="0"/>
              <a:cs typeface="Times New Roman" panose="02020603050405020304" pitchFamily="18" charset="0"/>
            </a:endParaRPr>
          </a:p>
        </p:txBody>
      </p:sp>
      <p:sp>
        <p:nvSpPr>
          <p:cNvPr id="18" name="Rectangle 4"/>
          <p:cNvSpPr/>
          <p:nvPr/>
        </p:nvSpPr>
        <p:spPr>
          <a:xfrm>
            <a:off x="5588000" y="99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Input</a:t>
            </a:r>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C76820-884E-AE5E-1B01-DCF431766625}"/>
              </a:ext>
            </a:extLst>
          </p:cNvPr>
          <p:cNvPicPr>
            <a:picLocks noChangeAspect="1"/>
          </p:cNvPicPr>
          <p:nvPr/>
        </p:nvPicPr>
        <p:blipFill rotWithShape="1">
          <a:blip r:embed="rId3"/>
          <a:srcRect l="1215" t="3804" b="2016"/>
          <a:stretch/>
        </p:blipFill>
        <p:spPr>
          <a:xfrm>
            <a:off x="304800" y="1334770"/>
            <a:ext cx="4267200" cy="1053926"/>
          </a:xfrm>
          <a:prstGeom prst="rect">
            <a:avLst/>
          </a:prstGeom>
        </p:spPr>
      </p:pic>
      <p:pic>
        <p:nvPicPr>
          <p:cNvPr id="7" name="Picture 6">
            <a:extLst>
              <a:ext uri="{FF2B5EF4-FFF2-40B4-BE49-F238E27FC236}">
                <a16:creationId xmlns:a16="http://schemas.microsoft.com/office/drawing/2014/main" id="{87918EB8-7C49-4FFD-EEA3-5CAF41257807}"/>
              </a:ext>
            </a:extLst>
          </p:cNvPr>
          <p:cNvPicPr>
            <a:picLocks noChangeAspect="1"/>
          </p:cNvPicPr>
          <p:nvPr/>
        </p:nvPicPr>
        <p:blipFill rotWithShape="1">
          <a:blip r:embed="rId4"/>
          <a:srcRect l="1215" t="6849" r="333"/>
          <a:stretch/>
        </p:blipFill>
        <p:spPr>
          <a:xfrm>
            <a:off x="4915469" y="1257327"/>
            <a:ext cx="4272269" cy="1075742"/>
          </a:xfrm>
          <a:prstGeom prst="rect">
            <a:avLst/>
          </a:prstGeom>
        </p:spPr>
      </p:pic>
      <p:pic>
        <p:nvPicPr>
          <p:cNvPr id="19" name="Picture 18">
            <a:extLst>
              <a:ext uri="{FF2B5EF4-FFF2-40B4-BE49-F238E27FC236}">
                <a16:creationId xmlns:a16="http://schemas.microsoft.com/office/drawing/2014/main" id="{2A92E7F9-8712-9BFE-1776-7296AEB54AE7}"/>
              </a:ext>
            </a:extLst>
          </p:cNvPr>
          <p:cNvPicPr>
            <a:picLocks noChangeAspect="1"/>
          </p:cNvPicPr>
          <p:nvPr/>
        </p:nvPicPr>
        <p:blipFill rotWithShape="1">
          <a:blip r:embed="rId5"/>
          <a:srcRect l="2500" r="3333"/>
          <a:stretch/>
        </p:blipFill>
        <p:spPr>
          <a:xfrm>
            <a:off x="4915469" y="3835903"/>
            <a:ext cx="4272269" cy="1075742"/>
          </a:xfrm>
          <a:prstGeom prst="rect">
            <a:avLst/>
          </a:prstGeom>
        </p:spPr>
      </p:pic>
      <p:pic>
        <p:nvPicPr>
          <p:cNvPr id="21" name="Picture 20">
            <a:extLst>
              <a:ext uri="{FF2B5EF4-FFF2-40B4-BE49-F238E27FC236}">
                <a16:creationId xmlns:a16="http://schemas.microsoft.com/office/drawing/2014/main" id="{310A690B-672F-6ED9-5C1D-D3FEF92D4146}"/>
              </a:ext>
            </a:extLst>
          </p:cNvPr>
          <p:cNvPicPr>
            <a:picLocks noChangeAspect="1"/>
          </p:cNvPicPr>
          <p:nvPr/>
        </p:nvPicPr>
        <p:blipFill rotWithShape="1">
          <a:blip r:embed="rId6"/>
          <a:srcRect l="2500" t="2362"/>
          <a:stretch/>
        </p:blipFill>
        <p:spPr>
          <a:xfrm>
            <a:off x="304800" y="3783481"/>
            <a:ext cx="4239283" cy="1157081"/>
          </a:xfrm>
          <a:prstGeom prst="rect">
            <a:avLst/>
          </a:prstGeom>
        </p:spPr>
      </p:pic>
      <p:pic>
        <p:nvPicPr>
          <p:cNvPr id="23" name="Picture 22">
            <a:extLst>
              <a:ext uri="{FF2B5EF4-FFF2-40B4-BE49-F238E27FC236}">
                <a16:creationId xmlns:a16="http://schemas.microsoft.com/office/drawing/2014/main" id="{34ED9615-CAE9-820A-0419-C570808123E3}"/>
              </a:ext>
            </a:extLst>
          </p:cNvPr>
          <p:cNvPicPr>
            <a:picLocks noChangeAspect="1"/>
          </p:cNvPicPr>
          <p:nvPr/>
        </p:nvPicPr>
        <p:blipFill rotWithShape="1">
          <a:blip r:embed="rId7"/>
          <a:srcRect l="1666"/>
          <a:stretch/>
        </p:blipFill>
        <p:spPr>
          <a:xfrm>
            <a:off x="304800" y="2610349"/>
            <a:ext cx="4343400" cy="1011929"/>
          </a:xfrm>
          <a:prstGeom prst="rect">
            <a:avLst/>
          </a:prstGeom>
        </p:spPr>
      </p:pic>
      <p:pic>
        <p:nvPicPr>
          <p:cNvPr id="25" name="Picture 24">
            <a:extLst>
              <a:ext uri="{FF2B5EF4-FFF2-40B4-BE49-F238E27FC236}">
                <a16:creationId xmlns:a16="http://schemas.microsoft.com/office/drawing/2014/main" id="{5193D36C-50F9-8316-40D2-4E35CCD0CB75}"/>
              </a:ext>
            </a:extLst>
          </p:cNvPr>
          <p:cNvPicPr>
            <a:picLocks noChangeAspect="1"/>
          </p:cNvPicPr>
          <p:nvPr/>
        </p:nvPicPr>
        <p:blipFill>
          <a:blip r:embed="rId8"/>
          <a:stretch>
            <a:fillRect/>
          </a:stretch>
        </p:blipFill>
        <p:spPr>
          <a:xfrm>
            <a:off x="4915468" y="2675877"/>
            <a:ext cx="4228531" cy="9464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18</a:t>
            </a:r>
          </a:p>
        </p:txBody>
      </p:sp>
      <p:sp>
        <p:nvSpPr>
          <p:cNvPr id="14" name="Rectangle 13"/>
          <p:cNvSpPr/>
          <p:nvPr/>
        </p:nvSpPr>
        <p:spPr>
          <a:xfrm>
            <a:off x="271733" y="575816"/>
            <a:ext cx="3191515" cy="461665"/>
          </a:xfrm>
          <a:prstGeom prst="rect">
            <a:avLst/>
          </a:prstGeom>
        </p:spPr>
        <p:txBody>
          <a:bodyPr wrap="none">
            <a:spAutoFit/>
          </a:bodyPr>
          <a:lstStyle/>
          <a:p>
            <a:pPr algn="ctr"/>
            <a:r>
              <a:rPr lang="en-IN" sz="2400" b="1">
                <a:cs typeface="Times New Roman" panose="02020603050405020304" pitchFamily="18" charset="0"/>
              </a:rPr>
              <a:t>Digital FIR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6" name="Rectangle 4"/>
          <p:cNvSpPr/>
          <p:nvPr/>
        </p:nvSpPr>
        <p:spPr>
          <a:xfrm>
            <a:off x="381000" y="2266950"/>
            <a:ext cx="2355215" cy="398780"/>
          </a:xfrm>
          <a:prstGeom prst="rect">
            <a:avLst/>
          </a:prstGeom>
        </p:spPr>
        <p:txBody>
          <a:bodyPr wrap="square">
            <a:spAutoFit/>
          </a:bodyPr>
          <a:lstStyle/>
          <a:p>
            <a:r>
              <a:rPr lang="en-IN" sz="2000">
                <a:cs typeface="Times New Roman" panose="02020603050405020304" pitchFamily="18" charset="0"/>
              </a:rPr>
              <a:t>Hamming window</a:t>
            </a:r>
            <a:endParaRPr lang="en-IN" sz="2000">
              <a:latin typeface="Times New Roman" panose="02020603050405020304" pitchFamily="18" charset="0"/>
              <a:cs typeface="Times New Roman" panose="02020603050405020304" pitchFamily="18" charset="0"/>
            </a:endParaRPr>
          </a:p>
        </p:txBody>
      </p:sp>
      <p:sp>
        <p:nvSpPr>
          <p:cNvPr id="8" name="Rectangle 4"/>
          <p:cNvSpPr/>
          <p:nvPr/>
        </p:nvSpPr>
        <p:spPr>
          <a:xfrm>
            <a:off x="5456555" y="2266950"/>
            <a:ext cx="3576320" cy="398780"/>
          </a:xfrm>
          <a:prstGeom prst="rect">
            <a:avLst/>
          </a:prstGeom>
        </p:spPr>
        <p:txBody>
          <a:bodyPr wrap="square">
            <a:spAutoFit/>
          </a:bodyPr>
          <a:lstStyle/>
          <a:p>
            <a:r>
              <a:rPr lang="en-IN" sz="2000">
                <a:cs typeface="Times New Roman" panose="02020603050405020304" pitchFamily="18" charset="0"/>
                <a:sym typeface="+mn-ea"/>
              </a:rPr>
              <a:t>Frequency Response of the filter</a:t>
            </a:r>
            <a:endParaRPr lang="en-IN" sz="2000">
              <a:latin typeface="Times New Roman" panose="02020603050405020304" pitchFamily="18" charset="0"/>
              <a:cs typeface="Times New Roman" panose="02020603050405020304" pitchFamily="18" charset="0"/>
            </a:endParaRPr>
          </a:p>
        </p:txBody>
      </p:sp>
      <p:sp>
        <p:nvSpPr>
          <p:cNvPr id="10" name="Rectangle 4"/>
          <p:cNvSpPr/>
          <p:nvPr/>
        </p:nvSpPr>
        <p:spPr>
          <a:xfrm>
            <a:off x="381000" y="1037590"/>
            <a:ext cx="1569085" cy="398780"/>
          </a:xfrm>
          <a:prstGeom prst="rect">
            <a:avLst/>
          </a:prstGeom>
        </p:spPr>
        <p:txBody>
          <a:bodyPr wrap="square">
            <a:spAutoFit/>
          </a:bodyPr>
          <a:lstStyle/>
          <a:p>
            <a:r>
              <a:rPr lang="en-IN" sz="2000">
                <a:cs typeface="Times New Roman" panose="02020603050405020304" pitchFamily="18" charset="0"/>
              </a:rPr>
              <a:t>Input Signal</a:t>
            </a:r>
            <a:endParaRPr lang="en-IN" sz="2000">
              <a:latin typeface="Times New Roman" panose="02020603050405020304" pitchFamily="18" charset="0"/>
              <a:cs typeface="Times New Roman" panose="02020603050405020304" pitchFamily="18" charset="0"/>
            </a:endParaRPr>
          </a:p>
        </p:txBody>
      </p:sp>
      <p:sp>
        <p:nvSpPr>
          <p:cNvPr id="16" name="Rectangle 4"/>
          <p:cNvSpPr/>
          <p:nvPr/>
        </p:nvSpPr>
        <p:spPr>
          <a:xfrm>
            <a:off x="5537200" y="353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Output</a:t>
            </a:r>
            <a:endParaRPr lang="en-IN" sz="2000">
              <a:latin typeface="Times New Roman" panose="02020603050405020304" pitchFamily="18" charset="0"/>
              <a:cs typeface="Times New Roman" panose="02020603050405020304" pitchFamily="18" charset="0"/>
            </a:endParaRPr>
          </a:p>
        </p:txBody>
      </p:sp>
      <p:sp>
        <p:nvSpPr>
          <p:cNvPr id="17" name="Rectangle 4"/>
          <p:cNvSpPr/>
          <p:nvPr/>
        </p:nvSpPr>
        <p:spPr>
          <a:xfrm>
            <a:off x="381000" y="3486150"/>
            <a:ext cx="2012950" cy="398780"/>
          </a:xfrm>
          <a:prstGeom prst="rect">
            <a:avLst/>
          </a:prstGeom>
        </p:spPr>
        <p:txBody>
          <a:bodyPr wrap="square">
            <a:spAutoFit/>
          </a:bodyPr>
          <a:lstStyle/>
          <a:p>
            <a:r>
              <a:rPr lang="en-IN" sz="2000">
                <a:cs typeface="Times New Roman" panose="02020603050405020304" pitchFamily="18" charset="0"/>
              </a:rPr>
              <a:t>Output Signal</a:t>
            </a:r>
            <a:endParaRPr lang="en-IN" sz="2000">
              <a:latin typeface="Times New Roman" panose="02020603050405020304" pitchFamily="18" charset="0"/>
              <a:cs typeface="Times New Roman" panose="02020603050405020304" pitchFamily="18" charset="0"/>
            </a:endParaRPr>
          </a:p>
        </p:txBody>
      </p:sp>
      <p:sp>
        <p:nvSpPr>
          <p:cNvPr id="18" name="Rectangle 4"/>
          <p:cNvSpPr/>
          <p:nvPr/>
        </p:nvSpPr>
        <p:spPr>
          <a:xfrm>
            <a:off x="5588000" y="99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Input</a:t>
            </a:r>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D3F00E-23DD-5424-45A7-AA6894A79E87}"/>
              </a:ext>
            </a:extLst>
          </p:cNvPr>
          <p:cNvPicPr>
            <a:picLocks noChangeAspect="1"/>
          </p:cNvPicPr>
          <p:nvPr/>
        </p:nvPicPr>
        <p:blipFill rotWithShape="1">
          <a:blip r:embed="rId3"/>
          <a:srcRect l="1215" t="3804" b="2016"/>
          <a:stretch/>
        </p:blipFill>
        <p:spPr>
          <a:xfrm>
            <a:off x="304800" y="1334770"/>
            <a:ext cx="4267200" cy="1053926"/>
          </a:xfrm>
          <a:prstGeom prst="rect">
            <a:avLst/>
          </a:prstGeom>
        </p:spPr>
      </p:pic>
      <p:pic>
        <p:nvPicPr>
          <p:cNvPr id="15" name="Picture 14">
            <a:extLst>
              <a:ext uri="{FF2B5EF4-FFF2-40B4-BE49-F238E27FC236}">
                <a16:creationId xmlns:a16="http://schemas.microsoft.com/office/drawing/2014/main" id="{E44A39CF-33A7-FBC2-A1CA-C4CA75803751}"/>
              </a:ext>
            </a:extLst>
          </p:cNvPr>
          <p:cNvPicPr>
            <a:picLocks noChangeAspect="1"/>
          </p:cNvPicPr>
          <p:nvPr/>
        </p:nvPicPr>
        <p:blipFill rotWithShape="1">
          <a:blip r:embed="rId4"/>
          <a:srcRect l="1215" t="6849" r="333"/>
          <a:stretch/>
        </p:blipFill>
        <p:spPr>
          <a:xfrm>
            <a:off x="4915469" y="1293469"/>
            <a:ext cx="4272269" cy="1075742"/>
          </a:xfrm>
          <a:prstGeom prst="rect">
            <a:avLst/>
          </a:prstGeom>
        </p:spPr>
      </p:pic>
      <p:pic>
        <p:nvPicPr>
          <p:cNvPr id="19" name="Picture 18">
            <a:extLst>
              <a:ext uri="{FF2B5EF4-FFF2-40B4-BE49-F238E27FC236}">
                <a16:creationId xmlns:a16="http://schemas.microsoft.com/office/drawing/2014/main" id="{C7AC88E4-3D2A-08AA-9BA8-0D8DE95CEBA9}"/>
              </a:ext>
            </a:extLst>
          </p:cNvPr>
          <p:cNvPicPr>
            <a:picLocks noChangeAspect="1"/>
          </p:cNvPicPr>
          <p:nvPr/>
        </p:nvPicPr>
        <p:blipFill rotWithShape="1">
          <a:blip r:embed="rId5"/>
          <a:srcRect l="2500" r="3334"/>
          <a:stretch/>
        </p:blipFill>
        <p:spPr>
          <a:xfrm>
            <a:off x="5105400" y="3862582"/>
            <a:ext cx="4008119" cy="1041007"/>
          </a:xfrm>
          <a:prstGeom prst="rect">
            <a:avLst/>
          </a:prstGeom>
        </p:spPr>
      </p:pic>
      <p:pic>
        <p:nvPicPr>
          <p:cNvPr id="21" name="Picture 20">
            <a:extLst>
              <a:ext uri="{FF2B5EF4-FFF2-40B4-BE49-F238E27FC236}">
                <a16:creationId xmlns:a16="http://schemas.microsoft.com/office/drawing/2014/main" id="{BA8794BE-03FC-7805-DA71-14F1DE3390AE}"/>
              </a:ext>
            </a:extLst>
          </p:cNvPr>
          <p:cNvPicPr>
            <a:picLocks noChangeAspect="1"/>
          </p:cNvPicPr>
          <p:nvPr/>
        </p:nvPicPr>
        <p:blipFill rotWithShape="1">
          <a:blip r:embed="rId6"/>
          <a:srcRect l="2500" r="10834"/>
          <a:stretch/>
        </p:blipFill>
        <p:spPr>
          <a:xfrm>
            <a:off x="258337" y="3781570"/>
            <a:ext cx="4389863" cy="1194891"/>
          </a:xfrm>
          <a:prstGeom prst="rect">
            <a:avLst/>
          </a:prstGeom>
        </p:spPr>
      </p:pic>
      <p:pic>
        <p:nvPicPr>
          <p:cNvPr id="23" name="Picture 22">
            <a:extLst>
              <a:ext uri="{FF2B5EF4-FFF2-40B4-BE49-F238E27FC236}">
                <a16:creationId xmlns:a16="http://schemas.microsoft.com/office/drawing/2014/main" id="{40EC0B59-87C5-4446-E826-E52B1FB185D0}"/>
              </a:ext>
            </a:extLst>
          </p:cNvPr>
          <p:cNvPicPr>
            <a:picLocks noChangeAspect="1"/>
          </p:cNvPicPr>
          <p:nvPr/>
        </p:nvPicPr>
        <p:blipFill rotWithShape="1">
          <a:blip r:embed="rId7"/>
          <a:srcRect l="1215" r="6667"/>
          <a:stretch/>
        </p:blipFill>
        <p:spPr>
          <a:xfrm>
            <a:off x="288817" y="2641054"/>
            <a:ext cx="4267200" cy="925039"/>
          </a:xfrm>
          <a:prstGeom prst="rect">
            <a:avLst/>
          </a:prstGeom>
        </p:spPr>
      </p:pic>
      <p:pic>
        <p:nvPicPr>
          <p:cNvPr id="25" name="Picture 24">
            <a:extLst>
              <a:ext uri="{FF2B5EF4-FFF2-40B4-BE49-F238E27FC236}">
                <a16:creationId xmlns:a16="http://schemas.microsoft.com/office/drawing/2014/main" id="{86CEBCBD-9DA9-7228-8B52-73748AFCD266}"/>
              </a:ext>
            </a:extLst>
          </p:cNvPr>
          <p:cNvPicPr>
            <a:picLocks noChangeAspect="1"/>
          </p:cNvPicPr>
          <p:nvPr/>
        </p:nvPicPr>
        <p:blipFill>
          <a:blip r:embed="rId8"/>
          <a:stretch>
            <a:fillRect/>
          </a:stretch>
        </p:blipFill>
        <p:spPr>
          <a:xfrm>
            <a:off x="4871730" y="2647946"/>
            <a:ext cx="4272270" cy="9551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19</a:t>
            </a:r>
          </a:p>
        </p:txBody>
      </p:sp>
      <p:sp>
        <p:nvSpPr>
          <p:cNvPr id="14" name="Rectangle 13"/>
          <p:cNvSpPr/>
          <p:nvPr/>
        </p:nvSpPr>
        <p:spPr>
          <a:xfrm>
            <a:off x="271733" y="575816"/>
            <a:ext cx="3191515" cy="461665"/>
          </a:xfrm>
          <a:prstGeom prst="rect">
            <a:avLst/>
          </a:prstGeom>
        </p:spPr>
        <p:txBody>
          <a:bodyPr wrap="none">
            <a:spAutoFit/>
          </a:bodyPr>
          <a:lstStyle/>
          <a:p>
            <a:pPr algn="ctr"/>
            <a:r>
              <a:rPr lang="en-IN" sz="2400" b="1">
                <a:cs typeface="Times New Roman" panose="02020603050405020304" pitchFamily="18" charset="0"/>
              </a:rPr>
              <a:t>Digital FIR Filter Design </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6" name="Rectangle 4"/>
          <p:cNvSpPr/>
          <p:nvPr/>
        </p:nvSpPr>
        <p:spPr>
          <a:xfrm>
            <a:off x="381000" y="2266950"/>
            <a:ext cx="2355215" cy="398780"/>
          </a:xfrm>
          <a:prstGeom prst="rect">
            <a:avLst/>
          </a:prstGeom>
        </p:spPr>
        <p:txBody>
          <a:bodyPr wrap="square">
            <a:spAutoFit/>
          </a:bodyPr>
          <a:lstStyle/>
          <a:p>
            <a:r>
              <a:rPr lang="en-IN" sz="2000">
                <a:cs typeface="Times New Roman" panose="02020603050405020304" pitchFamily="18" charset="0"/>
              </a:rPr>
              <a:t>Blackmann window</a:t>
            </a:r>
            <a:endParaRPr lang="en-IN" sz="2000">
              <a:latin typeface="Times New Roman" panose="02020603050405020304" pitchFamily="18" charset="0"/>
              <a:cs typeface="Times New Roman" panose="02020603050405020304" pitchFamily="18" charset="0"/>
            </a:endParaRPr>
          </a:p>
        </p:txBody>
      </p:sp>
      <p:sp>
        <p:nvSpPr>
          <p:cNvPr id="8" name="Rectangle 4"/>
          <p:cNvSpPr/>
          <p:nvPr/>
        </p:nvSpPr>
        <p:spPr>
          <a:xfrm>
            <a:off x="5456555" y="2266950"/>
            <a:ext cx="3576320" cy="398780"/>
          </a:xfrm>
          <a:prstGeom prst="rect">
            <a:avLst/>
          </a:prstGeom>
        </p:spPr>
        <p:txBody>
          <a:bodyPr wrap="square">
            <a:spAutoFit/>
          </a:bodyPr>
          <a:lstStyle/>
          <a:p>
            <a:r>
              <a:rPr lang="en-IN" sz="2000">
                <a:cs typeface="Times New Roman" panose="02020603050405020304" pitchFamily="18" charset="0"/>
                <a:sym typeface="+mn-ea"/>
              </a:rPr>
              <a:t>Frequency Response of the filter</a:t>
            </a:r>
            <a:endParaRPr lang="en-IN" sz="2000">
              <a:latin typeface="Times New Roman" panose="02020603050405020304" pitchFamily="18" charset="0"/>
              <a:cs typeface="Times New Roman" panose="02020603050405020304" pitchFamily="18" charset="0"/>
            </a:endParaRPr>
          </a:p>
        </p:txBody>
      </p:sp>
      <p:sp>
        <p:nvSpPr>
          <p:cNvPr id="10" name="Rectangle 4"/>
          <p:cNvSpPr/>
          <p:nvPr/>
        </p:nvSpPr>
        <p:spPr>
          <a:xfrm>
            <a:off x="381000" y="1037590"/>
            <a:ext cx="1569085" cy="398780"/>
          </a:xfrm>
          <a:prstGeom prst="rect">
            <a:avLst/>
          </a:prstGeom>
        </p:spPr>
        <p:txBody>
          <a:bodyPr wrap="square">
            <a:spAutoFit/>
          </a:bodyPr>
          <a:lstStyle/>
          <a:p>
            <a:r>
              <a:rPr lang="en-IN" sz="2000">
                <a:cs typeface="Times New Roman" panose="02020603050405020304" pitchFamily="18" charset="0"/>
              </a:rPr>
              <a:t>Input Signal</a:t>
            </a:r>
            <a:endParaRPr lang="en-IN" sz="2000">
              <a:latin typeface="Times New Roman" panose="02020603050405020304" pitchFamily="18" charset="0"/>
              <a:cs typeface="Times New Roman" panose="02020603050405020304" pitchFamily="18" charset="0"/>
            </a:endParaRPr>
          </a:p>
        </p:txBody>
      </p:sp>
      <p:sp>
        <p:nvSpPr>
          <p:cNvPr id="16" name="Rectangle 4"/>
          <p:cNvSpPr/>
          <p:nvPr/>
        </p:nvSpPr>
        <p:spPr>
          <a:xfrm>
            <a:off x="5537200" y="353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Output</a:t>
            </a:r>
            <a:endParaRPr lang="en-IN" sz="2000">
              <a:latin typeface="Times New Roman" panose="02020603050405020304" pitchFamily="18" charset="0"/>
              <a:cs typeface="Times New Roman" panose="02020603050405020304" pitchFamily="18" charset="0"/>
            </a:endParaRPr>
          </a:p>
        </p:txBody>
      </p:sp>
      <p:sp>
        <p:nvSpPr>
          <p:cNvPr id="17" name="Rectangle 4"/>
          <p:cNvSpPr/>
          <p:nvPr/>
        </p:nvSpPr>
        <p:spPr>
          <a:xfrm>
            <a:off x="381000" y="3486150"/>
            <a:ext cx="2012950" cy="398780"/>
          </a:xfrm>
          <a:prstGeom prst="rect">
            <a:avLst/>
          </a:prstGeom>
        </p:spPr>
        <p:txBody>
          <a:bodyPr wrap="square">
            <a:spAutoFit/>
          </a:bodyPr>
          <a:lstStyle/>
          <a:p>
            <a:r>
              <a:rPr lang="en-IN" sz="2000">
                <a:cs typeface="Times New Roman" panose="02020603050405020304" pitchFamily="18" charset="0"/>
              </a:rPr>
              <a:t>Output Signal</a:t>
            </a:r>
            <a:endParaRPr lang="en-IN" sz="2000">
              <a:latin typeface="Times New Roman" panose="02020603050405020304" pitchFamily="18" charset="0"/>
              <a:cs typeface="Times New Roman" panose="02020603050405020304" pitchFamily="18" charset="0"/>
            </a:endParaRPr>
          </a:p>
        </p:txBody>
      </p:sp>
      <p:sp>
        <p:nvSpPr>
          <p:cNvPr id="18" name="Rectangle 4"/>
          <p:cNvSpPr/>
          <p:nvPr/>
        </p:nvSpPr>
        <p:spPr>
          <a:xfrm>
            <a:off x="5588000" y="996950"/>
            <a:ext cx="3576320" cy="398780"/>
          </a:xfrm>
          <a:prstGeom prst="rect">
            <a:avLst/>
          </a:prstGeom>
        </p:spPr>
        <p:txBody>
          <a:bodyPr wrap="square">
            <a:spAutoFit/>
          </a:bodyPr>
          <a:lstStyle/>
          <a:p>
            <a:r>
              <a:rPr lang="en-IN" sz="2000">
                <a:cs typeface="Times New Roman" panose="02020603050405020304" pitchFamily="18" charset="0"/>
                <a:sym typeface="+mn-ea"/>
              </a:rPr>
              <a:t>Frequency Spectrum of Input</a:t>
            </a:r>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2315CF-6895-581B-5D86-C8D39D97FDF7}"/>
              </a:ext>
            </a:extLst>
          </p:cNvPr>
          <p:cNvPicPr>
            <a:picLocks noChangeAspect="1"/>
          </p:cNvPicPr>
          <p:nvPr/>
        </p:nvPicPr>
        <p:blipFill rotWithShape="1">
          <a:blip r:embed="rId3"/>
          <a:srcRect l="1215" t="3804" b="2016"/>
          <a:stretch/>
        </p:blipFill>
        <p:spPr>
          <a:xfrm>
            <a:off x="304800" y="1334770"/>
            <a:ext cx="4267200" cy="1053926"/>
          </a:xfrm>
          <a:prstGeom prst="rect">
            <a:avLst/>
          </a:prstGeom>
        </p:spPr>
      </p:pic>
      <p:pic>
        <p:nvPicPr>
          <p:cNvPr id="7" name="Picture 6">
            <a:extLst>
              <a:ext uri="{FF2B5EF4-FFF2-40B4-BE49-F238E27FC236}">
                <a16:creationId xmlns:a16="http://schemas.microsoft.com/office/drawing/2014/main" id="{8A6906A9-3B53-621E-DF00-9C2DFBFC15B6}"/>
              </a:ext>
            </a:extLst>
          </p:cNvPr>
          <p:cNvPicPr>
            <a:picLocks noChangeAspect="1"/>
          </p:cNvPicPr>
          <p:nvPr/>
        </p:nvPicPr>
        <p:blipFill rotWithShape="1">
          <a:blip r:embed="rId4"/>
          <a:srcRect l="1215" t="6849" r="333"/>
          <a:stretch/>
        </p:blipFill>
        <p:spPr>
          <a:xfrm>
            <a:off x="4915469" y="1257327"/>
            <a:ext cx="4272269" cy="1075742"/>
          </a:xfrm>
          <a:prstGeom prst="rect">
            <a:avLst/>
          </a:prstGeom>
        </p:spPr>
      </p:pic>
      <p:pic>
        <p:nvPicPr>
          <p:cNvPr id="19" name="Picture 18">
            <a:extLst>
              <a:ext uri="{FF2B5EF4-FFF2-40B4-BE49-F238E27FC236}">
                <a16:creationId xmlns:a16="http://schemas.microsoft.com/office/drawing/2014/main" id="{E153A43B-D46C-D144-1224-7742EC0D205E}"/>
              </a:ext>
            </a:extLst>
          </p:cNvPr>
          <p:cNvPicPr>
            <a:picLocks noChangeAspect="1"/>
          </p:cNvPicPr>
          <p:nvPr/>
        </p:nvPicPr>
        <p:blipFill rotWithShape="1">
          <a:blip r:embed="rId5"/>
          <a:srcRect l="1665" r="3334"/>
          <a:stretch/>
        </p:blipFill>
        <p:spPr>
          <a:xfrm>
            <a:off x="4915470" y="3857307"/>
            <a:ext cx="4247296" cy="1094184"/>
          </a:xfrm>
          <a:prstGeom prst="rect">
            <a:avLst/>
          </a:prstGeom>
        </p:spPr>
      </p:pic>
      <p:pic>
        <p:nvPicPr>
          <p:cNvPr id="21" name="Picture 20">
            <a:extLst>
              <a:ext uri="{FF2B5EF4-FFF2-40B4-BE49-F238E27FC236}">
                <a16:creationId xmlns:a16="http://schemas.microsoft.com/office/drawing/2014/main" id="{1885B7DB-6A6A-1D35-F02E-A1B6D04DAEE4}"/>
              </a:ext>
            </a:extLst>
          </p:cNvPr>
          <p:cNvPicPr>
            <a:picLocks noChangeAspect="1"/>
          </p:cNvPicPr>
          <p:nvPr/>
        </p:nvPicPr>
        <p:blipFill>
          <a:blip r:embed="rId6"/>
          <a:stretch>
            <a:fillRect/>
          </a:stretch>
        </p:blipFill>
        <p:spPr>
          <a:xfrm>
            <a:off x="271732" y="3782237"/>
            <a:ext cx="4300267" cy="1181037"/>
          </a:xfrm>
          <a:prstGeom prst="rect">
            <a:avLst/>
          </a:prstGeom>
        </p:spPr>
      </p:pic>
      <p:pic>
        <p:nvPicPr>
          <p:cNvPr id="23" name="Picture 22">
            <a:extLst>
              <a:ext uri="{FF2B5EF4-FFF2-40B4-BE49-F238E27FC236}">
                <a16:creationId xmlns:a16="http://schemas.microsoft.com/office/drawing/2014/main" id="{1B6CFF14-72EC-6684-6739-608D8F0766FF}"/>
              </a:ext>
            </a:extLst>
          </p:cNvPr>
          <p:cNvPicPr>
            <a:picLocks noChangeAspect="1"/>
          </p:cNvPicPr>
          <p:nvPr/>
        </p:nvPicPr>
        <p:blipFill rotWithShape="1">
          <a:blip r:embed="rId7"/>
          <a:srcRect l="2500" r="4167"/>
          <a:stretch/>
        </p:blipFill>
        <p:spPr>
          <a:xfrm>
            <a:off x="296862" y="2625100"/>
            <a:ext cx="4267200" cy="901680"/>
          </a:xfrm>
          <a:prstGeom prst="rect">
            <a:avLst/>
          </a:prstGeom>
        </p:spPr>
      </p:pic>
      <p:pic>
        <p:nvPicPr>
          <p:cNvPr id="25" name="Picture 24">
            <a:extLst>
              <a:ext uri="{FF2B5EF4-FFF2-40B4-BE49-F238E27FC236}">
                <a16:creationId xmlns:a16="http://schemas.microsoft.com/office/drawing/2014/main" id="{A0601406-DCD8-0C9C-5084-8756704BA419}"/>
              </a:ext>
            </a:extLst>
          </p:cNvPr>
          <p:cNvPicPr>
            <a:picLocks noChangeAspect="1"/>
          </p:cNvPicPr>
          <p:nvPr/>
        </p:nvPicPr>
        <p:blipFill>
          <a:blip r:embed="rId8"/>
          <a:stretch>
            <a:fillRect/>
          </a:stretch>
        </p:blipFill>
        <p:spPr>
          <a:xfrm>
            <a:off x="4915469" y="2636486"/>
            <a:ext cx="4247297" cy="9566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20</a:t>
            </a:r>
          </a:p>
        </p:txBody>
      </p:sp>
      <p:sp>
        <p:nvSpPr>
          <p:cNvPr id="5" name="Rectangle 4"/>
          <p:cNvSpPr/>
          <p:nvPr/>
        </p:nvSpPr>
        <p:spPr>
          <a:xfrm>
            <a:off x="463894" y="1428750"/>
            <a:ext cx="8222906" cy="2246769"/>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IN" sz="2000">
                <a:cs typeface="Times New Roman"/>
              </a:rPr>
              <a:t>The </a:t>
            </a:r>
            <a:r>
              <a:rPr lang="en-IN" sz="2000" err="1">
                <a:cs typeface="Times New Roman"/>
              </a:rPr>
              <a:t>Hanning</a:t>
            </a:r>
            <a:r>
              <a:rPr lang="en-IN" sz="2000">
                <a:cs typeface="Times New Roman"/>
              </a:rPr>
              <a:t> or the Blackman windows </a:t>
            </a:r>
            <a:r>
              <a:rPr lang="en-US" sz="2000">
                <a:cs typeface="Times New Roman"/>
              </a:rPr>
              <a:t>techniques are good for our application </a:t>
            </a:r>
            <a:endParaRPr lang="en-US" sz="2000">
              <a:cs typeface="Times New Roman" panose="02020603050405020304" pitchFamily="18" charset="0"/>
            </a:endParaRPr>
          </a:p>
          <a:p>
            <a:pPr marL="342900" indent="-342900">
              <a:buFont typeface="Arial" panose="020B0604020202020204" pitchFamily="34" charset="0"/>
              <a:buChar char="•"/>
            </a:pPr>
            <a:r>
              <a:rPr lang="en-US" sz="2000">
                <a:cs typeface="Times New Roman" panose="02020603050405020304" pitchFamily="18" charset="0"/>
              </a:rPr>
              <a:t>As they are good at mitigating the noise within the order.</a:t>
            </a:r>
          </a:p>
          <a:p>
            <a:r>
              <a:rPr lang="en-US" sz="2000">
                <a:cs typeface="Times New Roman" panose="02020603050405020304" pitchFamily="18" charset="0"/>
              </a:rPr>
              <a:t>               	As the other techniques have slightly higher passes.</a:t>
            </a:r>
          </a:p>
          <a:p>
            <a:endParaRPr lang="en-US" sz="2000">
              <a:cs typeface="Times New Roman" panose="02020603050405020304" pitchFamily="18" charset="0"/>
            </a:endParaRPr>
          </a:p>
          <a:p>
            <a:endParaRPr lang="en-IN" sz="2000">
              <a:cs typeface="Times New Roman" panose="02020603050405020304" pitchFamily="18" charset="0"/>
            </a:endParaRPr>
          </a:p>
          <a:p>
            <a:endParaRPr lang="en-IN" sz="200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20</a:t>
            </a:r>
          </a:p>
        </p:txBody>
      </p:sp>
      <p:sp>
        <p:nvSpPr>
          <p:cNvPr id="14" name="Rectangle 13"/>
          <p:cNvSpPr/>
          <p:nvPr/>
        </p:nvSpPr>
        <p:spPr>
          <a:xfrm>
            <a:off x="284361" y="568413"/>
            <a:ext cx="1089660" cy="460375"/>
          </a:xfrm>
          <a:prstGeom prst="rect">
            <a:avLst/>
          </a:prstGeom>
        </p:spPr>
        <p:txBody>
          <a:bodyPr wrap="none">
            <a:spAutoFit/>
          </a:bodyPr>
          <a:lstStyle/>
          <a:p>
            <a:pPr algn="ctr"/>
            <a:r>
              <a:rPr lang="en-IN" sz="2400" b="1">
                <a:cs typeface="Times New Roman" panose="02020603050405020304" pitchFamily="18" charset="0"/>
              </a:rPr>
              <a:t>Results</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graphicFrame>
        <p:nvGraphicFramePr>
          <p:cNvPr id="6" name="Object 5">
            <a:extLst>
              <a:ext uri="{FF2B5EF4-FFF2-40B4-BE49-F238E27FC236}">
                <a16:creationId xmlns:a16="http://schemas.microsoft.com/office/drawing/2014/main" id="{F750D0BF-0942-5874-CC30-387E9038E2BA}"/>
              </a:ext>
            </a:extLst>
          </p:cNvPr>
          <p:cNvGraphicFramePr>
            <a:graphicFrameLocks noChangeAspect="1"/>
          </p:cNvGraphicFramePr>
          <p:nvPr>
            <p:extLst>
              <p:ext uri="{D42A27DB-BD31-4B8C-83A1-F6EECF244321}">
                <p14:modId xmlns:p14="http://schemas.microsoft.com/office/powerpoint/2010/main" val="4151785134"/>
              </p:ext>
            </p:extLst>
          </p:nvPr>
        </p:nvGraphicFramePr>
        <p:xfrm>
          <a:off x="1306513" y="922338"/>
          <a:ext cx="6215062" cy="3749675"/>
        </p:xfrm>
        <a:graphic>
          <a:graphicData uri="http://schemas.openxmlformats.org/presentationml/2006/ole">
            <mc:AlternateContent xmlns:mc="http://schemas.openxmlformats.org/markup-compatibility/2006">
              <mc:Choice xmlns:v="urn:schemas-microsoft-com:vml" Requires="v">
                <p:oleObj name="Worksheet" r:id="rId3" imgW="6157102" imgH="3748945" progId="Excel.Sheet.12">
                  <p:embed/>
                </p:oleObj>
              </mc:Choice>
              <mc:Fallback>
                <p:oleObj name="Worksheet" r:id="rId3" imgW="6157102" imgH="3748945" progId="Excel.Sheet.12">
                  <p:embed/>
                  <p:pic>
                    <p:nvPicPr>
                      <p:cNvPr id="6" name="Object 5">
                        <a:extLst>
                          <a:ext uri="{FF2B5EF4-FFF2-40B4-BE49-F238E27FC236}">
                            <a16:creationId xmlns:a16="http://schemas.microsoft.com/office/drawing/2014/main" id="{F750D0BF-0942-5874-CC30-387E9038E2BA}"/>
                          </a:ext>
                        </a:extLst>
                      </p:cNvPr>
                      <p:cNvPicPr/>
                      <p:nvPr/>
                    </p:nvPicPr>
                    <p:blipFill>
                      <a:blip r:embed="rId4"/>
                      <a:stretch>
                        <a:fillRect/>
                      </a:stretch>
                    </p:blipFill>
                    <p:spPr>
                      <a:xfrm>
                        <a:off x="1306513" y="922338"/>
                        <a:ext cx="6215062" cy="3749675"/>
                      </a:xfrm>
                      <a:prstGeom prst="rect">
                        <a:avLst/>
                      </a:prstGeom>
                    </p:spPr>
                  </p:pic>
                </p:oleObj>
              </mc:Fallback>
            </mc:AlternateContent>
          </a:graphicData>
        </a:graphic>
      </p:graphicFrame>
    </p:spTree>
    <p:extLst>
      <p:ext uri="{BB962C8B-B14F-4D97-AF65-F5344CB8AC3E}">
        <p14:creationId xmlns:p14="http://schemas.microsoft.com/office/powerpoint/2010/main" val="395289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20</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pic>
        <p:nvPicPr>
          <p:cNvPr id="7" name="Picture 6">
            <a:extLst>
              <a:ext uri="{FF2B5EF4-FFF2-40B4-BE49-F238E27FC236}">
                <a16:creationId xmlns:a16="http://schemas.microsoft.com/office/drawing/2014/main" id="{A9EF6A62-3744-0A65-CB74-AD092CEC9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926" y="1746002"/>
            <a:ext cx="4854361" cy="3033023"/>
          </a:xfrm>
          <a:prstGeom prst="rect">
            <a:avLst/>
          </a:prstGeom>
        </p:spPr>
      </p:pic>
      <p:sp>
        <p:nvSpPr>
          <p:cNvPr id="6" name="TextBox 5">
            <a:extLst>
              <a:ext uri="{FF2B5EF4-FFF2-40B4-BE49-F238E27FC236}">
                <a16:creationId xmlns:a16="http://schemas.microsoft.com/office/drawing/2014/main" id="{26602633-18A3-67F4-625C-9E6C625FD3E5}"/>
              </a:ext>
            </a:extLst>
          </p:cNvPr>
          <p:cNvSpPr txBox="1"/>
          <p:nvPr/>
        </p:nvSpPr>
        <p:spPr>
          <a:xfrm>
            <a:off x="505556" y="953965"/>
            <a:ext cx="71569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results for the  input audio file that belongs to "blues".</a:t>
            </a:r>
            <a:endParaRPr lang="en-US"/>
          </a:p>
          <a:p>
            <a:r>
              <a:rPr lang="en-US">
                <a:cs typeface="Calibri"/>
              </a:rPr>
              <a:t>And our model prediction is depicted through the given below pie chart</a:t>
            </a:r>
          </a:p>
        </p:txBody>
      </p:sp>
      <p:sp>
        <p:nvSpPr>
          <p:cNvPr id="5" name="TextBox 4">
            <a:extLst>
              <a:ext uri="{FF2B5EF4-FFF2-40B4-BE49-F238E27FC236}">
                <a16:creationId xmlns:a16="http://schemas.microsoft.com/office/drawing/2014/main" id="{29651D65-6C4D-10BB-2DD3-7D8B52BA98F7}"/>
              </a:ext>
            </a:extLst>
          </p:cNvPr>
          <p:cNvSpPr txBox="1"/>
          <p:nvPr/>
        </p:nvSpPr>
        <p:spPr>
          <a:xfrm>
            <a:off x="661639" y="1632749"/>
            <a:ext cx="5287922" cy="369332"/>
          </a:xfrm>
          <a:prstGeom prst="rect">
            <a:avLst/>
          </a:prstGeom>
          <a:noFill/>
        </p:spPr>
        <p:txBody>
          <a:bodyPr wrap="none" rtlCol="0">
            <a:spAutoFit/>
          </a:bodyPr>
          <a:lstStyle/>
          <a:p>
            <a:r>
              <a:rPr lang="en-IN" dirty="0"/>
              <a:t>Input file : Rock (30s, 22050hz (Fs), 16bit mono audio )</a:t>
            </a:r>
          </a:p>
        </p:txBody>
      </p:sp>
    </p:spTree>
    <p:extLst>
      <p:ext uri="{BB962C8B-B14F-4D97-AF65-F5344CB8AC3E}">
        <p14:creationId xmlns:p14="http://schemas.microsoft.com/office/powerpoint/2010/main" val="393098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B34E9-758C-6960-EE00-A06527FD0F77}"/>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1580562-FB7B-2B4D-19A6-89B5622B2B84}"/>
              </a:ext>
            </a:extLst>
          </p:cNvPr>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963CB71D-A632-6FC4-5B9F-BB005AF86984}"/>
              </a:ext>
            </a:extLst>
          </p:cNvPr>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a:extLst>
              <a:ext uri="{FF2B5EF4-FFF2-40B4-BE49-F238E27FC236}">
                <a16:creationId xmlns:a16="http://schemas.microsoft.com/office/drawing/2014/main" id="{CA943B77-C66B-6F59-633C-6012F60E27CB}"/>
              </a:ext>
            </a:extLst>
          </p:cNvPr>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23FA02A-86D7-2A54-EAAD-C6A72FD406C6}"/>
              </a:ext>
            </a:extLst>
          </p:cNvPr>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a:extLst>
              <a:ext uri="{FF2B5EF4-FFF2-40B4-BE49-F238E27FC236}">
                <a16:creationId xmlns:a16="http://schemas.microsoft.com/office/drawing/2014/main" id="{B7022A95-67E4-11C5-FB25-7AF96785131F}"/>
              </a:ext>
            </a:extLst>
          </p:cNvPr>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20</a:t>
            </a:r>
          </a:p>
        </p:txBody>
      </p:sp>
      <p:pic>
        <p:nvPicPr>
          <p:cNvPr id="12" name="Picture 11">
            <a:extLst>
              <a:ext uri="{FF2B5EF4-FFF2-40B4-BE49-F238E27FC236}">
                <a16:creationId xmlns:a16="http://schemas.microsoft.com/office/drawing/2014/main" id="{C89A946A-AFB1-D96E-BBB3-705AD35777BF}"/>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a:extLst>
              <a:ext uri="{FF2B5EF4-FFF2-40B4-BE49-F238E27FC236}">
                <a16:creationId xmlns:a16="http://schemas.microsoft.com/office/drawing/2014/main" id="{8CA73EAC-D1D0-71FF-83C1-9A26BA841549}"/>
              </a:ext>
            </a:extLst>
          </p:cNvPr>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pic>
        <p:nvPicPr>
          <p:cNvPr id="1025" name="Picture 1">
            <a:extLst>
              <a:ext uri="{FF2B5EF4-FFF2-40B4-BE49-F238E27FC236}">
                <a16:creationId xmlns:a16="http://schemas.microsoft.com/office/drawing/2014/main" id="{1BDE65E8-7996-C7D5-0144-D0E7B9327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674" y="1327369"/>
            <a:ext cx="4094392" cy="3070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044CED-2DA1-9FDD-DE0A-849BB282CB5A}"/>
              </a:ext>
            </a:extLst>
          </p:cNvPr>
          <p:cNvSpPr txBox="1"/>
          <p:nvPr/>
        </p:nvSpPr>
        <p:spPr>
          <a:xfrm>
            <a:off x="683941" y="840059"/>
            <a:ext cx="5392823" cy="369332"/>
          </a:xfrm>
          <a:prstGeom prst="rect">
            <a:avLst/>
          </a:prstGeom>
          <a:noFill/>
        </p:spPr>
        <p:txBody>
          <a:bodyPr wrap="none" rtlCol="0">
            <a:spAutoFit/>
          </a:bodyPr>
          <a:lstStyle/>
          <a:p>
            <a:r>
              <a:rPr lang="en-IN" dirty="0"/>
              <a:t>Input file : Metal (30s, 22050hz (Fs), 16bit mono audio )</a:t>
            </a:r>
          </a:p>
        </p:txBody>
      </p:sp>
    </p:spTree>
    <p:extLst>
      <p:ext uri="{BB962C8B-B14F-4D97-AF65-F5344CB8AC3E}">
        <p14:creationId xmlns:p14="http://schemas.microsoft.com/office/powerpoint/2010/main" val="343922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C708D177-CDF9-4C5D-AB59-64EB2AB37555}"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21</a:t>
            </a:r>
          </a:p>
        </p:txBody>
      </p:sp>
      <p:sp>
        <p:nvSpPr>
          <p:cNvPr id="14" name="Rectangle 13"/>
          <p:cNvSpPr/>
          <p:nvPr/>
        </p:nvSpPr>
        <p:spPr>
          <a:xfrm>
            <a:off x="304800" y="422198"/>
            <a:ext cx="1587742" cy="461665"/>
          </a:xfrm>
          <a:prstGeom prst="rect">
            <a:avLst/>
          </a:prstGeom>
        </p:spPr>
        <p:txBody>
          <a:bodyPr wrap="none">
            <a:spAutoFit/>
          </a:bodyPr>
          <a:lstStyle/>
          <a:p>
            <a:pPr algn="ctr"/>
            <a:r>
              <a:rPr lang="en-IN" sz="2400" b="1">
                <a:cs typeface="Times New Roman" panose="02020603050405020304" pitchFamily="18" charset="0"/>
              </a:rPr>
              <a:t>References</a:t>
            </a: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7" name="Rectangle 6"/>
          <p:cNvSpPr/>
          <p:nvPr/>
        </p:nvSpPr>
        <p:spPr>
          <a:xfrm>
            <a:off x="498647" y="761495"/>
            <a:ext cx="8146706" cy="4678204"/>
          </a:xfrm>
          <a:prstGeom prst="rect">
            <a:avLst/>
          </a:prstGeom>
        </p:spPr>
        <p:txBody>
          <a:bodyPr wrap="square">
            <a:spAutoFit/>
          </a:bodyPr>
          <a:lstStyle/>
          <a:p>
            <a:pPr algn="just"/>
            <a:r>
              <a:rPr lang="en-IN" sz="1400">
                <a:cs typeface="Times New Roman" pitchFamily="18" charset="0"/>
              </a:rPr>
              <a:t>[1] </a:t>
            </a:r>
            <a:r>
              <a:rPr lang="en-IN" sz="1400" b="0" i="0">
                <a:solidFill>
                  <a:srgbClr val="222222"/>
                </a:solidFill>
                <a:effectLst/>
                <a:latin typeface="Arial" panose="020B0604020202020204" pitchFamily="34" charset="0"/>
              </a:rPr>
              <a:t>Liang, B., &amp; Gu, M. (2020, August). Music genre classification using transfer learning. In </a:t>
            </a:r>
            <a:r>
              <a:rPr lang="en-IN" sz="1400" b="0" i="1">
                <a:solidFill>
                  <a:srgbClr val="222222"/>
                </a:solidFill>
                <a:effectLst/>
                <a:latin typeface="Arial" panose="020B0604020202020204" pitchFamily="34" charset="0"/>
              </a:rPr>
              <a:t>2020 IEEE conference on multimedia information processing and retrieval (MIPR)</a:t>
            </a:r>
            <a:r>
              <a:rPr lang="en-IN" sz="1400" b="0" i="0">
                <a:solidFill>
                  <a:srgbClr val="222222"/>
                </a:solidFill>
                <a:effectLst/>
                <a:latin typeface="Arial" panose="020B0604020202020204" pitchFamily="34" charset="0"/>
              </a:rPr>
              <a:t> (pp. 392-393). IEEE.</a:t>
            </a:r>
            <a:endParaRPr lang="en-IN" sz="1400">
              <a:cs typeface="Times New Roman" pitchFamily="18" charset="0"/>
            </a:endParaRPr>
          </a:p>
          <a:p>
            <a:pPr algn="just"/>
            <a:r>
              <a:rPr lang="en-IN" sz="1400">
                <a:cs typeface="Times New Roman" pitchFamily="18" charset="0"/>
              </a:rPr>
              <a:t>[2] </a:t>
            </a:r>
            <a:r>
              <a:rPr lang="en-US" sz="1400" b="0" i="0">
                <a:solidFill>
                  <a:srgbClr val="222222"/>
                </a:solidFill>
                <a:effectLst/>
                <a:latin typeface="Arial" panose="020B0604020202020204" pitchFamily="34" charset="0"/>
              </a:rPr>
              <a:t>D’Souza, D. A., &amp; </a:t>
            </a:r>
            <a:r>
              <a:rPr lang="en-US" sz="1400" b="0" i="0" err="1">
                <a:solidFill>
                  <a:srgbClr val="222222"/>
                </a:solidFill>
                <a:effectLst/>
                <a:latin typeface="Arial" panose="020B0604020202020204" pitchFamily="34" charset="0"/>
              </a:rPr>
              <a:t>Shastrimath</a:t>
            </a:r>
            <a:r>
              <a:rPr lang="en-US" sz="1400" b="0" i="0">
                <a:solidFill>
                  <a:srgbClr val="222222"/>
                </a:solidFill>
                <a:effectLst/>
                <a:latin typeface="Arial" panose="020B0604020202020204" pitchFamily="34" charset="0"/>
              </a:rPr>
              <a:t>, V. V. D. (2019, March). Modelling of audio effects for vocal and music synthesis in real time. In </a:t>
            </a:r>
            <a:r>
              <a:rPr lang="en-US" sz="1400" b="0" i="1">
                <a:solidFill>
                  <a:srgbClr val="222222"/>
                </a:solidFill>
                <a:effectLst/>
                <a:latin typeface="Arial" panose="020B0604020202020204" pitchFamily="34" charset="0"/>
              </a:rPr>
              <a:t>2019 3rd International Conference on Computing Methodologies and Communication (ICCMC)</a:t>
            </a:r>
            <a:r>
              <a:rPr lang="en-US" sz="1400" b="0" i="0">
                <a:solidFill>
                  <a:srgbClr val="222222"/>
                </a:solidFill>
                <a:effectLst/>
                <a:latin typeface="Arial" panose="020B0604020202020204" pitchFamily="34" charset="0"/>
              </a:rPr>
              <a:t> (pp. 1-4). IEEE.</a:t>
            </a:r>
            <a:endParaRPr lang="en-IN" sz="1400">
              <a:cs typeface="Times New Roman" pitchFamily="18" charset="0"/>
            </a:endParaRPr>
          </a:p>
          <a:p>
            <a:pPr algn="just"/>
            <a:r>
              <a:rPr lang="en-IN" sz="1400">
                <a:cs typeface="Times New Roman" pitchFamily="18" charset="0"/>
              </a:rPr>
              <a:t>[3] </a:t>
            </a:r>
            <a:r>
              <a:rPr lang="en-US" sz="1400" b="0" i="0">
                <a:solidFill>
                  <a:srgbClr val="222222"/>
                </a:solidFill>
                <a:effectLst/>
                <a:latin typeface="Arial" panose="020B0604020202020204" pitchFamily="34" charset="0"/>
              </a:rPr>
              <a:t>Xu, C., </a:t>
            </a:r>
            <a:r>
              <a:rPr lang="en-US" sz="1400" b="0" i="0" err="1">
                <a:solidFill>
                  <a:srgbClr val="222222"/>
                </a:solidFill>
                <a:effectLst/>
                <a:latin typeface="Arial" panose="020B0604020202020204" pitchFamily="34" charset="0"/>
              </a:rPr>
              <a:t>Maddage</a:t>
            </a:r>
            <a:r>
              <a:rPr lang="en-US" sz="1400" b="0" i="0">
                <a:solidFill>
                  <a:srgbClr val="222222"/>
                </a:solidFill>
                <a:effectLst/>
                <a:latin typeface="Arial" panose="020B0604020202020204" pitchFamily="34" charset="0"/>
              </a:rPr>
              <a:t>, N. C., &amp; Shao, X. (2005). Automatic music classification and        summarization. </a:t>
            </a:r>
            <a:r>
              <a:rPr lang="en-US" sz="1400" b="0" i="1">
                <a:solidFill>
                  <a:srgbClr val="222222"/>
                </a:solidFill>
                <a:effectLst/>
                <a:latin typeface="Arial" panose="020B0604020202020204" pitchFamily="34" charset="0"/>
              </a:rPr>
              <a:t>IEEE transactions on speech and audio processing</a:t>
            </a:r>
            <a:r>
              <a:rPr lang="en-US" sz="1400" b="0" i="0">
                <a:solidFill>
                  <a:srgbClr val="222222"/>
                </a:solidFill>
                <a:effectLst/>
                <a:latin typeface="Arial" panose="020B0604020202020204" pitchFamily="34" charset="0"/>
              </a:rPr>
              <a:t>, </a:t>
            </a:r>
            <a:r>
              <a:rPr lang="en-US" sz="1400" b="0" i="1">
                <a:solidFill>
                  <a:srgbClr val="222222"/>
                </a:solidFill>
                <a:effectLst/>
                <a:latin typeface="Arial" panose="020B0604020202020204" pitchFamily="34" charset="0"/>
              </a:rPr>
              <a:t>13</a:t>
            </a:r>
            <a:r>
              <a:rPr lang="en-US" sz="1400" b="0" i="0">
                <a:solidFill>
                  <a:srgbClr val="222222"/>
                </a:solidFill>
                <a:effectLst/>
                <a:latin typeface="Arial" panose="020B0604020202020204" pitchFamily="34" charset="0"/>
              </a:rPr>
              <a:t>(3), 441-450.  </a:t>
            </a:r>
          </a:p>
          <a:p>
            <a:pPr algn="just"/>
            <a:r>
              <a:rPr lang="en-US" sz="1400">
                <a:solidFill>
                  <a:srgbClr val="222222"/>
                </a:solidFill>
                <a:latin typeface="Arial" panose="020B0604020202020204" pitchFamily="34" charset="0"/>
                <a:cs typeface="Times New Roman" pitchFamily="18" charset="0"/>
              </a:rPr>
              <a:t>[4] </a:t>
            </a:r>
            <a:r>
              <a:rPr lang="en-IN" sz="1400" b="0" i="0">
                <a:solidFill>
                  <a:srgbClr val="222222"/>
                </a:solidFill>
                <a:effectLst/>
                <a:latin typeface="Arial" panose="020B0604020202020204" pitchFamily="34" charset="0"/>
              </a:rPr>
              <a:t>De Sousa, J. M., Pereira, E. T., &amp; Veloso, L. R. (2016, October). A robust music genre classification approach for global and regional music datasets evaluation. In </a:t>
            </a:r>
            <a:r>
              <a:rPr lang="en-IN" sz="1400" b="0" i="1">
                <a:solidFill>
                  <a:srgbClr val="222222"/>
                </a:solidFill>
                <a:effectLst/>
                <a:latin typeface="Arial" panose="020B0604020202020204" pitchFamily="34" charset="0"/>
              </a:rPr>
              <a:t>2016 IEEE international conference on digital signal processing (DSP)</a:t>
            </a:r>
            <a:r>
              <a:rPr lang="en-IN" sz="1400" b="0" i="0">
                <a:solidFill>
                  <a:srgbClr val="222222"/>
                </a:solidFill>
                <a:effectLst/>
                <a:latin typeface="Arial" panose="020B0604020202020204" pitchFamily="34" charset="0"/>
              </a:rPr>
              <a:t> (pp. 109-113). IEEE.</a:t>
            </a:r>
          </a:p>
          <a:p>
            <a:pPr algn="just"/>
            <a:r>
              <a:rPr lang="en-IN" sz="1400">
                <a:solidFill>
                  <a:srgbClr val="222222"/>
                </a:solidFill>
                <a:latin typeface="Arial" panose="020B0604020202020204" pitchFamily="34" charset="0"/>
                <a:cs typeface="Times New Roman" pitchFamily="18" charset="0"/>
              </a:rPr>
              <a:t>[5] </a:t>
            </a:r>
            <a:r>
              <a:rPr lang="en-US" sz="1400">
                <a:solidFill>
                  <a:srgbClr val="222222"/>
                </a:solidFill>
                <a:latin typeface="Arial" panose="020B0604020202020204" pitchFamily="34" charset="0"/>
                <a:cs typeface="Times New Roman" pitchFamily="18" charset="0"/>
              </a:rPr>
              <a:t>G. </a:t>
            </a:r>
            <a:r>
              <a:rPr lang="en-US" sz="1400" err="1">
                <a:solidFill>
                  <a:srgbClr val="222222"/>
                </a:solidFill>
                <a:latin typeface="Arial" panose="020B0604020202020204" pitchFamily="34" charset="0"/>
                <a:cs typeface="Times New Roman" pitchFamily="18" charset="0"/>
              </a:rPr>
              <a:t>Tzanetakis</a:t>
            </a:r>
            <a:r>
              <a:rPr lang="en-US" sz="1400">
                <a:solidFill>
                  <a:srgbClr val="222222"/>
                </a:solidFill>
                <a:latin typeface="Arial" panose="020B0604020202020204" pitchFamily="34" charset="0"/>
                <a:cs typeface="Times New Roman" pitchFamily="18" charset="0"/>
              </a:rPr>
              <a:t> and P. Cook, "Musical genre classification of audio signals," in IEEE Transactions on Speech and Audio Processing, vol. 10, no. 5, pp. 293-302, July 2002, </a:t>
            </a:r>
            <a:r>
              <a:rPr lang="en-US" sz="1400" err="1">
                <a:solidFill>
                  <a:srgbClr val="222222"/>
                </a:solidFill>
                <a:latin typeface="Arial" panose="020B0604020202020204" pitchFamily="34" charset="0"/>
                <a:cs typeface="Times New Roman" pitchFamily="18" charset="0"/>
              </a:rPr>
              <a:t>doi</a:t>
            </a:r>
            <a:r>
              <a:rPr lang="en-US" sz="1400">
                <a:solidFill>
                  <a:srgbClr val="222222"/>
                </a:solidFill>
                <a:latin typeface="Arial" panose="020B0604020202020204" pitchFamily="34" charset="0"/>
                <a:cs typeface="Times New Roman" pitchFamily="18" charset="0"/>
              </a:rPr>
              <a:t>: 10.1109/TSA.2002.800560.</a:t>
            </a:r>
          </a:p>
          <a:p>
            <a:pPr algn="just"/>
            <a:r>
              <a:rPr lang="en-US" sz="1400">
                <a:solidFill>
                  <a:srgbClr val="222222"/>
                </a:solidFill>
                <a:latin typeface="Arial" panose="020B0604020202020204" pitchFamily="34" charset="0"/>
                <a:cs typeface="Times New Roman" pitchFamily="18" charset="0"/>
              </a:rPr>
              <a:t>[6] </a:t>
            </a:r>
            <a:r>
              <a:rPr lang="en-IN" sz="1400" b="0" i="0">
                <a:solidFill>
                  <a:srgbClr val="222222"/>
                </a:solidFill>
                <a:effectLst/>
                <a:latin typeface="Arial" panose="020B0604020202020204" pitchFamily="34" charset="0"/>
              </a:rPr>
              <a:t>Sumathi, K., </a:t>
            </a:r>
            <a:r>
              <a:rPr lang="en-IN" sz="1400" b="0" i="0" err="1">
                <a:solidFill>
                  <a:srgbClr val="222222"/>
                </a:solidFill>
                <a:effectLst/>
                <a:latin typeface="Arial" panose="020B0604020202020204" pitchFamily="34" charset="0"/>
              </a:rPr>
              <a:t>Lakshmidevi</a:t>
            </a:r>
            <a:r>
              <a:rPr lang="en-IN" sz="1400" b="0" i="0">
                <a:solidFill>
                  <a:srgbClr val="222222"/>
                </a:solidFill>
                <a:effectLst/>
                <a:latin typeface="Arial" panose="020B0604020202020204" pitchFamily="34" charset="0"/>
              </a:rPr>
              <a:t>, P. B., </a:t>
            </a:r>
            <a:r>
              <a:rPr lang="en-IN" sz="1400" b="0" i="0" err="1">
                <a:solidFill>
                  <a:srgbClr val="222222"/>
                </a:solidFill>
                <a:effectLst/>
                <a:latin typeface="Arial" panose="020B0604020202020204" pitchFamily="34" charset="0"/>
              </a:rPr>
              <a:t>Sindhuja</a:t>
            </a:r>
            <a:r>
              <a:rPr lang="en-IN" sz="1400" b="0" i="0">
                <a:solidFill>
                  <a:srgbClr val="222222"/>
                </a:solidFill>
                <a:effectLst/>
                <a:latin typeface="Arial" panose="020B0604020202020204" pitchFamily="34" charset="0"/>
              </a:rPr>
              <a:t>, V., &amp; </a:t>
            </a:r>
            <a:r>
              <a:rPr lang="en-IN" sz="1400" b="0" i="0" err="1">
                <a:solidFill>
                  <a:srgbClr val="222222"/>
                </a:solidFill>
                <a:effectLst/>
                <a:latin typeface="Arial" panose="020B0604020202020204" pitchFamily="34" charset="0"/>
              </a:rPr>
              <a:t>Nivetha</a:t>
            </a:r>
            <a:r>
              <a:rPr lang="en-IN" sz="1400" b="0" i="0">
                <a:solidFill>
                  <a:srgbClr val="222222"/>
                </a:solidFill>
                <a:effectLst/>
                <a:latin typeface="Arial" panose="020B0604020202020204" pitchFamily="34" charset="0"/>
              </a:rPr>
              <a:t>, M. (2023, April). An MATLAB Framework for Music Signal Emotion Analysis and Recognition. In </a:t>
            </a:r>
            <a:r>
              <a:rPr lang="en-IN" sz="1400" b="0" i="1">
                <a:solidFill>
                  <a:srgbClr val="222222"/>
                </a:solidFill>
                <a:effectLst/>
                <a:latin typeface="Arial" panose="020B0604020202020204" pitchFamily="34" charset="0"/>
              </a:rPr>
              <a:t>2023 International Conference on Recent Advances in Electrical, Electronics, Ubiquitous Communication, and Computational Intelligence (RAEEUCCI)</a:t>
            </a:r>
            <a:r>
              <a:rPr lang="en-IN" sz="1400" b="0" i="0">
                <a:solidFill>
                  <a:srgbClr val="222222"/>
                </a:solidFill>
                <a:effectLst/>
                <a:latin typeface="Arial" panose="020B0604020202020204" pitchFamily="34" charset="0"/>
              </a:rPr>
              <a:t> (pp. 1-5). IEEE.</a:t>
            </a:r>
            <a:endParaRPr lang="en-US" sz="1400">
              <a:solidFill>
                <a:srgbClr val="222222"/>
              </a:solidFill>
              <a:latin typeface="Arial" panose="020B0604020202020204" pitchFamily="34" charset="0"/>
              <a:cs typeface="Times New Roman" pitchFamily="18" charset="0"/>
            </a:endParaRPr>
          </a:p>
          <a:p>
            <a:pPr algn="just"/>
            <a:r>
              <a:rPr lang="en-US" sz="1400">
                <a:solidFill>
                  <a:srgbClr val="222222"/>
                </a:solidFill>
                <a:latin typeface="Arial" panose="020B0604020202020204" pitchFamily="34" charset="0"/>
                <a:cs typeface="Times New Roman" pitchFamily="18" charset="0"/>
              </a:rPr>
              <a:t>[7] </a:t>
            </a:r>
            <a:r>
              <a:rPr lang="en-US" sz="1400">
                <a:hlinkClick r:id="rId4"/>
              </a:rPr>
              <a:t>time-hp.jp | 522: Connection timed out</a:t>
            </a:r>
            <a:endParaRPr lang="en-US" sz="1400">
              <a:solidFill>
                <a:srgbClr val="222222"/>
              </a:solidFill>
              <a:latin typeface="Arial" panose="020B0604020202020204" pitchFamily="34" charset="0"/>
              <a:cs typeface="Times New Roman" pitchFamily="18" charset="0"/>
            </a:endParaRPr>
          </a:p>
          <a:p>
            <a:pPr algn="just"/>
            <a:r>
              <a:rPr lang="en-US" sz="1400">
                <a:solidFill>
                  <a:srgbClr val="222222"/>
                </a:solidFill>
                <a:latin typeface="Arial" panose="020B0604020202020204" pitchFamily="34" charset="0"/>
                <a:cs typeface="Times New Roman" pitchFamily="18" charset="0"/>
              </a:rPr>
              <a:t>[8] </a:t>
            </a:r>
            <a:r>
              <a:rPr lang="en-IN" sz="1400">
                <a:hlinkClick r:id="rId5"/>
              </a:rPr>
              <a:t>GTZAN Dataset - Music Genre Classification (kaggle.com)</a:t>
            </a:r>
            <a:endParaRPr lang="en-IN" sz="1400"/>
          </a:p>
          <a:p>
            <a:pPr algn="just"/>
            <a:r>
              <a:rPr lang="en-US" sz="1600">
                <a:solidFill>
                  <a:srgbClr val="222222"/>
                </a:solidFill>
                <a:latin typeface="Arial" panose="020B0604020202020204" pitchFamily="34" charset="0"/>
                <a:cs typeface="Times New Roman" pitchFamily="18" charset="0"/>
              </a:rPr>
              <a:t> </a:t>
            </a:r>
            <a:endParaRPr lang="en-IN" sz="1600">
              <a:cs typeface="Times New Roman" pitchFamily="18" charset="0"/>
            </a:endParaRPr>
          </a:p>
          <a:p>
            <a:pPr algn="just"/>
            <a:endParaRPr lang="en-US" sz="1600"/>
          </a:p>
        </p:txBody>
      </p:sp>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spTree>
    <p:extLst>
      <p:ext uri="{BB962C8B-B14F-4D97-AF65-F5344CB8AC3E}">
        <p14:creationId xmlns:p14="http://schemas.microsoft.com/office/powerpoint/2010/main" val="204056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7" name="Rectangle 6"/>
          <p:cNvSpPr/>
          <p:nvPr/>
        </p:nvSpPr>
        <p:spPr>
          <a:xfrm>
            <a:off x="3711059" y="2433251"/>
            <a:ext cx="1721882" cy="523220"/>
          </a:xfrm>
          <a:prstGeom prst="rect">
            <a:avLst/>
          </a:prstGeom>
        </p:spPr>
        <p:txBody>
          <a:bodyPr wrap="none">
            <a:spAutoFit/>
          </a:bodyPr>
          <a:lstStyle/>
          <a:p>
            <a:pPr algn="ctr"/>
            <a:r>
              <a:rPr lang="en-IN" sz="2800" b="1">
                <a:cs typeface="Times New Roman" panose="02020603050405020304" pitchFamily="18" charset="0"/>
              </a:rPr>
              <a:t>Thank You</a:t>
            </a:r>
            <a:endParaRPr lang="en-US" sz="2800">
              <a:cs typeface="Times New Roman" panose="02020603050405020304" pitchFamily="18" charset="0"/>
            </a:endParaRPr>
          </a:p>
        </p:txBody>
      </p:sp>
      <p:sp>
        <p:nvSpPr>
          <p:cNvPr id="5" name="Rectangle 4">
            <a:extLst>
              <a:ext uri="{FF2B5EF4-FFF2-40B4-BE49-F238E27FC236}">
                <a16:creationId xmlns:a16="http://schemas.microsoft.com/office/drawing/2014/main" id="{1409BA03-0244-0CB6-736D-D94A445FC2B9}"/>
              </a:ext>
            </a:extLst>
          </p:cNvPr>
          <p:cNvSpPr/>
          <p:nvPr/>
        </p:nvSpPr>
        <p:spPr>
          <a:xfrm>
            <a:off x="228600" y="57150"/>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3</a:t>
            </a:r>
          </a:p>
        </p:txBody>
      </p:sp>
      <p:sp>
        <p:nvSpPr>
          <p:cNvPr id="14" name="Rectangle 13"/>
          <p:cNvSpPr/>
          <p:nvPr/>
        </p:nvSpPr>
        <p:spPr>
          <a:xfrm>
            <a:off x="226075" y="625302"/>
            <a:ext cx="2805256" cy="461665"/>
          </a:xfrm>
          <a:prstGeom prst="rect">
            <a:avLst/>
          </a:prstGeom>
        </p:spPr>
        <p:txBody>
          <a:bodyPr wrap="none">
            <a:spAutoFit/>
          </a:bodyPr>
          <a:lstStyle/>
          <a:p>
            <a:pPr algn="ctr"/>
            <a:r>
              <a:rPr lang="en-IN" sz="2400" b="1">
                <a:cs typeface="Times New Roman" panose="02020603050405020304" pitchFamily="18" charset="0"/>
              </a:rPr>
              <a:t>Problem Statement </a:t>
            </a:r>
          </a:p>
        </p:txBody>
      </p:sp>
      <p:sp>
        <p:nvSpPr>
          <p:cNvPr id="5" name="Rectangle 4"/>
          <p:cNvSpPr/>
          <p:nvPr/>
        </p:nvSpPr>
        <p:spPr>
          <a:xfrm>
            <a:off x="463894" y="1428750"/>
            <a:ext cx="8222906" cy="369332"/>
          </a:xfrm>
          <a:prstGeom prst="rect">
            <a:avLst/>
          </a:prstGeom>
        </p:spPr>
        <p:txBody>
          <a:bodyPr wrap="square">
            <a:spAutoFit/>
          </a:bodyPr>
          <a:lstStyle/>
          <a:p>
            <a:r>
              <a:rPr lang="en-US" sz="1800" i="0" u="none" strike="noStrike">
                <a:solidFill>
                  <a:srgbClr val="000000"/>
                </a:solidFill>
                <a:effectLst/>
                <a:latin typeface="Calibri" panose="020F0502020204030204" pitchFamily="34" charset="0"/>
              </a:rPr>
              <a:t>Classify the Music Genres using Digital Signal Processing</a:t>
            </a:r>
            <a:r>
              <a:rPr lang="en-US" sz="1800" b="0" i="0">
                <a:solidFill>
                  <a:srgbClr val="000000"/>
                </a:solidFill>
                <a:effectLst/>
                <a:latin typeface="Calibri" panose="020F0502020204030204" pitchFamily="34" charset="0"/>
              </a:rPr>
              <a:t>​</a:t>
            </a:r>
            <a:endParaRPr lang="en-IN" sz="200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4</a:t>
            </a:r>
          </a:p>
        </p:txBody>
      </p:sp>
      <p:sp>
        <p:nvSpPr>
          <p:cNvPr id="14" name="Rectangle 13"/>
          <p:cNvSpPr/>
          <p:nvPr/>
        </p:nvSpPr>
        <p:spPr>
          <a:xfrm>
            <a:off x="304800" y="625302"/>
            <a:ext cx="1777794" cy="461665"/>
          </a:xfrm>
          <a:prstGeom prst="rect">
            <a:avLst/>
          </a:prstGeom>
        </p:spPr>
        <p:txBody>
          <a:bodyPr wrap="none">
            <a:spAutoFit/>
          </a:bodyPr>
          <a:lstStyle/>
          <a:p>
            <a:pPr algn="ctr"/>
            <a:r>
              <a:rPr lang="en-IN" sz="2400" b="1">
                <a:cs typeface="Times New Roman" panose="02020603050405020304" pitchFamily="18" charset="0"/>
              </a:rPr>
              <a:t>Introduction</a:t>
            </a:r>
            <a:endParaRPr lang="en-US" sz="2400"/>
          </a:p>
        </p:txBody>
      </p:sp>
      <p:sp>
        <p:nvSpPr>
          <p:cNvPr id="5" name="Rectangle 4"/>
          <p:cNvSpPr/>
          <p:nvPr/>
        </p:nvSpPr>
        <p:spPr>
          <a:xfrm>
            <a:off x="463894" y="1428750"/>
            <a:ext cx="8222906" cy="3170099"/>
          </a:xfrm>
          <a:prstGeom prst="rect">
            <a:avLst/>
          </a:prstGeom>
        </p:spPr>
        <p:txBody>
          <a:bodyPr wrap="square">
            <a:spAutoFit/>
          </a:bodyPr>
          <a:lstStyle/>
          <a:p>
            <a:pPr algn="just" rtl="0" fontAlgn="base">
              <a:buFont typeface="Arial" panose="020B0604020202020204" pitchFamily="34" charset="0"/>
              <a:buChar char="•"/>
            </a:pPr>
            <a:r>
              <a:rPr lang="en-IN" sz="1800" b="0" i="0" u="none" strike="noStrike">
                <a:solidFill>
                  <a:srgbClr val="000000"/>
                </a:solidFill>
                <a:effectLst/>
                <a:latin typeface="Calibri" panose="020F0502020204030204" pitchFamily="34" charset="0"/>
              </a:rPr>
              <a:t>Music Genre: Are the categorical descriptions that are used to describe the music .</a:t>
            </a:r>
            <a:r>
              <a:rPr lang="en-IN" sz="1800" b="0" i="0">
                <a:solidFill>
                  <a:srgbClr val="000000"/>
                </a:solidFill>
                <a:effectLst/>
                <a:latin typeface="Calibri" panose="020F0502020204030204" pitchFamily="34" charset="0"/>
              </a:rPr>
              <a:t>​</a:t>
            </a:r>
            <a:endParaRPr lang="en-IN" sz="2000"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IN" sz="1800" b="0" i="0" u="none" strike="noStrike">
                <a:solidFill>
                  <a:srgbClr val="000000"/>
                </a:solidFill>
                <a:effectLst/>
                <a:latin typeface="Calibri" panose="020F0502020204030204" pitchFamily="34" charset="0"/>
              </a:rPr>
              <a:t>Each category that identifies the music as belonging to a shared tradition or a set of conventions  like Hip-Hop, rock, disco.</a:t>
            </a:r>
            <a:r>
              <a:rPr lang="en-IN" sz="1800" b="0" i="0">
                <a:solidFill>
                  <a:srgbClr val="000000"/>
                </a:solidFill>
                <a:effectLst/>
                <a:latin typeface="Calibri" panose="020F0502020204030204" pitchFamily="34" charset="0"/>
              </a:rPr>
              <a:t>​</a:t>
            </a:r>
            <a:endParaRPr lang="en-IN" sz="2000"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IN" sz="1800" b="0" i="0" u="none" strike="noStrike">
                <a:solidFill>
                  <a:srgbClr val="000000"/>
                </a:solidFill>
                <a:effectLst/>
                <a:latin typeface="Calibri" panose="020F0502020204030204" pitchFamily="34" charset="0"/>
              </a:rPr>
              <a:t> Music Genre Classification has its purpose in categorizing the different music, this helps in creating favourite playlist by the users, suggestion of similar music, etc. This process is done using the musical features such as rhythm, melody, harmony, and timbre.</a:t>
            </a:r>
            <a:r>
              <a:rPr lang="en-IN" sz="1800" b="0" i="0">
                <a:solidFill>
                  <a:srgbClr val="000000"/>
                </a:solidFill>
                <a:effectLst/>
                <a:latin typeface="Calibri" panose="020F0502020204030204" pitchFamily="34" charset="0"/>
              </a:rPr>
              <a:t>​</a:t>
            </a:r>
            <a:endParaRPr lang="en-IN" sz="2000"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IN" sz="1800" b="0" i="0" u="none" strike="noStrike">
                <a:solidFill>
                  <a:srgbClr val="000000"/>
                </a:solidFill>
                <a:effectLst/>
                <a:latin typeface="Calibri" panose="020F0502020204030204" pitchFamily="34" charset="0"/>
              </a:rPr>
              <a:t>The classification includes several steps like dataset acquisition, preprocessing of music, analysing by applying Fourier transform, and suitable methods to classify the genre.</a:t>
            </a:r>
            <a:r>
              <a:rPr lang="en-US" sz="1800" b="0" i="0">
                <a:solidFill>
                  <a:srgbClr val="000000"/>
                </a:solidFill>
                <a:effectLst/>
                <a:latin typeface="Calibri" panose="020F0502020204030204" pitchFamily="34" charset="0"/>
              </a:rPr>
              <a:t>​</a:t>
            </a:r>
            <a:endParaRPr lang="en-US" sz="2000" b="0" i="0">
              <a:solidFill>
                <a:srgbClr val="000000"/>
              </a:solidFill>
              <a:effectLst/>
              <a:latin typeface="Arial" panose="020B0604020202020204" pitchFamily="34" charset="0"/>
            </a:endParaRPr>
          </a:p>
          <a:p>
            <a:endParaRPr lang="en-IN" sz="2000">
              <a:cs typeface="Times New Roman" panose="02020603050405020304" pitchFamily="18"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5" name="Rectangle 14"/>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5</a:t>
            </a:r>
          </a:p>
        </p:txBody>
      </p:sp>
      <p:sp>
        <p:nvSpPr>
          <p:cNvPr id="14" name="Rectangle 13"/>
          <p:cNvSpPr/>
          <p:nvPr/>
        </p:nvSpPr>
        <p:spPr>
          <a:xfrm>
            <a:off x="228600" y="514350"/>
            <a:ext cx="2367251" cy="461665"/>
          </a:xfrm>
          <a:prstGeom prst="rect">
            <a:avLst/>
          </a:prstGeom>
        </p:spPr>
        <p:txBody>
          <a:bodyPr wrap="none">
            <a:spAutoFit/>
          </a:bodyPr>
          <a:lstStyle/>
          <a:p>
            <a:pPr algn="ctr"/>
            <a:r>
              <a:rPr lang="en-IN" sz="2400" b="1">
                <a:cs typeface="Times New Roman" panose="02020603050405020304" pitchFamily="18" charset="0"/>
              </a:rPr>
              <a:t>Literature Survey</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graphicFrame>
        <p:nvGraphicFramePr>
          <p:cNvPr id="15" name="Table 14"/>
          <p:cNvGraphicFramePr>
            <a:graphicFrameLocks noGrp="1"/>
          </p:cNvGraphicFramePr>
          <p:nvPr>
            <p:extLst>
              <p:ext uri="{D42A27DB-BD31-4B8C-83A1-F6EECF244321}">
                <p14:modId xmlns:p14="http://schemas.microsoft.com/office/powerpoint/2010/main" val="900575502"/>
              </p:ext>
            </p:extLst>
          </p:nvPr>
        </p:nvGraphicFramePr>
        <p:xfrm>
          <a:off x="577967" y="985882"/>
          <a:ext cx="7988065" cy="3799348"/>
        </p:xfrm>
        <a:graphic>
          <a:graphicData uri="http://schemas.openxmlformats.org/drawingml/2006/table">
            <a:tbl>
              <a:tblPr firstRow="1" bandRow="1">
                <a:tableStyleId>{5C22544A-7EE6-4342-B048-85BDC9FD1C3A}</a:tableStyleId>
              </a:tblPr>
              <a:tblGrid>
                <a:gridCol w="665672">
                  <a:extLst>
                    <a:ext uri="{9D8B030D-6E8A-4147-A177-3AD203B41FA5}">
                      <a16:colId xmlns:a16="http://schemas.microsoft.com/office/drawing/2014/main" val="20000"/>
                    </a:ext>
                  </a:extLst>
                </a:gridCol>
                <a:gridCol w="1849090">
                  <a:extLst>
                    <a:ext uri="{9D8B030D-6E8A-4147-A177-3AD203B41FA5}">
                      <a16:colId xmlns:a16="http://schemas.microsoft.com/office/drawing/2014/main" val="20001"/>
                    </a:ext>
                  </a:extLst>
                </a:gridCol>
                <a:gridCol w="1630943">
                  <a:extLst>
                    <a:ext uri="{9D8B030D-6E8A-4147-A177-3AD203B41FA5}">
                      <a16:colId xmlns:a16="http://schemas.microsoft.com/office/drawing/2014/main" val="20002"/>
                    </a:ext>
                  </a:extLst>
                </a:gridCol>
                <a:gridCol w="1516722">
                  <a:extLst>
                    <a:ext uri="{9D8B030D-6E8A-4147-A177-3AD203B41FA5}">
                      <a16:colId xmlns:a16="http://schemas.microsoft.com/office/drawing/2014/main" val="20003"/>
                    </a:ext>
                  </a:extLst>
                </a:gridCol>
                <a:gridCol w="1213376">
                  <a:extLst>
                    <a:ext uri="{9D8B030D-6E8A-4147-A177-3AD203B41FA5}">
                      <a16:colId xmlns:a16="http://schemas.microsoft.com/office/drawing/2014/main" val="20004"/>
                    </a:ext>
                  </a:extLst>
                </a:gridCol>
                <a:gridCol w="1112262">
                  <a:extLst>
                    <a:ext uri="{9D8B030D-6E8A-4147-A177-3AD203B41FA5}">
                      <a16:colId xmlns:a16="http://schemas.microsoft.com/office/drawing/2014/main" val="20005"/>
                    </a:ext>
                  </a:extLst>
                </a:gridCol>
              </a:tblGrid>
              <a:tr h="491231">
                <a:tc>
                  <a:txBody>
                    <a:bodyPr/>
                    <a:lstStyle/>
                    <a:p>
                      <a:pPr algn="ctr" rtl="0" fontAlgn="base"/>
                      <a:r>
                        <a:rPr lang="en-US" sz="1600" b="1" i="0" err="1">
                          <a:solidFill>
                            <a:srgbClr val="FFFFFF"/>
                          </a:solidFill>
                          <a:effectLst/>
                          <a:latin typeface="Calibri" panose="020F0502020204030204" pitchFamily="34" charset="0"/>
                        </a:rPr>
                        <a:t>Sl.No</a:t>
                      </a:r>
                      <a:r>
                        <a:rPr lang="en-US" sz="1600" b="1" i="0">
                          <a:solidFill>
                            <a:srgbClr val="FFFFFF"/>
                          </a:solidFill>
                          <a:effectLst/>
                          <a:latin typeface="Calibri" panose="020F0502020204030204" pitchFamily="34" charset="0"/>
                        </a:rPr>
                        <a:t>​</a:t>
                      </a:r>
                      <a:endParaRPr lang="en-US" b="1" i="0">
                        <a:solidFill>
                          <a:srgbClr val="FFFFFF"/>
                        </a:solidFill>
                        <a:effectLst/>
                      </a:endParaRPr>
                    </a:p>
                  </a:txBody>
                  <a:tcPr/>
                </a:tc>
                <a:tc>
                  <a:txBody>
                    <a:bodyPr/>
                    <a:lstStyle/>
                    <a:p>
                      <a:pPr algn="ctr" rtl="0" fontAlgn="base"/>
                      <a:r>
                        <a:rPr lang="en-US" sz="1600" b="1" i="0">
                          <a:solidFill>
                            <a:srgbClr val="FFFFFF"/>
                          </a:solidFill>
                          <a:effectLst/>
                          <a:latin typeface="Calibri" panose="020F0502020204030204" pitchFamily="34" charset="0"/>
                        </a:rPr>
                        <a:t>Title​</a:t>
                      </a:r>
                      <a:endParaRPr lang="en-US" b="1" i="0">
                        <a:solidFill>
                          <a:srgbClr val="FFFFFF"/>
                        </a:solidFill>
                        <a:effectLst/>
                      </a:endParaRPr>
                    </a:p>
                  </a:txBody>
                  <a:tcPr/>
                </a:tc>
                <a:tc>
                  <a:txBody>
                    <a:bodyPr/>
                    <a:lstStyle/>
                    <a:p>
                      <a:pPr algn="ctr" rtl="0" fontAlgn="base"/>
                      <a:r>
                        <a:rPr lang="en-US" sz="1600" b="1" i="0">
                          <a:solidFill>
                            <a:srgbClr val="FFFFFF"/>
                          </a:solidFill>
                          <a:effectLst/>
                          <a:latin typeface="Calibri" panose="020F0502020204030204" pitchFamily="34" charset="0"/>
                        </a:rPr>
                        <a:t>Methodology/​</a:t>
                      </a:r>
                      <a:endParaRPr lang="en-US" b="1" i="0">
                        <a:solidFill>
                          <a:srgbClr val="FFFFFF"/>
                        </a:solidFill>
                        <a:effectLst/>
                      </a:endParaRPr>
                    </a:p>
                    <a:p>
                      <a:pPr algn="ctr" rtl="0" fontAlgn="base"/>
                      <a:r>
                        <a:rPr lang="en-US" sz="1600" b="1" i="0">
                          <a:solidFill>
                            <a:srgbClr val="FFFFFF"/>
                          </a:solidFill>
                          <a:effectLst/>
                          <a:latin typeface="Calibri" panose="020F0502020204030204" pitchFamily="34" charset="0"/>
                        </a:rPr>
                        <a:t>Algorithm​</a:t>
                      </a:r>
                      <a:endParaRPr lang="en-US" b="1" i="0">
                        <a:solidFill>
                          <a:srgbClr val="FFFFFF"/>
                        </a:solidFill>
                        <a:effectLst/>
                      </a:endParaRPr>
                    </a:p>
                  </a:txBody>
                  <a:tcPr/>
                </a:tc>
                <a:tc>
                  <a:txBody>
                    <a:bodyPr/>
                    <a:lstStyle/>
                    <a:p>
                      <a:pPr algn="ctr" rtl="0" fontAlgn="base"/>
                      <a:r>
                        <a:rPr lang="en-US" sz="1600" b="1" i="0">
                          <a:solidFill>
                            <a:srgbClr val="FFFFFF"/>
                          </a:solidFill>
                          <a:effectLst/>
                          <a:latin typeface="Calibri" panose="020F0502020204030204" pitchFamily="34" charset="0"/>
                        </a:rPr>
                        <a:t>Merits ​</a:t>
                      </a:r>
                      <a:endParaRPr lang="en-US" b="1" i="0">
                        <a:solidFill>
                          <a:srgbClr val="FFFFFF"/>
                        </a:solidFill>
                        <a:effectLst/>
                      </a:endParaRPr>
                    </a:p>
                  </a:txBody>
                  <a:tcPr/>
                </a:tc>
                <a:tc>
                  <a:txBody>
                    <a:bodyPr/>
                    <a:lstStyle/>
                    <a:p>
                      <a:pPr algn="ctr" rtl="0" fontAlgn="base"/>
                      <a:r>
                        <a:rPr lang="en-US" sz="1600" b="1" i="0">
                          <a:solidFill>
                            <a:srgbClr val="FFFFFF"/>
                          </a:solidFill>
                          <a:effectLst/>
                          <a:latin typeface="Calibri" panose="020F0502020204030204" pitchFamily="34" charset="0"/>
                        </a:rPr>
                        <a:t>Demerits​</a:t>
                      </a:r>
                      <a:endParaRPr lang="en-US" b="1" i="0">
                        <a:solidFill>
                          <a:srgbClr val="FFFFFF"/>
                        </a:solidFill>
                        <a:effectLst/>
                      </a:endParaRPr>
                    </a:p>
                  </a:txBody>
                  <a:tcPr/>
                </a:tc>
                <a:tc>
                  <a:txBody>
                    <a:bodyPr/>
                    <a:lstStyle/>
                    <a:p>
                      <a:pPr algn="ctr" rtl="0" fontAlgn="base"/>
                      <a:r>
                        <a:rPr lang="en-US" sz="1600" b="1" i="0">
                          <a:solidFill>
                            <a:srgbClr val="FFFFFF"/>
                          </a:solidFill>
                          <a:effectLst/>
                          <a:latin typeface="Calibri" panose="020F0502020204030204" pitchFamily="34" charset="0"/>
                        </a:rPr>
                        <a:t>Gaps ​</a:t>
                      </a:r>
                      <a:endParaRPr lang="en-US" b="1" i="0">
                        <a:solidFill>
                          <a:srgbClr val="FFFFFF"/>
                        </a:solidFill>
                        <a:effectLst/>
                      </a:endParaRPr>
                    </a:p>
                  </a:txBody>
                  <a:tcPr/>
                </a:tc>
                <a:extLst>
                  <a:ext uri="{0D108BD9-81ED-4DB2-BD59-A6C34878D82A}">
                    <a16:rowId xmlns:a16="http://schemas.microsoft.com/office/drawing/2014/main" val="10000"/>
                  </a:ext>
                </a:extLst>
              </a:tr>
              <a:tr h="1079526">
                <a:tc>
                  <a:txBody>
                    <a:bodyPr/>
                    <a:lstStyle/>
                    <a:p>
                      <a:pPr algn="l" rtl="0" fontAlgn="base"/>
                      <a:r>
                        <a:rPr lang="en-US" sz="1350" b="0" i="0">
                          <a:solidFill>
                            <a:srgbClr val="000000"/>
                          </a:solidFill>
                          <a:effectLst/>
                          <a:latin typeface="Calibri" panose="020F0502020204030204" pitchFamily="34" charset="0"/>
                        </a:rPr>
                        <a:t>1​</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Music Genre Classification Using Transfer Learning.​</a:t>
                      </a:r>
                      <a:endParaRPr lang="en-US" b="0" i="0">
                        <a:solidFill>
                          <a:srgbClr val="000000"/>
                        </a:solidFill>
                        <a:effectLst/>
                      </a:endParaRPr>
                    </a:p>
                  </a:txBody>
                  <a:tcPr/>
                </a:tc>
                <a:tc>
                  <a:txBody>
                    <a:bodyPr/>
                    <a:lstStyle/>
                    <a:p>
                      <a:pPr algn="ctr" rtl="0" fontAlgn="base"/>
                      <a:r>
                        <a:rPr lang="en-IN" sz="1400" b="0" i="0">
                          <a:solidFill>
                            <a:srgbClr val="000000"/>
                          </a:solidFill>
                          <a:effectLst/>
                          <a:latin typeface="Calibri" panose="020F0502020204030204" pitchFamily="34" charset="0"/>
                        </a:rPr>
                        <a:t>KNN, CNN_MSD,​</a:t>
                      </a:r>
                      <a:endParaRPr lang="en-IN" b="0" i="0">
                        <a:solidFill>
                          <a:srgbClr val="000000"/>
                        </a:solidFill>
                        <a:effectLst/>
                      </a:endParaRPr>
                    </a:p>
                    <a:p>
                      <a:pPr algn="ctr" rtl="0" fontAlgn="base"/>
                      <a:r>
                        <a:rPr lang="en-IN" sz="1400" b="0" i="0">
                          <a:solidFill>
                            <a:srgbClr val="000000"/>
                          </a:solidFill>
                          <a:effectLst/>
                          <a:latin typeface="Calibri" panose="020F0502020204030204" pitchFamily="34" charset="0"/>
                        </a:rPr>
                        <a:t>CNN_MSD_big.​</a:t>
                      </a:r>
                      <a:endParaRPr lang="en-IN"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Used CNN like Models, Which give better prediction.​</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Threat of biasing of the model.​</a:t>
                      </a:r>
                      <a:endParaRPr lang="en-US" b="0" i="0">
                        <a:solidFill>
                          <a:srgbClr val="000000"/>
                        </a:solidFill>
                        <a:effectLst/>
                      </a:endParaRPr>
                    </a:p>
                  </a:txBody>
                  <a:tcPr/>
                </a:tc>
                <a:tc>
                  <a:txBody>
                    <a:bodyPr/>
                    <a:lstStyle/>
                    <a:p>
                      <a:pPr algn="ctr" rtl="0" fontAlgn="base"/>
                      <a:r>
                        <a:rPr lang="en-US" sz="1400" b="0" i="0" dirty="0">
                          <a:solidFill>
                            <a:srgbClr val="000000"/>
                          </a:solidFill>
                          <a:effectLst/>
                          <a:latin typeface="Calibri" panose="020F0502020204030204" pitchFamily="34" charset="0"/>
                        </a:rPr>
                        <a:t>They used ML instead </a:t>
                      </a:r>
                      <a:r>
                        <a:rPr lang="en-US" sz="1400" b="0" i="0" dirty="0" err="1">
                          <a:solidFill>
                            <a:srgbClr val="000000"/>
                          </a:solidFill>
                          <a:effectLst/>
                          <a:latin typeface="Calibri" panose="020F0502020204030204" pitchFamily="34" charset="0"/>
                        </a:rPr>
                        <a:t>dsp</a:t>
                      </a:r>
                      <a:r>
                        <a:rPr lang="en-US" sz="1400" b="0" i="0" dirty="0">
                          <a:solidFill>
                            <a:srgbClr val="000000"/>
                          </a:solidFill>
                          <a:effectLst/>
                          <a:latin typeface="Calibri" panose="020F0502020204030204" pitchFamily="34" charset="0"/>
                        </a:rPr>
                        <a:t> can be used​</a:t>
                      </a:r>
                      <a:endParaRPr lang="en-US" b="0" i="0" dirty="0">
                        <a:solidFill>
                          <a:srgbClr val="000000"/>
                        </a:solidFill>
                        <a:effectLst/>
                      </a:endParaRPr>
                    </a:p>
                  </a:txBody>
                  <a:tcPr/>
                </a:tc>
                <a:extLst>
                  <a:ext uri="{0D108BD9-81ED-4DB2-BD59-A6C34878D82A}">
                    <a16:rowId xmlns:a16="http://schemas.microsoft.com/office/drawing/2014/main" val="10001"/>
                  </a:ext>
                </a:extLst>
              </a:tr>
              <a:tr h="982462">
                <a:tc>
                  <a:txBody>
                    <a:bodyPr/>
                    <a:lstStyle/>
                    <a:p>
                      <a:pPr algn="l" rtl="0" fontAlgn="base"/>
                      <a:r>
                        <a:rPr lang="en-US" sz="1350" b="0" i="0">
                          <a:solidFill>
                            <a:srgbClr val="000000"/>
                          </a:solidFill>
                          <a:effectLst/>
                          <a:latin typeface="Calibri" panose="020F0502020204030204" pitchFamily="34" charset="0"/>
                        </a:rPr>
                        <a:t>2​</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Modeling Of Audio Effects For Vocal And Music Synthesis In Real Time.​</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Analog modeling.​</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Processing the data in real time​</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Used the analog models​</a:t>
                      </a:r>
                      <a:endParaRPr lang="en-US" b="0" i="0">
                        <a:solidFill>
                          <a:srgbClr val="000000"/>
                        </a:solidFill>
                        <a:effectLst/>
                      </a:endParaRPr>
                    </a:p>
                  </a:txBody>
                  <a:tcPr/>
                </a:tc>
                <a:tc>
                  <a:txBody>
                    <a:bodyPr/>
                    <a:lstStyle/>
                    <a:p>
                      <a:pPr algn="ctr" rtl="0" fontAlgn="base"/>
                      <a:r>
                        <a:rPr lang="en-US" sz="1400" b="0" i="0" dirty="0">
                          <a:solidFill>
                            <a:srgbClr val="000000"/>
                          </a:solidFill>
                          <a:effectLst/>
                          <a:latin typeface="Calibri" panose="020F0502020204030204" pitchFamily="34" charset="0"/>
                        </a:rPr>
                        <a:t>No information about chorus  etc.​</a:t>
                      </a:r>
                      <a:endParaRPr lang="en-US" b="0" i="0" dirty="0">
                        <a:solidFill>
                          <a:srgbClr val="000000"/>
                        </a:solidFill>
                        <a:effectLst/>
                      </a:endParaRPr>
                    </a:p>
                  </a:txBody>
                  <a:tcPr/>
                </a:tc>
                <a:extLst>
                  <a:ext uri="{0D108BD9-81ED-4DB2-BD59-A6C34878D82A}">
                    <a16:rowId xmlns:a16="http://schemas.microsoft.com/office/drawing/2014/main" val="3224812390"/>
                  </a:ext>
                </a:extLst>
              </a:tr>
              <a:tr h="982462">
                <a:tc>
                  <a:txBody>
                    <a:bodyPr/>
                    <a:lstStyle/>
                    <a:p>
                      <a:pPr algn="l" rtl="0" fontAlgn="base"/>
                      <a:r>
                        <a:rPr lang="en-US" sz="1350" b="0" i="0">
                          <a:solidFill>
                            <a:srgbClr val="000000"/>
                          </a:solidFill>
                          <a:effectLst/>
                          <a:latin typeface="Calibri" panose="020F0502020204030204" pitchFamily="34" charset="0"/>
                        </a:rPr>
                        <a:t>3​</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Automatic Music Classification and Summarization​</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Support Vector machine learning ,Automatic Summarization Algorithm .</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Used for content based music retrieval.​</a:t>
                      </a:r>
                      <a:endParaRPr lang="en-US" b="0" i="0">
                        <a:solidFill>
                          <a:srgbClr val="000000"/>
                        </a:solidFill>
                        <a:effectLst/>
                      </a:endParaRPr>
                    </a:p>
                  </a:txBody>
                  <a:tcPr/>
                </a:tc>
                <a:tc>
                  <a:txBody>
                    <a:bodyPr/>
                    <a:lstStyle/>
                    <a:p>
                      <a:pPr algn="ctr" rtl="0" fontAlgn="base"/>
                      <a:r>
                        <a:rPr lang="en-US" sz="1400" b="0" i="0">
                          <a:solidFill>
                            <a:srgbClr val="000000"/>
                          </a:solidFill>
                          <a:effectLst/>
                          <a:latin typeface="Calibri" panose="020F0502020204030204" pitchFamily="34" charset="0"/>
                        </a:rPr>
                        <a:t>It won't work for noisy data​</a:t>
                      </a:r>
                      <a:endParaRPr lang="en-US" b="0" i="0">
                        <a:solidFill>
                          <a:srgbClr val="000000"/>
                        </a:solidFill>
                        <a:effectLst/>
                      </a:endParaRPr>
                    </a:p>
                  </a:txBody>
                  <a:tcPr/>
                </a:tc>
                <a:tc>
                  <a:txBody>
                    <a:bodyPr/>
                    <a:lstStyle/>
                    <a:p>
                      <a:pPr algn="ctr" rtl="0" fontAlgn="base"/>
                      <a:r>
                        <a:rPr lang="en-US" sz="1400" b="0" i="0" u="none" strike="noStrike" dirty="0">
                          <a:solidFill>
                            <a:srgbClr val="000000"/>
                          </a:solidFill>
                          <a:effectLst/>
                          <a:latin typeface="Calibri" panose="020F0502020204030204" pitchFamily="34" charset="0"/>
                        </a:rPr>
                        <a:t>Improve the computational efficiency of SVM.  </a:t>
                      </a:r>
                      <a:r>
                        <a:rPr lang="en-US" sz="1400" b="0" i="0" dirty="0">
                          <a:solidFill>
                            <a:srgbClr val="000000"/>
                          </a:solidFill>
                          <a:effectLst/>
                          <a:latin typeface="Calibri" panose="020F0502020204030204" pitchFamily="34" charset="0"/>
                        </a:rPr>
                        <a:t>​</a:t>
                      </a:r>
                      <a:endParaRPr lang="en-US" b="0" i="0" dirty="0">
                        <a:solidFill>
                          <a:srgbClr val="000000"/>
                        </a:solidFill>
                        <a:effectLst/>
                      </a:endParaRPr>
                    </a:p>
                    <a:p>
                      <a:pPr algn="ctr" rtl="0" fontAlgn="base"/>
                      <a:r>
                        <a:rPr lang="en-US" sz="1400" b="0" i="0" dirty="0">
                          <a:solidFill>
                            <a:srgbClr val="111111"/>
                          </a:solidFill>
                          <a:effectLst/>
                          <a:latin typeface="Calibri" panose="020F0502020204030204" pitchFamily="34" charset="0"/>
                        </a:rPr>
                        <a:t>​</a:t>
                      </a:r>
                      <a:endParaRPr lang="en-US" b="0" i="0" dirty="0">
                        <a:solidFill>
                          <a:srgbClr val="000000"/>
                        </a:solidFill>
                        <a:effectLst/>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6</a:t>
            </a:r>
          </a:p>
        </p:txBody>
      </p:sp>
      <p:sp>
        <p:nvSpPr>
          <p:cNvPr id="14" name="Rectangle 13"/>
          <p:cNvSpPr/>
          <p:nvPr/>
        </p:nvSpPr>
        <p:spPr>
          <a:xfrm>
            <a:off x="228600" y="514350"/>
            <a:ext cx="2367251" cy="461665"/>
          </a:xfrm>
          <a:prstGeom prst="rect">
            <a:avLst/>
          </a:prstGeom>
        </p:spPr>
        <p:txBody>
          <a:bodyPr wrap="none">
            <a:spAutoFit/>
          </a:bodyPr>
          <a:lstStyle/>
          <a:p>
            <a:pPr algn="ctr"/>
            <a:r>
              <a:rPr lang="en-IN" sz="2400" b="1">
                <a:cs typeface="Times New Roman" panose="02020603050405020304" pitchFamily="18" charset="0"/>
              </a:rPr>
              <a:t>Literature Survey</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graphicFrame>
        <p:nvGraphicFramePr>
          <p:cNvPr id="7" name="Table 6">
            <a:extLst>
              <a:ext uri="{FF2B5EF4-FFF2-40B4-BE49-F238E27FC236}">
                <a16:creationId xmlns:a16="http://schemas.microsoft.com/office/drawing/2014/main" id="{49BD6C6D-8639-F88A-8F5D-23CB7F949780}"/>
              </a:ext>
            </a:extLst>
          </p:cNvPr>
          <p:cNvGraphicFramePr>
            <a:graphicFrameLocks noGrp="1"/>
          </p:cNvGraphicFramePr>
          <p:nvPr>
            <p:extLst>
              <p:ext uri="{D42A27DB-BD31-4B8C-83A1-F6EECF244321}">
                <p14:modId xmlns:p14="http://schemas.microsoft.com/office/powerpoint/2010/main" val="3769284197"/>
              </p:ext>
            </p:extLst>
          </p:nvPr>
        </p:nvGraphicFramePr>
        <p:xfrm>
          <a:off x="457201" y="1327405"/>
          <a:ext cx="8077199" cy="3262312"/>
        </p:xfrm>
        <a:graphic>
          <a:graphicData uri="http://schemas.openxmlformats.org/drawingml/2006/table">
            <a:tbl>
              <a:tblPr/>
              <a:tblGrid>
                <a:gridCol w="516672">
                  <a:extLst>
                    <a:ext uri="{9D8B030D-6E8A-4147-A177-3AD203B41FA5}">
                      <a16:colId xmlns:a16="http://schemas.microsoft.com/office/drawing/2014/main" val="749565127"/>
                    </a:ext>
                  </a:extLst>
                </a:gridCol>
                <a:gridCol w="2026148">
                  <a:extLst>
                    <a:ext uri="{9D8B030D-6E8A-4147-A177-3AD203B41FA5}">
                      <a16:colId xmlns:a16="http://schemas.microsoft.com/office/drawing/2014/main" val="2584167795"/>
                    </a:ext>
                  </a:extLst>
                </a:gridCol>
                <a:gridCol w="1649139">
                  <a:extLst>
                    <a:ext uri="{9D8B030D-6E8A-4147-A177-3AD203B41FA5}">
                      <a16:colId xmlns:a16="http://schemas.microsoft.com/office/drawing/2014/main" val="4262442586"/>
                    </a:ext>
                  </a:extLst>
                </a:gridCol>
                <a:gridCol w="1533647">
                  <a:extLst>
                    <a:ext uri="{9D8B030D-6E8A-4147-A177-3AD203B41FA5}">
                      <a16:colId xmlns:a16="http://schemas.microsoft.com/office/drawing/2014/main" val="1953555742"/>
                    </a:ext>
                  </a:extLst>
                </a:gridCol>
                <a:gridCol w="1226919">
                  <a:extLst>
                    <a:ext uri="{9D8B030D-6E8A-4147-A177-3AD203B41FA5}">
                      <a16:colId xmlns:a16="http://schemas.microsoft.com/office/drawing/2014/main" val="3955744320"/>
                    </a:ext>
                  </a:extLst>
                </a:gridCol>
                <a:gridCol w="1124674">
                  <a:extLst>
                    <a:ext uri="{9D8B030D-6E8A-4147-A177-3AD203B41FA5}">
                      <a16:colId xmlns:a16="http://schemas.microsoft.com/office/drawing/2014/main" val="1412133374"/>
                    </a:ext>
                  </a:extLst>
                </a:gridCol>
              </a:tblGrid>
              <a:tr h="624698">
                <a:tc>
                  <a:txBody>
                    <a:bodyPr/>
                    <a:lstStyle/>
                    <a:p>
                      <a:pPr algn="ctr" rtl="0" fontAlgn="base"/>
                      <a:r>
                        <a:rPr lang="en-US" sz="1200" b="1" i="0">
                          <a:solidFill>
                            <a:srgbClr val="FFFFFF"/>
                          </a:solidFill>
                          <a:effectLst/>
                          <a:latin typeface="Calibri" panose="020F0502020204030204" pitchFamily="34" charset="0"/>
                        </a:rPr>
                        <a:t>Sl.No​</a:t>
                      </a:r>
                      <a:endParaRPr lang="en-US" sz="1000" b="1" i="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tc>
                  <a:txBody>
                    <a:bodyPr/>
                    <a:lstStyle/>
                    <a:p>
                      <a:pPr algn="ctr" rtl="0" fontAlgn="base"/>
                      <a:r>
                        <a:rPr lang="en-US" sz="1200" b="1" i="0" dirty="0">
                          <a:solidFill>
                            <a:srgbClr val="FFFFFF"/>
                          </a:solidFill>
                          <a:effectLst/>
                          <a:latin typeface="Calibri" panose="020F0502020204030204" pitchFamily="34" charset="0"/>
                        </a:rPr>
                        <a:t>Title​</a:t>
                      </a:r>
                      <a:endParaRPr lang="en-US" sz="1000" b="1" i="0" dirty="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tc>
                  <a:txBody>
                    <a:bodyPr/>
                    <a:lstStyle/>
                    <a:p>
                      <a:pPr algn="ctr" rtl="0" fontAlgn="base"/>
                      <a:r>
                        <a:rPr lang="en-US" sz="1200" b="1" i="0">
                          <a:solidFill>
                            <a:srgbClr val="FFFFFF"/>
                          </a:solidFill>
                          <a:effectLst/>
                          <a:latin typeface="Calibri" panose="020F0502020204030204" pitchFamily="34" charset="0"/>
                        </a:rPr>
                        <a:t>Methodology/​</a:t>
                      </a:r>
                      <a:endParaRPr lang="en-US" sz="1000" b="1" i="0">
                        <a:solidFill>
                          <a:srgbClr val="FFFFFF"/>
                        </a:solidFill>
                        <a:effectLst/>
                      </a:endParaRPr>
                    </a:p>
                    <a:p>
                      <a:pPr algn="ctr" rtl="0" fontAlgn="base"/>
                      <a:r>
                        <a:rPr lang="en-US" sz="1200" b="1" i="0">
                          <a:solidFill>
                            <a:srgbClr val="FFFFFF"/>
                          </a:solidFill>
                          <a:effectLst/>
                          <a:latin typeface="Calibri" panose="020F0502020204030204" pitchFamily="34" charset="0"/>
                        </a:rPr>
                        <a:t>Algorithm​</a:t>
                      </a:r>
                      <a:endParaRPr lang="en-US" sz="1000" b="1" i="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tc>
                  <a:txBody>
                    <a:bodyPr/>
                    <a:lstStyle/>
                    <a:p>
                      <a:pPr algn="ctr" rtl="0" fontAlgn="base"/>
                      <a:r>
                        <a:rPr lang="en-US" sz="1200" b="1" i="0">
                          <a:solidFill>
                            <a:srgbClr val="FFFFFF"/>
                          </a:solidFill>
                          <a:effectLst/>
                          <a:latin typeface="Calibri" panose="020F0502020204030204" pitchFamily="34" charset="0"/>
                        </a:rPr>
                        <a:t>Merits ​</a:t>
                      </a:r>
                      <a:endParaRPr lang="en-US" sz="1000" b="1" i="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tc>
                  <a:txBody>
                    <a:bodyPr/>
                    <a:lstStyle/>
                    <a:p>
                      <a:pPr algn="ctr" rtl="0" fontAlgn="base"/>
                      <a:r>
                        <a:rPr lang="en-US" sz="1200" b="1" i="0">
                          <a:solidFill>
                            <a:srgbClr val="FFFFFF"/>
                          </a:solidFill>
                          <a:effectLst/>
                          <a:latin typeface="Calibri" panose="020F0502020204030204" pitchFamily="34" charset="0"/>
                        </a:rPr>
                        <a:t>Demerits​</a:t>
                      </a:r>
                      <a:endParaRPr lang="en-US" sz="1000" b="1" i="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tc>
                  <a:txBody>
                    <a:bodyPr/>
                    <a:lstStyle/>
                    <a:p>
                      <a:pPr algn="ctr" rtl="0" fontAlgn="base"/>
                      <a:r>
                        <a:rPr lang="en-US" sz="1200" b="1" i="0">
                          <a:solidFill>
                            <a:srgbClr val="FFFFFF"/>
                          </a:solidFill>
                          <a:effectLst/>
                          <a:latin typeface="Calibri" panose="020F0502020204030204" pitchFamily="34" charset="0"/>
                        </a:rPr>
                        <a:t>Gaps ​</a:t>
                      </a:r>
                      <a:endParaRPr lang="en-US" sz="1000" b="1" i="0">
                        <a:solidFill>
                          <a:srgbClr val="FFFFFF"/>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060383711"/>
                  </a:ext>
                </a:extLst>
              </a:tr>
              <a:tr h="1041163">
                <a:tc>
                  <a:txBody>
                    <a:bodyPr/>
                    <a:lstStyle/>
                    <a:p>
                      <a:pPr algn="ctr" rtl="0" fontAlgn="base"/>
                      <a:r>
                        <a:rPr lang="en-US" sz="1100" b="0" i="0">
                          <a:solidFill>
                            <a:srgbClr val="000000"/>
                          </a:solidFill>
                          <a:effectLst/>
                          <a:latin typeface="Calibri" panose="020F0502020204030204" pitchFamily="34" charset="0"/>
                        </a:rPr>
                        <a:t>4​</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A robust music genre classification approach for global and regional music datasets evaluation​</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Robust Selector of Basis Feature Sets​</a:t>
                      </a:r>
                      <a:endParaRPr lang="en-US" sz="1000" b="0" i="0">
                        <a:solidFill>
                          <a:srgbClr val="000000"/>
                        </a:solidFill>
                        <a:effectLst/>
                      </a:endParaRPr>
                    </a:p>
                    <a:p>
                      <a:pPr algn="ctr" rtl="0" fontAlgn="base"/>
                      <a:r>
                        <a:rPr lang="en-US" sz="1100" b="0" i="0">
                          <a:solidFill>
                            <a:srgbClr val="000000"/>
                          </a:solidFill>
                          <a:effectLst/>
                          <a:latin typeface="Calibri" panose="020F0502020204030204" pitchFamily="34" charset="0"/>
                        </a:rPr>
                        <a:t>(RS-BFS)​</a:t>
                      </a:r>
                      <a:endParaRPr lang="en-US" sz="1000" b="0" i="0">
                        <a:solidFill>
                          <a:srgbClr val="000000"/>
                        </a:solidFill>
                        <a:effectLst/>
                      </a:endParaRPr>
                    </a:p>
                    <a:p>
                      <a:pPr algn="ctr" rtl="0" fontAlgn="base"/>
                      <a:r>
                        <a:rPr lang="en-US" sz="1100" b="0" i="0">
                          <a:solidFill>
                            <a:srgbClr val="000000"/>
                          </a:solidFill>
                          <a:effectLst/>
                          <a:latin typeface="Calibri" panose="020F0502020204030204" pitchFamily="34" charset="0"/>
                        </a:rPr>
                        <a:t>​</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Find a way to get higher accuracy​</a:t>
                      </a:r>
                      <a:endParaRPr lang="en-US" sz="1000" b="0" i="0">
                        <a:solidFill>
                          <a:srgbClr val="000000"/>
                        </a:solidFill>
                        <a:effectLst/>
                      </a:endParaRPr>
                    </a:p>
                    <a:p>
                      <a:pPr algn="ctr" rtl="0" fontAlgn="base"/>
                      <a:r>
                        <a:rPr lang="en-US" sz="1100" b="0" i="0">
                          <a:solidFill>
                            <a:srgbClr val="000000"/>
                          </a:solidFill>
                          <a:effectLst/>
                          <a:latin typeface="Calibri" panose="020F0502020204030204" pitchFamily="34" charset="0"/>
                        </a:rPr>
                        <a:t>(5 fold method)​</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Training is complex.​</a:t>
                      </a:r>
                      <a:endParaRPr lang="en-US" sz="1000" b="0" i="0">
                        <a:solidFill>
                          <a:srgbClr val="000000"/>
                        </a:solidFill>
                        <a:effectLst/>
                      </a:endParaRPr>
                    </a:p>
                    <a:p>
                      <a:pPr algn="ctr" rtl="0" fontAlgn="base"/>
                      <a:r>
                        <a:rPr lang="en-US" sz="1100" b="0" i="0">
                          <a:solidFill>
                            <a:srgbClr val="000000"/>
                          </a:solidFill>
                          <a:effectLst/>
                          <a:latin typeface="Calibri" panose="020F0502020204030204" pitchFamily="34" charset="0"/>
                        </a:rPr>
                        <a:t>​</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Less diversity in training. So threat of bias.​</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106996447"/>
                  </a:ext>
                </a:extLst>
              </a:tr>
              <a:tr h="717246">
                <a:tc>
                  <a:txBody>
                    <a:bodyPr/>
                    <a:lstStyle/>
                    <a:p>
                      <a:pPr algn="ctr" rtl="0" fontAlgn="base"/>
                      <a:r>
                        <a:rPr lang="en-US" sz="1100" b="0" i="0">
                          <a:solidFill>
                            <a:srgbClr val="000000"/>
                          </a:solidFill>
                          <a:effectLst/>
                          <a:latin typeface="Calibri" panose="020F0502020204030204" pitchFamily="34" charset="0"/>
                        </a:rPr>
                        <a:t>5​</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tc>
                  <a:txBody>
                    <a:bodyPr/>
                    <a:lstStyle/>
                    <a:p>
                      <a:pPr algn="ctr" rtl="0" fontAlgn="base"/>
                      <a:r>
                        <a:rPr lang="en-US" sz="1100" b="0" i="0">
                          <a:solidFill>
                            <a:srgbClr val="000000"/>
                          </a:solidFill>
                          <a:effectLst/>
                          <a:latin typeface="Calibri" panose="020F0502020204030204" pitchFamily="34" charset="0"/>
                        </a:rPr>
                        <a:t>Musical genre classification of audio signals​</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tc>
                  <a:txBody>
                    <a:bodyPr/>
                    <a:lstStyle/>
                    <a:p>
                      <a:pPr algn="ctr" rtl="0" fontAlgn="base"/>
                      <a:r>
                        <a:rPr lang="en-IN" sz="1100" b="0" i="0">
                          <a:solidFill>
                            <a:srgbClr val="000000"/>
                          </a:solidFill>
                          <a:effectLst/>
                          <a:latin typeface="Calibri" panose="020F0502020204030204" pitchFamily="34" charset="0"/>
                        </a:rPr>
                        <a:t>Statistical pattern recognition​</a:t>
                      </a:r>
                      <a:endParaRPr lang="en-IN" sz="1000" b="0" i="0">
                        <a:solidFill>
                          <a:srgbClr val="000000"/>
                        </a:solidFill>
                        <a:effectLst/>
                      </a:endParaRPr>
                    </a:p>
                    <a:p>
                      <a:pPr algn="ctr" rtl="0" fontAlgn="base"/>
                      <a:r>
                        <a:rPr lang="en-IN" sz="1100" b="0" i="0">
                          <a:solidFill>
                            <a:srgbClr val="000000"/>
                          </a:solidFill>
                          <a:effectLst/>
                          <a:latin typeface="Calibri" panose="020F0502020204030204" pitchFamily="34" charset="0"/>
                        </a:rPr>
                        <a:t>​</a:t>
                      </a:r>
                      <a:endParaRPr lang="en-IN"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tc>
                  <a:txBody>
                    <a:bodyPr/>
                    <a:lstStyle/>
                    <a:p>
                      <a:pPr algn="ctr" rtl="0" fontAlgn="base"/>
                      <a:r>
                        <a:rPr lang="en-US" sz="1100" b="0" i="0">
                          <a:solidFill>
                            <a:srgbClr val="000000"/>
                          </a:solidFill>
                          <a:effectLst/>
                          <a:latin typeface="Calibri" panose="020F0502020204030204" pitchFamily="34" charset="0"/>
                        </a:rPr>
                        <a:t>They created their own dataset​</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tc>
                  <a:txBody>
                    <a:bodyPr/>
                    <a:lstStyle/>
                    <a:p>
                      <a:pPr algn="ctr" rtl="0" fontAlgn="base"/>
                      <a:r>
                        <a:rPr lang="en-US" sz="1100" b="0" i="0">
                          <a:solidFill>
                            <a:srgbClr val="000000"/>
                          </a:solidFill>
                          <a:effectLst/>
                          <a:latin typeface="Calibri" panose="020F0502020204030204" pitchFamily="34" charset="0"/>
                        </a:rPr>
                        <a:t>Lower accuracy.​</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tc>
                  <a:txBody>
                    <a:bodyPr/>
                    <a:lstStyle/>
                    <a:p>
                      <a:pPr algn="ctr" rtl="0" fontAlgn="base"/>
                      <a:r>
                        <a:rPr lang="en-US" sz="1000" b="0" i="0">
                          <a:solidFill>
                            <a:srgbClr val="000000"/>
                          </a:solidFill>
                          <a:effectLst/>
                          <a:latin typeface="Calibri" panose="020F0502020204030204" pitchFamily="34" charset="0"/>
                        </a:rPr>
                        <a:t>Sensitivity</a:t>
                      </a:r>
                      <a:r>
                        <a:rPr lang="en-US" sz="1100" b="0" i="0">
                          <a:solidFill>
                            <a:srgbClr val="000000"/>
                          </a:solidFill>
                          <a:effectLst/>
                          <a:latin typeface="Calibri" panose="020F0502020204030204" pitchFamily="34" charset="0"/>
                        </a:rPr>
                        <a:t> to the training data.​</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83861218"/>
                  </a:ext>
                </a:extLst>
              </a:tr>
              <a:tr h="879205">
                <a:tc>
                  <a:txBody>
                    <a:bodyPr/>
                    <a:lstStyle/>
                    <a:p>
                      <a:pPr algn="ctr" rtl="0" fontAlgn="base"/>
                      <a:r>
                        <a:rPr lang="en-US" sz="1100" b="0" i="0">
                          <a:solidFill>
                            <a:srgbClr val="000000"/>
                          </a:solidFill>
                          <a:effectLst/>
                          <a:latin typeface="Calibri" panose="020F0502020204030204" pitchFamily="34" charset="0"/>
                        </a:rPr>
                        <a:t>6​</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An MATLAB Framework for Music Signal Emotion Analysis and Recognition​</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Bi-LSTM​</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a:solidFill>
                            <a:srgbClr val="000000"/>
                          </a:solidFill>
                          <a:effectLst/>
                          <a:latin typeface="Calibri" panose="020F0502020204030204" pitchFamily="34" charset="0"/>
                        </a:rPr>
                        <a:t>It gives very high accuracy​</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000" b="0" i="0">
                          <a:solidFill>
                            <a:srgbClr val="000000"/>
                          </a:solidFill>
                          <a:effectLst/>
                          <a:latin typeface="Calibri" panose="020F0502020204030204" pitchFamily="34" charset="0"/>
                        </a:rPr>
                        <a:t>Sensitivity</a:t>
                      </a:r>
                      <a:r>
                        <a:rPr lang="en-US" sz="1100" b="0" i="0">
                          <a:solidFill>
                            <a:srgbClr val="000000"/>
                          </a:solidFill>
                          <a:effectLst/>
                          <a:latin typeface="Calibri" panose="020F0502020204030204" pitchFamily="34" charset="0"/>
                        </a:rPr>
                        <a:t> to the training data​</a:t>
                      </a:r>
                      <a:endParaRPr lang="en-US" sz="1000" b="0" i="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tc>
                  <a:txBody>
                    <a:bodyPr/>
                    <a:lstStyle/>
                    <a:p>
                      <a:pPr algn="ctr" rtl="0" fontAlgn="base"/>
                      <a:r>
                        <a:rPr lang="en-US" sz="1100" b="0" i="0" dirty="0">
                          <a:solidFill>
                            <a:srgbClr val="000000"/>
                          </a:solidFill>
                          <a:effectLst/>
                          <a:latin typeface="Calibri" panose="020F0502020204030204" pitchFamily="34" charset="0"/>
                        </a:rPr>
                        <a:t>Expanding the categories.​</a:t>
                      </a:r>
                      <a:endParaRPr lang="en-US" sz="1000" b="0" i="0" dirty="0">
                        <a:solidFill>
                          <a:srgbClr val="000000"/>
                        </a:solidFill>
                        <a:effectLst/>
                      </a:endParaRPr>
                    </a:p>
                  </a:txBody>
                  <a:tcPr marL="69411" marR="69411" marT="34705" marB="34705">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82365615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91C7D7C1-D72D-4E9B-AACB-CCB6EC89ED36}"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anose="02020603050405020304" pitchFamily="18" charset="0"/>
                <a:cs typeface="Times New Roman" panose="02020603050405020304" pitchFamily="18" charset="0"/>
              </a:rPr>
              <a:t>7</a:t>
            </a:r>
          </a:p>
        </p:txBody>
      </p:sp>
      <p:sp>
        <p:nvSpPr>
          <p:cNvPr id="14" name="Rectangle 13"/>
          <p:cNvSpPr/>
          <p:nvPr/>
        </p:nvSpPr>
        <p:spPr>
          <a:xfrm>
            <a:off x="189781" y="568413"/>
            <a:ext cx="3424014" cy="461665"/>
          </a:xfrm>
          <a:prstGeom prst="rect">
            <a:avLst/>
          </a:prstGeom>
        </p:spPr>
        <p:txBody>
          <a:bodyPr wrap="none">
            <a:spAutoFit/>
          </a:bodyPr>
          <a:lstStyle/>
          <a:p>
            <a:pPr algn="ctr"/>
            <a:r>
              <a:rPr lang="en-IN" sz="2400" b="1">
                <a:cs typeface="Times New Roman" panose="02020603050405020304" pitchFamily="18" charset="0"/>
              </a:rPr>
              <a:t>Functional Block Diagram</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a:fillRect/>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Music Genre Classification</a:t>
            </a:r>
          </a:p>
        </p:txBody>
      </p:sp>
      <p:sp>
        <p:nvSpPr>
          <p:cNvPr id="35" name="TextBox 34">
            <a:extLst>
              <a:ext uri="{FF2B5EF4-FFF2-40B4-BE49-F238E27FC236}">
                <a16:creationId xmlns:a16="http://schemas.microsoft.com/office/drawing/2014/main" id="{3B2EC29D-6402-0735-8529-C598E07186A1}"/>
              </a:ext>
            </a:extLst>
          </p:cNvPr>
          <p:cNvSpPr txBox="1"/>
          <p:nvPr/>
        </p:nvSpPr>
        <p:spPr>
          <a:xfrm>
            <a:off x="152400" y="3440203"/>
            <a:ext cx="6629400" cy="1200329"/>
          </a:xfrm>
          <a:prstGeom prst="rect">
            <a:avLst/>
          </a:prstGeom>
          <a:noFill/>
        </p:spPr>
        <p:txBody>
          <a:bodyPr wrap="square" rtlCol="0">
            <a:spAutoFit/>
          </a:bodyPr>
          <a:lstStyle/>
          <a:p>
            <a:r>
              <a:rPr lang="en-IN"/>
              <a:t>M1: FFT Freq.			</a:t>
            </a:r>
          </a:p>
          <a:p>
            <a:r>
              <a:rPr lang="en-IN"/>
              <a:t>M2: FFT Amplitude.</a:t>
            </a:r>
          </a:p>
          <a:p>
            <a:r>
              <a:rPr lang="en-IN"/>
              <a:t>M3: STFT mean frequencies. 		M5:Tempo</a:t>
            </a:r>
          </a:p>
          <a:p>
            <a:r>
              <a:rPr lang="en-IN"/>
              <a:t>M4:  STFT spectral centroid.		M6:ZCR</a:t>
            </a:r>
          </a:p>
        </p:txBody>
      </p:sp>
      <p:cxnSp>
        <p:nvCxnSpPr>
          <p:cNvPr id="30" name="Straight Arrow Connector 29">
            <a:extLst>
              <a:ext uri="{FF2B5EF4-FFF2-40B4-BE49-F238E27FC236}">
                <a16:creationId xmlns:a16="http://schemas.microsoft.com/office/drawing/2014/main" id="{CDCC73F6-5F4E-2B46-176C-B94E6B56ADC6}"/>
              </a:ext>
            </a:extLst>
          </p:cNvPr>
          <p:cNvCxnSpPr>
            <a:cxnSpLocks/>
          </p:cNvCxnSpPr>
          <p:nvPr/>
        </p:nvCxnSpPr>
        <p:spPr>
          <a:xfrm flipV="1">
            <a:off x="271346" y="2162484"/>
            <a:ext cx="751778" cy="1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F611053-05A9-5A94-EBFA-CE8DC61F615A}"/>
              </a:ext>
            </a:extLst>
          </p:cNvPr>
          <p:cNvSpPr txBox="1"/>
          <p:nvPr/>
        </p:nvSpPr>
        <p:spPr>
          <a:xfrm>
            <a:off x="278780" y="1781841"/>
            <a:ext cx="769763" cy="369332"/>
          </a:xfrm>
          <a:prstGeom prst="rect">
            <a:avLst/>
          </a:prstGeom>
          <a:noFill/>
        </p:spPr>
        <p:txBody>
          <a:bodyPr wrap="none" rtlCol="0">
            <a:spAutoFit/>
          </a:bodyPr>
          <a:lstStyle/>
          <a:p>
            <a:r>
              <a:rPr lang="en-US"/>
              <a:t>INPUT</a:t>
            </a:r>
            <a:endParaRPr lang="en-IN"/>
          </a:p>
        </p:txBody>
      </p:sp>
      <p:grpSp>
        <p:nvGrpSpPr>
          <p:cNvPr id="34" name="Group 33">
            <a:extLst>
              <a:ext uri="{FF2B5EF4-FFF2-40B4-BE49-F238E27FC236}">
                <a16:creationId xmlns:a16="http://schemas.microsoft.com/office/drawing/2014/main" id="{07EA8786-CA74-4562-B971-E13DAE998AC4}"/>
              </a:ext>
            </a:extLst>
          </p:cNvPr>
          <p:cNvGrpSpPr/>
          <p:nvPr/>
        </p:nvGrpSpPr>
        <p:grpSpPr>
          <a:xfrm>
            <a:off x="1112334" y="1230070"/>
            <a:ext cx="7627435" cy="2288362"/>
            <a:chOff x="1112334" y="1230070"/>
            <a:chExt cx="7627435" cy="2288362"/>
          </a:xfrm>
        </p:grpSpPr>
        <p:sp>
          <p:nvSpPr>
            <p:cNvPr id="19" name="Rectangle: Rounded Corners 18">
              <a:extLst>
                <a:ext uri="{FF2B5EF4-FFF2-40B4-BE49-F238E27FC236}">
                  <a16:creationId xmlns:a16="http://schemas.microsoft.com/office/drawing/2014/main" id="{ACBBA9DB-108B-E945-27E5-1FCBA550E4E4}"/>
                </a:ext>
              </a:extLst>
            </p:cNvPr>
            <p:cNvSpPr/>
            <p:nvPr/>
          </p:nvSpPr>
          <p:spPr>
            <a:xfrm>
              <a:off x="1112334" y="1716596"/>
              <a:ext cx="914400"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FILTER</a:t>
              </a:r>
              <a:endParaRPr lang="en-IN">
                <a:solidFill>
                  <a:schemeClr val="tx1"/>
                </a:solidFill>
              </a:endParaRPr>
            </a:p>
          </p:txBody>
        </p:sp>
        <p:cxnSp>
          <p:nvCxnSpPr>
            <p:cNvPr id="21" name="Straight Arrow Connector 20">
              <a:extLst>
                <a:ext uri="{FF2B5EF4-FFF2-40B4-BE49-F238E27FC236}">
                  <a16:creationId xmlns:a16="http://schemas.microsoft.com/office/drawing/2014/main" id="{944A1A9C-00C8-D7CD-BAF0-CEF03CF073BB}"/>
                </a:ext>
              </a:extLst>
            </p:cNvPr>
            <p:cNvCxnSpPr>
              <a:cxnSpLocks/>
            </p:cNvCxnSpPr>
            <p:nvPr/>
          </p:nvCxnSpPr>
          <p:spPr>
            <a:xfrm>
              <a:off x="2044390" y="2145517"/>
              <a:ext cx="990600" cy="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EC0F7FC-D8B0-B2F1-BBAD-2E92924C87DD}"/>
                </a:ext>
              </a:extLst>
            </p:cNvPr>
            <p:cNvGrpSpPr/>
            <p:nvPr/>
          </p:nvGrpSpPr>
          <p:grpSpPr>
            <a:xfrm>
              <a:off x="6232603" y="1708715"/>
              <a:ext cx="2507166" cy="914382"/>
              <a:chOff x="5460380" y="1716596"/>
              <a:chExt cx="2507166" cy="914382"/>
            </a:xfrm>
          </p:grpSpPr>
          <p:cxnSp>
            <p:nvCxnSpPr>
              <p:cNvPr id="25" name="Straight Arrow Connector 24">
                <a:extLst>
                  <a:ext uri="{FF2B5EF4-FFF2-40B4-BE49-F238E27FC236}">
                    <a16:creationId xmlns:a16="http://schemas.microsoft.com/office/drawing/2014/main" id="{B732A0EE-C352-45C3-B0F9-4EDB87786D1C}"/>
                  </a:ext>
                </a:extLst>
              </p:cNvPr>
              <p:cNvCxnSpPr>
                <a:cxnSpLocks/>
              </p:cNvCxnSpPr>
              <p:nvPr/>
            </p:nvCxnSpPr>
            <p:spPr>
              <a:xfrm flipV="1">
                <a:off x="5460380" y="2162484"/>
                <a:ext cx="1122557" cy="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099C34B-05FF-8FF9-77C2-A5B14152B668}"/>
                  </a:ext>
                </a:extLst>
              </p:cNvPr>
              <p:cNvSpPr/>
              <p:nvPr/>
            </p:nvSpPr>
            <p:spPr>
              <a:xfrm>
                <a:off x="6519746" y="1716596"/>
                <a:ext cx="1447800" cy="9143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a:t>
                </a:r>
                <a:endParaRPr lang="en-IN">
                  <a:solidFill>
                    <a:schemeClr val="tx1"/>
                  </a:solidFill>
                </a:endParaRPr>
              </a:p>
            </p:txBody>
          </p:sp>
        </p:grpSp>
        <p:grpSp>
          <p:nvGrpSpPr>
            <p:cNvPr id="33" name="Group 32">
              <a:extLst>
                <a:ext uri="{FF2B5EF4-FFF2-40B4-BE49-F238E27FC236}">
                  <a16:creationId xmlns:a16="http://schemas.microsoft.com/office/drawing/2014/main" id="{9B1BAFD2-9640-0D52-95C8-870771FC662D}"/>
                </a:ext>
              </a:extLst>
            </p:cNvPr>
            <p:cNvGrpSpPr/>
            <p:nvPr/>
          </p:nvGrpSpPr>
          <p:grpSpPr>
            <a:xfrm>
              <a:off x="3034989" y="1230070"/>
              <a:ext cx="3197613" cy="2288362"/>
              <a:chOff x="3034989" y="1230070"/>
              <a:chExt cx="3197613" cy="2288362"/>
            </a:xfrm>
          </p:grpSpPr>
          <p:sp>
            <p:nvSpPr>
              <p:cNvPr id="7" name="Rectangle: Rounded Corners 6">
                <a:extLst>
                  <a:ext uri="{FF2B5EF4-FFF2-40B4-BE49-F238E27FC236}">
                    <a16:creationId xmlns:a16="http://schemas.microsoft.com/office/drawing/2014/main" id="{5845A64E-4418-3F87-55FC-B21A63E54159}"/>
                  </a:ext>
                </a:extLst>
              </p:cNvPr>
              <p:cNvSpPr/>
              <p:nvPr/>
            </p:nvSpPr>
            <p:spPr>
              <a:xfrm>
                <a:off x="4412164" y="2947314"/>
                <a:ext cx="91440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M3</a:t>
                </a:r>
                <a:endParaRPr lang="en-IN"/>
              </a:p>
            </p:txBody>
          </p:sp>
          <p:sp>
            <p:nvSpPr>
              <p:cNvPr id="16" name="Rectangle: Rounded Corners 15">
                <a:extLst>
                  <a:ext uri="{FF2B5EF4-FFF2-40B4-BE49-F238E27FC236}">
                    <a16:creationId xmlns:a16="http://schemas.microsoft.com/office/drawing/2014/main" id="{6F830C6E-2AED-3F7F-273A-3B483D5D6FEF}"/>
                  </a:ext>
                </a:extLst>
              </p:cNvPr>
              <p:cNvSpPr/>
              <p:nvPr/>
            </p:nvSpPr>
            <p:spPr>
              <a:xfrm>
                <a:off x="3034989" y="1230070"/>
                <a:ext cx="3197613" cy="228836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7" name="Group 26">
                <a:extLst>
                  <a:ext uri="{FF2B5EF4-FFF2-40B4-BE49-F238E27FC236}">
                    <a16:creationId xmlns:a16="http://schemas.microsoft.com/office/drawing/2014/main" id="{CFEE33A6-D170-E3D7-BA90-B1B0568891D6}"/>
                  </a:ext>
                </a:extLst>
              </p:cNvPr>
              <p:cNvGrpSpPr/>
              <p:nvPr/>
            </p:nvGrpSpPr>
            <p:grpSpPr>
              <a:xfrm>
                <a:off x="3281814" y="1338233"/>
                <a:ext cx="2865295" cy="1714129"/>
                <a:chOff x="3281814" y="1338233"/>
                <a:chExt cx="2865295" cy="1714129"/>
              </a:xfrm>
            </p:grpSpPr>
            <p:sp>
              <p:nvSpPr>
                <p:cNvPr id="8" name="Rectangle: Rounded Corners 7">
                  <a:extLst>
                    <a:ext uri="{FF2B5EF4-FFF2-40B4-BE49-F238E27FC236}">
                      <a16:creationId xmlns:a16="http://schemas.microsoft.com/office/drawing/2014/main" id="{16786E22-B230-1172-7452-841AFA13673B}"/>
                    </a:ext>
                  </a:extLst>
                </p:cNvPr>
                <p:cNvSpPr/>
                <p:nvPr/>
              </p:nvSpPr>
              <p:spPr>
                <a:xfrm>
                  <a:off x="4412164" y="2452962"/>
                  <a:ext cx="91440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M4</a:t>
                  </a:r>
                  <a:endParaRPr lang="en-IN"/>
                </a:p>
              </p:txBody>
            </p:sp>
            <p:sp>
              <p:nvSpPr>
                <p:cNvPr id="10" name="Rectangle: Rounded Corners 9">
                  <a:extLst>
                    <a:ext uri="{FF2B5EF4-FFF2-40B4-BE49-F238E27FC236}">
                      <a16:creationId xmlns:a16="http://schemas.microsoft.com/office/drawing/2014/main" id="{1402A6C1-68DA-4205-A9C9-447476BEE794}"/>
                    </a:ext>
                  </a:extLst>
                </p:cNvPr>
                <p:cNvSpPr/>
                <p:nvPr/>
              </p:nvSpPr>
              <p:spPr>
                <a:xfrm>
                  <a:off x="4412164" y="1832006"/>
                  <a:ext cx="91440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M1</a:t>
                  </a:r>
                  <a:endParaRPr lang="en-IN"/>
                </a:p>
              </p:txBody>
            </p:sp>
            <p:sp>
              <p:nvSpPr>
                <p:cNvPr id="15" name="Rectangle: Rounded Corners 14">
                  <a:extLst>
                    <a:ext uri="{FF2B5EF4-FFF2-40B4-BE49-F238E27FC236}">
                      <a16:creationId xmlns:a16="http://schemas.microsoft.com/office/drawing/2014/main" id="{BBE5AB6F-B5A9-50CF-E925-2A8565EA6774}"/>
                    </a:ext>
                  </a:extLst>
                </p:cNvPr>
                <p:cNvSpPr/>
                <p:nvPr/>
              </p:nvSpPr>
              <p:spPr>
                <a:xfrm>
                  <a:off x="4401014" y="1338233"/>
                  <a:ext cx="91440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M2</a:t>
                  </a:r>
                  <a:endParaRPr lang="en-IN"/>
                </a:p>
              </p:txBody>
            </p:sp>
            <p:sp>
              <p:nvSpPr>
                <p:cNvPr id="5" name="TextBox 4">
                  <a:extLst>
                    <a:ext uri="{FF2B5EF4-FFF2-40B4-BE49-F238E27FC236}">
                      <a16:creationId xmlns:a16="http://schemas.microsoft.com/office/drawing/2014/main" id="{BA5E6C7D-FF19-9BAB-36FF-B4C028BA51E8}"/>
                    </a:ext>
                  </a:extLst>
                </p:cNvPr>
                <p:cNvSpPr txBox="1"/>
                <p:nvPr/>
              </p:nvSpPr>
              <p:spPr>
                <a:xfrm>
                  <a:off x="3281814" y="1716131"/>
                  <a:ext cx="508473" cy="369332"/>
                </a:xfrm>
                <a:prstGeom prst="rect">
                  <a:avLst/>
                </a:prstGeom>
                <a:noFill/>
              </p:spPr>
              <p:txBody>
                <a:bodyPr wrap="none" rtlCol="0">
                  <a:spAutoFit/>
                </a:bodyPr>
                <a:lstStyle/>
                <a:p>
                  <a:r>
                    <a:rPr lang="en-US"/>
                    <a:t>FFT</a:t>
                  </a:r>
                  <a:endParaRPr lang="en-IN"/>
                </a:p>
              </p:txBody>
            </p:sp>
            <p:sp>
              <p:nvSpPr>
                <p:cNvPr id="6" name="TextBox 5">
                  <a:extLst>
                    <a:ext uri="{FF2B5EF4-FFF2-40B4-BE49-F238E27FC236}">
                      <a16:creationId xmlns:a16="http://schemas.microsoft.com/office/drawing/2014/main" id="{009EAC24-04A3-BF7F-8211-0A4CC61A107A}"/>
                    </a:ext>
                  </a:extLst>
                </p:cNvPr>
                <p:cNvSpPr txBox="1"/>
                <p:nvPr/>
              </p:nvSpPr>
              <p:spPr>
                <a:xfrm>
                  <a:off x="3350580" y="2666788"/>
                  <a:ext cx="619080" cy="369332"/>
                </a:xfrm>
                <a:prstGeom prst="rect">
                  <a:avLst/>
                </a:prstGeom>
                <a:noFill/>
              </p:spPr>
              <p:txBody>
                <a:bodyPr wrap="none" rtlCol="0">
                  <a:spAutoFit/>
                </a:bodyPr>
                <a:lstStyle/>
                <a:p>
                  <a:r>
                    <a:rPr lang="en-US"/>
                    <a:t>STFT</a:t>
                  </a:r>
                  <a:endParaRPr lang="en-IN"/>
                </a:p>
              </p:txBody>
            </p:sp>
            <p:cxnSp>
              <p:nvCxnSpPr>
                <p:cNvPr id="22" name="Straight Arrow Connector 21">
                  <a:extLst>
                    <a:ext uri="{FF2B5EF4-FFF2-40B4-BE49-F238E27FC236}">
                      <a16:creationId xmlns:a16="http://schemas.microsoft.com/office/drawing/2014/main" id="{9061B31E-8F87-6138-7866-DA06F8FADC62}"/>
                    </a:ext>
                  </a:extLst>
                </p:cNvPr>
                <p:cNvCxnSpPr>
                  <a:cxnSpLocks/>
                </p:cNvCxnSpPr>
                <p:nvPr/>
              </p:nvCxnSpPr>
              <p:spPr>
                <a:xfrm flipV="1">
                  <a:off x="3668220" y="1500439"/>
                  <a:ext cx="744474" cy="33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1CF7159-9891-8C33-35AC-1830B75194EF}"/>
                    </a:ext>
                  </a:extLst>
                </p:cNvPr>
                <p:cNvCxnSpPr>
                  <a:cxnSpLocks/>
                  <a:endCxn id="10" idx="1"/>
                </p:cNvCxnSpPr>
                <p:nvPr/>
              </p:nvCxnSpPr>
              <p:spPr>
                <a:xfrm>
                  <a:off x="3588833" y="1900797"/>
                  <a:ext cx="823331" cy="162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610D92-A541-9CD1-C9CC-46C3435734F0}"/>
                    </a:ext>
                  </a:extLst>
                </p:cNvPr>
                <p:cNvCxnSpPr>
                  <a:cxnSpLocks/>
                </p:cNvCxnSpPr>
                <p:nvPr/>
              </p:nvCxnSpPr>
              <p:spPr>
                <a:xfrm flipV="1">
                  <a:off x="3793301" y="2559780"/>
                  <a:ext cx="607713" cy="26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3023BE2-0171-336C-B375-783038A0E283}"/>
                    </a:ext>
                  </a:extLst>
                </p:cNvPr>
                <p:cNvCxnSpPr>
                  <a:cxnSpLocks/>
                </p:cNvCxnSpPr>
                <p:nvPr/>
              </p:nvCxnSpPr>
              <p:spPr>
                <a:xfrm>
                  <a:off x="3728130" y="2870811"/>
                  <a:ext cx="684034" cy="18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FE068D42-F0CB-BF76-7DCD-F9CF5AD5FB5B}"/>
                    </a:ext>
                  </a:extLst>
                </p:cNvPr>
                <p:cNvSpPr/>
                <p:nvPr/>
              </p:nvSpPr>
              <p:spPr>
                <a:xfrm>
                  <a:off x="5395331" y="1854113"/>
                  <a:ext cx="73784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M5</a:t>
                  </a:r>
                  <a:endParaRPr lang="en-IN"/>
                </a:p>
              </p:txBody>
            </p:sp>
            <p:sp>
              <p:nvSpPr>
                <p:cNvPr id="26" name="Rectangle: Rounded Corners 25">
                  <a:extLst>
                    <a:ext uri="{FF2B5EF4-FFF2-40B4-BE49-F238E27FC236}">
                      <a16:creationId xmlns:a16="http://schemas.microsoft.com/office/drawing/2014/main" id="{D7277A8B-1581-A0FA-F8F2-C8B97443D27F}"/>
                    </a:ext>
                  </a:extLst>
                </p:cNvPr>
                <p:cNvSpPr/>
                <p:nvPr/>
              </p:nvSpPr>
              <p:spPr>
                <a:xfrm>
                  <a:off x="5409269" y="2427084"/>
                  <a:ext cx="737840" cy="461665"/>
                </a:xfrm>
                <a:prstGeom prst="round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M6</a:t>
                  </a:r>
                  <a:endParaRPr lang="en-IN"/>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DA674AC4-B0C9-4ECA-8E1A-5092B8762EB1}"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8</a:t>
            </a:r>
          </a:p>
        </p:txBody>
      </p:sp>
      <p:sp>
        <p:nvSpPr>
          <p:cNvPr id="14" name="Rectangle 13"/>
          <p:cNvSpPr/>
          <p:nvPr/>
        </p:nvSpPr>
        <p:spPr>
          <a:xfrm>
            <a:off x="152401" y="568413"/>
            <a:ext cx="3617208" cy="461665"/>
          </a:xfrm>
          <a:prstGeom prst="rect">
            <a:avLst/>
          </a:prstGeom>
        </p:spPr>
        <p:txBody>
          <a:bodyPr wrap="none">
            <a:spAutoFit/>
          </a:bodyPr>
          <a:lstStyle/>
          <a:p>
            <a:pPr algn="ctr"/>
            <a:r>
              <a:rPr lang="en-IN" sz="2400" b="1">
                <a:cs typeface="Times New Roman" panose="02020603050405020304" pitchFamily="18" charset="0"/>
              </a:rPr>
              <a:t>Data Sets/Data Acquisition</a:t>
            </a:r>
          </a:p>
        </p:txBody>
      </p:sp>
      <p:sp>
        <p:nvSpPr>
          <p:cNvPr id="5" name="Rectangle 4"/>
          <p:cNvSpPr/>
          <p:nvPr/>
        </p:nvSpPr>
        <p:spPr>
          <a:xfrm>
            <a:off x="463894" y="1428750"/>
            <a:ext cx="4508156" cy="2246769"/>
          </a:xfrm>
          <a:prstGeom prst="rect">
            <a:avLst/>
          </a:prstGeom>
        </p:spPr>
        <p:txBody>
          <a:bodyPr wrap="square" lIns="91440" tIns="45720" rIns="91440" bIns="45720" anchor="t">
            <a:spAutoFit/>
          </a:bodyPr>
          <a:lstStyle/>
          <a:p>
            <a:r>
              <a:rPr lang="en-IN" sz="2000" b="1">
                <a:latin typeface="Calibri"/>
                <a:ea typeface="Calibri"/>
                <a:cs typeface="Times New Roman"/>
              </a:rPr>
              <a:t>GTZAN [7]</a:t>
            </a:r>
          </a:p>
          <a:p>
            <a:r>
              <a:rPr lang="en-IN" sz="2000">
                <a:latin typeface="Calibri"/>
                <a:ea typeface="Calibri"/>
                <a:cs typeface="Times New Roman"/>
              </a:rPr>
              <a:t>It has 1000 audio tracks ,each 30seconds long.</a:t>
            </a:r>
          </a:p>
          <a:p>
            <a:r>
              <a:rPr lang="en-IN" sz="2000">
                <a:latin typeface="Calibri"/>
                <a:ea typeface="Calibri"/>
                <a:cs typeface="Times New Roman"/>
              </a:rPr>
              <a:t>All tracks are 22050Hz Mono 16-bit audio files in .wav format.</a:t>
            </a:r>
          </a:p>
          <a:p>
            <a:r>
              <a:rPr lang="en-IN" sz="2000">
                <a:latin typeface="Calibri"/>
                <a:ea typeface="Calibri"/>
                <a:cs typeface="Times New Roman"/>
              </a:rPr>
              <a:t>Each genre has 100 sample audios.</a:t>
            </a:r>
          </a:p>
          <a:p>
            <a:r>
              <a:rPr lang="en-IN" sz="2000">
                <a:latin typeface="Calibri"/>
                <a:ea typeface="Calibri"/>
                <a:cs typeface="Times New Roman"/>
              </a:rPr>
              <a:t>It has 10 genre of music in it.</a:t>
            </a: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pic>
        <p:nvPicPr>
          <p:cNvPr id="1030" name="Picture 6">
            <a:extLst>
              <a:ext uri="{FF2B5EF4-FFF2-40B4-BE49-F238E27FC236}">
                <a16:creationId xmlns:a16="http://schemas.microsoft.com/office/drawing/2014/main" id="{34B5515E-F6BA-3215-7F9E-6D803515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902970"/>
            <a:ext cx="3429000" cy="343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8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304800" y="475598"/>
            <a:ext cx="85344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4914900"/>
            <a:ext cx="9144000" cy="228600"/>
          </a:xfrm>
          <a:prstGeom prst="rect">
            <a:avLst/>
          </a:prstGeom>
          <a:solidFill>
            <a:schemeClr val="accent5">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Date Placeholder 1"/>
          <p:cNvSpPr>
            <a:spLocks noGrp="1"/>
          </p:cNvSpPr>
          <p:nvPr>
            <p:ph type="dt" sz="half" idx="10"/>
          </p:nvPr>
        </p:nvSpPr>
        <p:spPr>
          <a:xfrm>
            <a:off x="152400" y="4892278"/>
            <a:ext cx="2514600" cy="273844"/>
          </a:xfrm>
        </p:spPr>
        <p:txBody>
          <a:bodyPr/>
          <a:lstStyle/>
          <a:p>
            <a:pPr algn="ctr"/>
            <a:fld id="{E9598AEB-D68E-4209-ACC8-3B86AF8EBB98}" type="datetime1">
              <a:rPr lang="en-US" sz="1200" b="1" smtClean="0">
                <a:solidFill>
                  <a:schemeClr val="tx1"/>
                </a:solidFill>
                <a:latin typeface="Times New Roman" panose="02020603050405020304" pitchFamily="18" charset="0"/>
                <a:cs typeface="Times New Roman" panose="02020603050405020304" pitchFamily="18" charset="0"/>
              </a:rPr>
              <a:t>2/9/2024</a:t>
            </a:fld>
            <a:endParaRPr lang="en-US" sz="1100" b="1">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239069" y="4892278"/>
            <a:ext cx="3352801" cy="273844"/>
          </a:xfrm>
        </p:spPr>
        <p:txBody>
          <a:bodyPr/>
          <a:lstStyle/>
          <a:p>
            <a:r>
              <a:rPr lang="en-US" sz="1200" b="1">
                <a:solidFill>
                  <a:schemeClr val="tx1"/>
                </a:solidFill>
                <a:latin typeface="Times New Roman" panose="02020603050405020304" pitchFamily="18" charset="0"/>
                <a:cs typeface="Times New Roman" panose="02020603050405020304" pitchFamily="18" charset="0"/>
              </a:rPr>
              <a:t>School of  ECE</a:t>
            </a:r>
          </a:p>
        </p:txBody>
      </p:sp>
      <p:sp>
        <p:nvSpPr>
          <p:cNvPr id="9" name="Slide Number Placeholder 8"/>
          <p:cNvSpPr>
            <a:spLocks noGrp="1"/>
          </p:cNvSpPr>
          <p:nvPr>
            <p:ph type="sldNum" sz="quarter" idx="12"/>
          </p:nvPr>
        </p:nvSpPr>
        <p:spPr>
          <a:xfrm>
            <a:off x="6629400" y="4873068"/>
            <a:ext cx="2057400" cy="273844"/>
          </a:xfrm>
        </p:spPr>
        <p:txBody>
          <a:bodyPr/>
          <a:lstStyle/>
          <a:p>
            <a:r>
              <a:rPr lang="en-US" sz="1200">
                <a:solidFill>
                  <a:schemeClr val="tx1"/>
                </a:solidFill>
                <a:latin typeface="Times New Roman" pitchFamily="18" charset="0"/>
                <a:cs typeface="Times New Roman" pitchFamily="18" charset="0"/>
              </a:rPr>
              <a:t>9</a:t>
            </a:r>
          </a:p>
        </p:txBody>
      </p:sp>
      <p:sp>
        <p:nvSpPr>
          <p:cNvPr id="14" name="Rectangle 13"/>
          <p:cNvSpPr/>
          <p:nvPr/>
        </p:nvSpPr>
        <p:spPr>
          <a:xfrm>
            <a:off x="271733" y="575816"/>
            <a:ext cx="1976310" cy="461665"/>
          </a:xfrm>
          <a:prstGeom prst="rect">
            <a:avLst/>
          </a:prstGeom>
        </p:spPr>
        <p:txBody>
          <a:bodyPr wrap="none">
            <a:spAutoFit/>
          </a:bodyPr>
          <a:lstStyle/>
          <a:p>
            <a:pPr algn="ctr"/>
            <a:r>
              <a:rPr lang="en-IN" sz="2400" b="1">
                <a:cs typeface="Times New Roman" panose="02020603050405020304" pitchFamily="18" charset="0"/>
              </a:rPr>
              <a:t>Methodology </a:t>
            </a:r>
          </a:p>
        </p:txBody>
      </p:sp>
      <p:sp>
        <p:nvSpPr>
          <p:cNvPr id="5" name="Rectangle 4"/>
          <p:cNvSpPr/>
          <p:nvPr/>
        </p:nvSpPr>
        <p:spPr>
          <a:xfrm>
            <a:off x="463894" y="1317238"/>
            <a:ext cx="8222906" cy="1938992"/>
          </a:xfrm>
          <a:prstGeom prst="rect">
            <a:avLst/>
          </a:prstGeom>
        </p:spPr>
        <p:txBody>
          <a:bodyPr wrap="square">
            <a:spAutoFit/>
          </a:bodyPr>
          <a:lstStyle/>
          <a:p>
            <a:pPr marL="457200" indent="-457200">
              <a:buFont typeface="+mj-lt"/>
              <a:buAutoNum type="arabicPeriod"/>
            </a:pPr>
            <a:r>
              <a:rPr lang="en-US" sz="2000">
                <a:latin typeface="Times New Roman" pitchFamily="18" charset="0"/>
                <a:cs typeface="Times New Roman" pitchFamily="18" charset="0"/>
              </a:rPr>
              <a:t>Take the audio file as input from the user.</a:t>
            </a:r>
          </a:p>
          <a:p>
            <a:pPr marL="457200" indent="-457200">
              <a:buFont typeface="+mj-lt"/>
              <a:buAutoNum type="arabicPeriod"/>
            </a:pPr>
            <a:r>
              <a:rPr lang="en-IN" sz="2000">
                <a:latin typeface="Times New Roman" pitchFamily="18" charset="0"/>
                <a:cs typeface="Times New Roman" pitchFamily="18" charset="0"/>
              </a:rPr>
              <a:t>Read the file.</a:t>
            </a:r>
          </a:p>
          <a:p>
            <a:pPr marL="457200" indent="-457200">
              <a:buFont typeface="+mj-lt"/>
              <a:buAutoNum type="arabicPeriod"/>
            </a:pPr>
            <a:r>
              <a:rPr lang="en-IN" sz="2000">
                <a:latin typeface="Times New Roman" pitchFamily="18" charset="0"/>
                <a:cs typeface="Times New Roman" pitchFamily="18" charset="0"/>
              </a:rPr>
              <a:t>Apply the band pass Blackman filter.</a:t>
            </a:r>
          </a:p>
          <a:p>
            <a:pPr marL="457200" indent="-457200">
              <a:buFont typeface="+mj-lt"/>
              <a:buAutoNum type="arabicPeriod"/>
            </a:pPr>
            <a:r>
              <a:rPr lang="en-IN" sz="2000">
                <a:latin typeface="Times New Roman" pitchFamily="18" charset="0"/>
                <a:cs typeface="Times New Roman" pitchFamily="18" charset="0"/>
              </a:rPr>
              <a:t>Find the model parameters.</a:t>
            </a:r>
          </a:p>
          <a:p>
            <a:pPr marL="457200" indent="-457200">
              <a:buFont typeface="+mj-lt"/>
              <a:buAutoNum type="arabicPeriod"/>
            </a:pPr>
            <a:r>
              <a:rPr lang="en-IN" sz="2000">
                <a:latin typeface="Times New Roman" pitchFamily="18" charset="0"/>
                <a:cs typeface="Times New Roman" pitchFamily="18" charset="0"/>
              </a:rPr>
              <a:t>Model scoring.</a:t>
            </a:r>
          </a:p>
          <a:p>
            <a:pPr marL="457200" indent="-457200">
              <a:buFont typeface="+mj-lt"/>
              <a:buAutoNum type="arabicPeriod"/>
            </a:pPr>
            <a:r>
              <a:rPr lang="en-IN" sz="2000">
                <a:latin typeface="Times New Roman" pitchFamily="18" charset="0"/>
                <a:cs typeface="Times New Roman" pitchFamily="18" charset="0"/>
              </a:rPr>
              <a:t>Output.</a:t>
            </a:r>
            <a:endParaRPr lang="en-US" sz="2000">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C08E341C-5CAD-0D0B-BA16-5823CAC323C8}"/>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5943600" y="71237"/>
            <a:ext cx="2895600" cy="351523"/>
          </a:xfrm>
          <a:prstGeom prst="rect">
            <a:avLst/>
          </a:prstGeom>
        </p:spPr>
      </p:pic>
      <p:sp>
        <p:nvSpPr>
          <p:cNvPr id="13" name="Rectangle 12"/>
          <p:cNvSpPr/>
          <p:nvPr/>
        </p:nvSpPr>
        <p:spPr>
          <a:xfrm>
            <a:off x="228600" y="83463"/>
            <a:ext cx="4953000" cy="430887"/>
          </a:xfrm>
          <a:prstGeom prst="rect">
            <a:avLst/>
          </a:prstGeom>
        </p:spPr>
        <p:txBody>
          <a:bodyPr wrap="square">
            <a:spAutoFit/>
          </a:bodyPr>
          <a:lstStyle/>
          <a:p>
            <a:pPr>
              <a:spcBef>
                <a:spcPct val="50000"/>
              </a:spcBef>
              <a:buFontTx/>
              <a:buNone/>
              <a:defRPr/>
            </a:pPr>
            <a:r>
              <a:rPr lang="en-US" sz="2200" b="1">
                <a:solidFill>
                  <a:srgbClr val="002060"/>
                </a:solidFill>
              </a:rPr>
              <a:t>Title : Music Genre Classification</a:t>
            </a:r>
          </a:p>
        </p:txBody>
      </p:sp>
      <p:pic>
        <p:nvPicPr>
          <p:cNvPr id="1026" name="Picture 2" descr="Image result for fourier transform visualization GIF">
            <a:extLst>
              <a:ext uri="{FF2B5EF4-FFF2-40B4-BE49-F238E27FC236}">
                <a16:creationId xmlns:a16="http://schemas.microsoft.com/office/drawing/2014/main" id="{68D1940A-5E46-A4E4-6A21-4267C6FEF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655" y="1729064"/>
            <a:ext cx="3776546" cy="2892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DB0351-EA75-A718-4DD6-938091C19B2C}"/>
              </a:ext>
            </a:extLst>
          </p:cNvPr>
          <p:cNvSpPr txBox="1"/>
          <p:nvPr/>
        </p:nvSpPr>
        <p:spPr>
          <a:xfrm>
            <a:off x="1905000" y="4400792"/>
            <a:ext cx="1745166" cy="369332"/>
          </a:xfrm>
          <a:prstGeom prst="rect">
            <a:avLst/>
          </a:prstGeom>
          <a:noFill/>
        </p:spPr>
        <p:txBody>
          <a:bodyPr wrap="square" rtlCol="0">
            <a:spAutoFit/>
          </a:bodyPr>
          <a:lstStyle/>
          <a:p>
            <a:r>
              <a:rPr lang="en-US"/>
              <a:t>Reference  : [6]</a:t>
            </a:r>
            <a:endParaRPr lang="en-IN"/>
          </a:p>
        </p:txBody>
      </p:sp>
    </p:spTree>
    <p:extLst>
      <p:ext uri="{BB962C8B-B14F-4D97-AF65-F5344CB8AC3E}">
        <p14:creationId xmlns:p14="http://schemas.microsoft.com/office/powerpoint/2010/main" val="39640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1682</Words>
  <Application>Microsoft Office PowerPoint</Application>
  <PresentationFormat>On-screen Show (16:9)</PresentationFormat>
  <Paragraphs>355</Paragraphs>
  <Slides>28</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Calibri Light</vt:lpstr>
      <vt:lpstr>Times New Roman</vt:lpstr>
      <vt:lpstr>Wingdings</vt:lpstr>
      <vt:lpstr>Office Theme</vt:lpstr>
      <vt:lpstr>1_Office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Shivanand Biradar</cp:lastModifiedBy>
  <cp:revision>6</cp:revision>
  <dcterms:created xsi:type="dcterms:W3CDTF">2006-08-16T00:00:00Z</dcterms:created>
  <dcterms:modified xsi:type="dcterms:W3CDTF">2024-02-09T06:22:11Z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36037FEFC1474B96BFA8A6DF57F84015_13</vt:lpwstr>
  </property>
  <property fmtid="{D5CDD505-2E9C-101B-9397-08002B2CF9AE}" pid="3" name="KSOProductBuildVer">
    <vt:lpwstr>1033-12.2.0.13359</vt:lpwstr>
  </property>
</Properties>
</file>