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9144000" cy="5143500" type="screen16x9"/>
  <p:notesSz cx="9601200" cy="7315200"/>
  <p:defaultTextStyle>
    <a:defPPr>
      <a:defRPr lang="en-US"/>
    </a:defPPr>
    <a:lvl1pPr algn="l" defTabSz="1557655" rtl="0" fontAlgn="base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778510" indent="-435610" algn="l" defTabSz="1557655" rtl="0" fontAlgn="base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557655" indent="-871855" algn="l" defTabSz="1557655" rtl="0" fontAlgn="base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337435" indent="-1308735" algn="l" defTabSz="1557655" rtl="0" fontAlgn="base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3115945" indent="-1744345" algn="l" defTabSz="1557655" rtl="0" fontAlgn="base">
      <a:spcBef>
        <a:spcPct val="0"/>
      </a:spcBef>
      <a:spcAft>
        <a:spcPct val="0"/>
      </a:spcAft>
      <a:defRPr sz="3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3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057400" algn="l" defTabSz="685800" rtl="0" eaLnBrk="1" latinLnBrk="0" hangingPunct="1">
      <a:defRPr sz="3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400300" algn="l" defTabSz="685800" rtl="0" eaLnBrk="1" latinLnBrk="0" hangingPunct="1">
      <a:defRPr sz="3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2743200" algn="l" defTabSz="685800" rtl="0" eaLnBrk="1" latinLnBrk="0" hangingPunct="1">
      <a:defRPr sz="3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 userDrawn="1">
          <p15:clr>
            <a:srgbClr val="A4A3A4"/>
          </p15:clr>
        </p15:guide>
        <p15:guide id="2" pos="3835" userDrawn="1">
          <p15:clr>
            <a:srgbClr val="A4A3A4"/>
          </p15:clr>
        </p15:guide>
        <p15:guide id="3" orient="horz" pos="1586" userDrawn="1">
          <p15:clr>
            <a:srgbClr val="A4A3A4"/>
          </p15:clr>
        </p15:guide>
        <p15:guide id="4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2C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2202"/>
        <p:guide pos="3835"/>
        <p:guide orient="horz" pos="158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8DA7D3DA-D4CF-4054-A710-8575792C48DD}" type="datetimeFigureOut">
              <a:rPr lang="en-US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095823FB-3E7A-4815-914B-4B33629D59C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8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2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6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1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5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79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4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460F-96E0-41BC-BFD5-E159634B3175}" type="datetimeFigureOut">
              <a:rPr lang="en-US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B3AD0-5DBC-48D5-BDCD-360487953A4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35837-7092-45D4-8203-1DECF2FA5DEF}" type="datetimeFigureOut">
              <a:rPr lang="en-US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D52EC-F445-4909-BEE7-D61A89EDE60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6552" y="638175"/>
            <a:ext cx="6804025" cy="135933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2888" y="638175"/>
            <a:ext cx="20261262" cy="13593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2A16A-F627-46B0-B05E-C9F55505C59C}" type="datetimeFigureOut">
              <a:rPr lang="en-US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3833-D753-453C-8296-ABA66C37EEE1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E83C-3328-47B5-8F6E-AC2DD1A4855E}" type="datetimeFigureOut">
              <a:rPr lang="en-US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9CA9-CAEE-4BB7-8EFC-60BB3D80FEA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80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23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668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10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534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7967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400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D1A3-08D1-4783-BE32-9483B8F2332C}" type="datetimeFigureOut">
              <a:rPr lang="en-US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F12C6-BDBE-4921-B43C-0B64A03B68F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889" y="3717132"/>
            <a:ext cx="13531850" cy="1051441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7140" y="3717132"/>
            <a:ext cx="13533437" cy="1051441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FD71E-2DFD-4F23-A448-ACECB91B2C59}" type="datetimeFigureOut">
              <a:rPr lang="en-US"/>
              <a:t>2/11/2024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6F45-AC25-4817-AACF-54B8C6C580F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9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4330" indent="0">
              <a:buNone/>
              <a:defRPr sz="1500" b="1"/>
            </a:lvl2pPr>
            <a:lvl3pPr marL="708025" indent="0">
              <a:buNone/>
              <a:defRPr sz="1400" b="1"/>
            </a:lvl3pPr>
            <a:lvl4pPr marL="1062355" indent="0">
              <a:buNone/>
              <a:defRPr sz="1200" b="1"/>
            </a:lvl4pPr>
            <a:lvl5pPr marL="1416685" indent="0">
              <a:buNone/>
              <a:defRPr sz="1200" b="1"/>
            </a:lvl5pPr>
            <a:lvl6pPr marL="1771015" indent="0">
              <a:buNone/>
              <a:defRPr sz="1200" b="1"/>
            </a:lvl6pPr>
            <a:lvl7pPr marL="2125345" indent="0">
              <a:buNone/>
              <a:defRPr sz="1200" b="1"/>
            </a:lvl7pPr>
            <a:lvl8pPr marL="2479675" indent="0">
              <a:buNone/>
              <a:defRPr sz="1200" b="1"/>
            </a:lvl8pPr>
            <a:lvl9pPr marL="283400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9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54330" indent="0">
              <a:buNone/>
              <a:defRPr sz="1500" b="1"/>
            </a:lvl2pPr>
            <a:lvl3pPr marL="708025" indent="0">
              <a:buNone/>
              <a:defRPr sz="1400" b="1"/>
            </a:lvl3pPr>
            <a:lvl4pPr marL="1062355" indent="0">
              <a:buNone/>
              <a:defRPr sz="1200" b="1"/>
            </a:lvl4pPr>
            <a:lvl5pPr marL="1416685" indent="0">
              <a:buNone/>
              <a:defRPr sz="1200" b="1"/>
            </a:lvl5pPr>
            <a:lvl6pPr marL="1771015" indent="0">
              <a:buNone/>
              <a:defRPr sz="1200" b="1"/>
            </a:lvl6pPr>
            <a:lvl7pPr marL="2125345" indent="0">
              <a:buNone/>
              <a:defRPr sz="1200" b="1"/>
            </a:lvl7pPr>
            <a:lvl8pPr marL="2479675" indent="0">
              <a:buNone/>
              <a:defRPr sz="1200" b="1"/>
            </a:lvl8pPr>
            <a:lvl9pPr marL="283400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FB7C-CAD3-4979-BB8E-DDCF03472B9C}" type="datetimeFigureOut">
              <a:rPr lang="en-US"/>
              <a:t>2/11/2024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507D2-9CBF-494B-8A56-EF5DC47183D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A2579-1276-4A74-87A1-6D0FE2FF372C}" type="datetimeFigureOut">
              <a:rPr lang="en-US"/>
              <a:t>2/11/2024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6B4A-9340-49C8-807A-7783BD8408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E265A-1361-4AEA-8A14-E101C8394C8C}" type="datetimeFigureOut">
              <a:rPr lang="en-US"/>
              <a:t>2/11/2024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4815A-3B0E-4997-A765-CDBFE7D755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54330" indent="0">
              <a:buNone/>
              <a:defRPr sz="1000"/>
            </a:lvl2pPr>
            <a:lvl3pPr marL="708025" indent="0">
              <a:buNone/>
              <a:defRPr sz="800"/>
            </a:lvl3pPr>
            <a:lvl4pPr marL="1062355" indent="0">
              <a:buNone/>
              <a:defRPr sz="700"/>
            </a:lvl4pPr>
            <a:lvl5pPr marL="1416685" indent="0">
              <a:buNone/>
              <a:defRPr sz="700"/>
            </a:lvl5pPr>
            <a:lvl6pPr marL="1771015" indent="0">
              <a:buNone/>
              <a:defRPr sz="700"/>
            </a:lvl6pPr>
            <a:lvl7pPr marL="2125345" indent="0">
              <a:buNone/>
              <a:defRPr sz="700"/>
            </a:lvl7pPr>
            <a:lvl8pPr marL="2479675" indent="0">
              <a:buNone/>
              <a:defRPr sz="700"/>
            </a:lvl8pPr>
            <a:lvl9pPr marL="283400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6368B-BFDC-4FD9-BB47-0294E095E7C7}" type="datetimeFigureOut">
              <a:rPr lang="en-US"/>
              <a:t>2/11/2024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EB0D-B40A-4476-A042-007224BD9F0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500"/>
            </a:lvl1pPr>
            <a:lvl2pPr marL="354330" indent="0">
              <a:buNone/>
              <a:defRPr sz="2200"/>
            </a:lvl2pPr>
            <a:lvl3pPr marL="708025" indent="0">
              <a:buNone/>
              <a:defRPr sz="1800"/>
            </a:lvl3pPr>
            <a:lvl4pPr marL="1062355" indent="0">
              <a:buNone/>
              <a:defRPr sz="1500"/>
            </a:lvl4pPr>
            <a:lvl5pPr marL="1416685" indent="0">
              <a:buNone/>
              <a:defRPr sz="1500"/>
            </a:lvl5pPr>
            <a:lvl6pPr marL="1771015" indent="0">
              <a:buNone/>
              <a:defRPr sz="1500"/>
            </a:lvl6pPr>
            <a:lvl7pPr marL="2125345" indent="0">
              <a:buNone/>
              <a:defRPr sz="1500"/>
            </a:lvl7pPr>
            <a:lvl8pPr marL="2479675" indent="0">
              <a:buNone/>
              <a:defRPr sz="1500"/>
            </a:lvl8pPr>
            <a:lvl9pPr marL="2834005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4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54330" indent="0">
              <a:buNone/>
              <a:defRPr sz="1000"/>
            </a:lvl2pPr>
            <a:lvl3pPr marL="708025" indent="0">
              <a:buNone/>
              <a:defRPr sz="800"/>
            </a:lvl3pPr>
            <a:lvl4pPr marL="1062355" indent="0">
              <a:buNone/>
              <a:defRPr sz="700"/>
            </a:lvl4pPr>
            <a:lvl5pPr marL="1416685" indent="0">
              <a:buNone/>
              <a:defRPr sz="700"/>
            </a:lvl5pPr>
            <a:lvl6pPr marL="1771015" indent="0">
              <a:buNone/>
              <a:defRPr sz="700"/>
            </a:lvl6pPr>
            <a:lvl7pPr marL="2125345" indent="0">
              <a:buNone/>
              <a:defRPr sz="700"/>
            </a:lvl7pPr>
            <a:lvl8pPr marL="2479675" indent="0">
              <a:buNone/>
              <a:defRPr sz="700"/>
            </a:lvl8pPr>
            <a:lvl9pPr marL="283400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F50-1CD8-4B77-BE20-CFD245A62816}" type="datetimeFigureOut">
              <a:rPr lang="en-US"/>
              <a:t>2/11/2024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18976-4C8D-4EDB-A1D9-42BB65F6CA2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166" y="205718"/>
            <a:ext cx="8229668" cy="857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55845" tIns="77923" rIns="155845" bIns="77923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166" y="1200294"/>
            <a:ext cx="8229668" cy="33940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55845" tIns="77923" rIns="155845" bIns="77923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166" y="4767160"/>
            <a:ext cx="2133441" cy="273751"/>
          </a:xfrm>
          <a:prstGeom prst="rect">
            <a:avLst/>
          </a:prstGeom>
        </p:spPr>
        <p:txBody>
          <a:bodyPr vert="horz" lIns="155845" tIns="77923" rIns="155845" bIns="77923" rtlCol="0" anchor="ctr"/>
          <a:lstStyle>
            <a:lvl1pPr algn="l" defTabSz="1558290" fontAlgn="auto">
              <a:spcBef>
                <a:spcPct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3649540-97AF-4BB8-BF1D-44EE7EB337A9}" type="datetimeFigureOut">
              <a:rPr lang="en-US"/>
              <a:t>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308" y="4767160"/>
            <a:ext cx="2895384" cy="273751"/>
          </a:xfrm>
          <a:prstGeom prst="rect">
            <a:avLst/>
          </a:prstGeom>
        </p:spPr>
        <p:txBody>
          <a:bodyPr vert="horz" lIns="155845" tIns="77923" rIns="155845" bIns="77923" rtlCol="0" anchor="ctr"/>
          <a:lstStyle>
            <a:lvl1pPr algn="ctr" defTabSz="1558290" fontAlgn="auto">
              <a:spcBef>
                <a:spcPct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394" y="4767160"/>
            <a:ext cx="2133441" cy="273751"/>
          </a:xfrm>
          <a:prstGeom prst="rect">
            <a:avLst/>
          </a:prstGeom>
        </p:spPr>
        <p:txBody>
          <a:bodyPr vert="horz" lIns="155845" tIns="77923" rIns="155845" bIns="77923" rtlCol="0" anchor="ctr"/>
          <a:lstStyle>
            <a:lvl1pPr algn="r" defTabSz="1558290" fontAlgn="auto">
              <a:spcBef>
                <a:spcPct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D161DD-CB27-4D32-93F1-1D522049FD1D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8025" rtl="0" eaLnBrk="0" fontAlgn="base" hangingPunct="0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557655" rtl="0" eaLnBrk="0" fontAlgn="base" hangingPunct="0">
        <a:spcBef>
          <a:spcPct val="0"/>
        </a:spcBef>
        <a:spcAft>
          <a:spcPct val="0"/>
        </a:spcAft>
        <a:defRPr sz="7500">
          <a:solidFill>
            <a:schemeClr val="tx1"/>
          </a:solidFill>
          <a:latin typeface="Calibri" panose="020F0502020204030204" pitchFamily="34" charset="0"/>
        </a:defRPr>
      </a:lvl2pPr>
      <a:lvl3pPr algn="ctr" defTabSz="1557655" rtl="0" eaLnBrk="0" fontAlgn="base" hangingPunct="0">
        <a:spcBef>
          <a:spcPct val="0"/>
        </a:spcBef>
        <a:spcAft>
          <a:spcPct val="0"/>
        </a:spcAft>
        <a:defRPr sz="7500">
          <a:solidFill>
            <a:schemeClr val="tx1"/>
          </a:solidFill>
          <a:latin typeface="Calibri" panose="020F0502020204030204" pitchFamily="34" charset="0"/>
        </a:defRPr>
      </a:lvl3pPr>
      <a:lvl4pPr algn="ctr" defTabSz="1557655" rtl="0" eaLnBrk="0" fontAlgn="base" hangingPunct="0">
        <a:spcBef>
          <a:spcPct val="0"/>
        </a:spcBef>
        <a:spcAft>
          <a:spcPct val="0"/>
        </a:spcAft>
        <a:defRPr sz="7500">
          <a:solidFill>
            <a:schemeClr val="tx1"/>
          </a:solidFill>
          <a:latin typeface="Calibri" panose="020F0502020204030204" pitchFamily="34" charset="0"/>
        </a:defRPr>
      </a:lvl4pPr>
      <a:lvl5pPr algn="ctr" defTabSz="1557655" rtl="0" eaLnBrk="0" fontAlgn="base" hangingPunct="0">
        <a:spcBef>
          <a:spcPct val="0"/>
        </a:spcBef>
        <a:spcAft>
          <a:spcPct val="0"/>
        </a:spcAft>
        <a:defRPr sz="7500">
          <a:solidFill>
            <a:schemeClr val="tx1"/>
          </a:solidFill>
          <a:latin typeface="Calibri" panose="020F0502020204030204" pitchFamily="34" charset="0"/>
        </a:defRPr>
      </a:lvl5pPr>
      <a:lvl6pPr marL="342900" algn="ctr" defTabSz="1557655" rtl="0" fontAlgn="base">
        <a:spcBef>
          <a:spcPct val="0"/>
        </a:spcBef>
        <a:spcAft>
          <a:spcPct val="0"/>
        </a:spcAft>
        <a:defRPr sz="7500">
          <a:solidFill>
            <a:schemeClr val="tx1"/>
          </a:solidFill>
          <a:latin typeface="Calibri" panose="020F0502020204030204" pitchFamily="34" charset="0"/>
        </a:defRPr>
      </a:lvl6pPr>
      <a:lvl7pPr marL="685800" algn="ctr" defTabSz="1557655" rtl="0" fontAlgn="base">
        <a:spcBef>
          <a:spcPct val="0"/>
        </a:spcBef>
        <a:spcAft>
          <a:spcPct val="0"/>
        </a:spcAft>
        <a:defRPr sz="7500">
          <a:solidFill>
            <a:schemeClr val="tx1"/>
          </a:solidFill>
          <a:latin typeface="Calibri" panose="020F0502020204030204" pitchFamily="34" charset="0"/>
        </a:defRPr>
      </a:lvl7pPr>
      <a:lvl8pPr marL="1028700" algn="ctr" defTabSz="1557655" rtl="0" fontAlgn="base">
        <a:spcBef>
          <a:spcPct val="0"/>
        </a:spcBef>
        <a:spcAft>
          <a:spcPct val="0"/>
        </a:spcAft>
        <a:defRPr sz="7500">
          <a:solidFill>
            <a:schemeClr val="tx1"/>
          </a:solidFill>
          <a:latin typeface="Calibri" panose="020F0502020204030204" pitchFamily="34" charset="0"/>
        </a:defRPr>
      </a:lvl8pPr>
      <a:lvl9pPr marL="1371600" algn="ctr" defTabSz="1557655" rtl="0" fontAlgn="base">
        <a:spcBef>
          <a:spcPct val="0"/>
        </a:spcBef>
        <a:spcAft>
          <a:spcPct val="0"/>
        </a:spcAft>
        <a:defRPr sz="75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65430" indent="-265430" algn="l" defTabSz="708025" rtl="0" eaLnBrk="0" fontAlgn="base" hangingPunct="0">
        <a:spcBef>
          <a:spcPct val="9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5310" indent="-221615" algn="l" defTabSz="708025" rtl="0" eaLnBrk="0" fontAlgn="base" hangingPunct="0">
        <a:spcBef>
          <a:spcPct val="9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5190" indent="-177165" algn="l" defTabSz="708025" rtl="0" eaLnBrk="0" fontAlgn="base" hangingPunct="0">
        <a:spcBef>
          <a:spcPct val="9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9520" indent="-177165" algn="l" defTabSz="708025" rtl="0" eaLnBrk="0" fontAlgn="base" hangingPunct="0">
        <a:spcBef>
          <a:spcPct val="9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indent="-177165" algn="l" defTabSz="708025" rtl="0" eaLnBrk="0" fontAlgn="base" hangingPunct="0">
        <a:spcBef>
          <a:spcPct val="9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80" indent="-177165" algn="l" defTabSz="708025" rtl="0" eaLnBrk="1" latinLnBrk="0" hangingPunct="1">
        <a:spcBef>
          <a:spcPct val="9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2510" indent="-177165" algn="l" defTabSz="708025" rtl="0" eaLnBrk="1" latinLnBrk="0" hangingPunct="1">
        <a:spcBef>
          <a:spcPct val="9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56840" indent="-177165" algn="l" defTabSz="708025" rtl="0" eaLnBrk="1" latinLnBrk="0" hangingPunct="1">
        <a:spcBef>
          <a:spcPct val="9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0535" indent="-177165" algn="l" defTabSz="708025" rtl="0" eaLnBrk="1" latinLnBrk="0" hangingPunct="1">
        <a:spcBef>
          <a:spcPct val="9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8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330" algn="l" defTabSz="708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8025" algn="l" defTabSz="708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2355" algn="l" defTabSz="708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6685" algn="l" defTabSz="708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1015" algn="l" defTabSz="708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5345" algn="l" defTabSz="708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79675" algn="l" defTabSz="708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005" algn="l" defTabSz="7080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4191" y="763"/>
            <a:ext cx="9140975" cy="3342746"/>
            <a:chOff x="1928" y="-17"/>
            <a:chExt cx="15584" cy="6992"/>
          </a:xfrm>
        </p:grpSpPr>
        <p:sp>
          <p:nvSpPr>
            <p:cNvPr id="5" name="Rectangle 4"/>
            <p:cNvSpPr/>
            <p:nvPr/>
          </p:nvSpPr>
          <p:spPr>
            <a:xfrm>
              <a:off x="1928" y="-17"/>
              <a:ext cx="15516" cy="168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9356" tIns="14678" rIns="29356" bIns="14678" anchor="ctr"/>
            <a:lstStyle/>
            <a:p>
              <a:pPr algn="ctr" defTabSz="15582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2400">
                <a:latin typeface="Bookman Old Style" panose="02050604050505020204" pitchFamily="18" charset="0"/>
              </a:endParaRPr>
            </a:p>
            <a:p>
              <a:pPr defTabSz="15582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altLang="en-GB" sz="1200">
                <a:solidFill>
                  <a:srgbClr val="C00000"/>
                </a:solidFill>
                <a:latin typeface="Bookman Old Style" panose="02050604050505020204" pitchFamily="18" charset="0"/>
              </a:endParaRPr>
            </a:p>
            <a:p>
              <a:pPr algn="ctr" defTabSz="15582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>
                <a:latin typeface="Bookman Old Style" panose="02050604050505020204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28" y="1670"/>
              <a:ext cx="4961" cy="58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2060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en-US" sz="1000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Bookman Old Style" panose="02050604050505020204" pitchFamily="18" charset="0"/>
                </a:rPr>
                <a:t> </a:t>
              </a:r>
              <a:r>
                <a:rPr lang="en-US" sz="12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Bookman Old Style" panose="02050604050505020204" pitchFamily="18" charset="0"/>
                </a:rPr>
                <a:t>Problem </a:t>
              </a:r>
              <a:r>
                <a:rPr lang="en-IN" altLang="en-US" sz="12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Bookman Old Style" panose="02050604050505020204" pitchFamily="18" charset="0"/>
                </a:rPr>
                <a:t>S</a:t>
              </a:r>
              <a:r>
                <a:rPr lang="en-US" sz="1200" b="1">
                  <a:solidFill>
                    <a:srgbClr val="002060"/>
                  </a:solidFill>
                  <a:latin typeface="Bookman Old Style" panose="02050604050505020204" pitchFamily="18" charset="0"/>
                </a:rPr>
                <a:t>tatement</a:t>
              </a:r>
              <a:endParaRPr lang="en-US" sz="1200" b="1">
                <a:solidFill>
                  <a:srgbClr val="002060"/>
                </a:solidFill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54"/>
            <p:cNvSpPr/>
            <p:nvPr/>
          </p:nvSpPr>
          <p:spPr>
            <a:xfrm>
              <a:off x="1942" y="3937"/>
              <a:ext cx="4934" cy="5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002060"/>
              </a:solidFill>
            </a:ln>
          </p:spPr>
          <p:txBody>
            <a:bodyPr wrap="square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IN" altLang="en-US" sz="1200" b="1">
                  <a:solidFill>
                    <a:srgbClr val="002060"/>
                  </a:solidFill>
                  <a:latin typeface="Bookman Old Style" panose="02050604050505020204" pitchFamily="18" charset="0"/>
                  <a:sym typeface="+mn-ea"/>
                </a:rPr>
                <a:t>Objectives</a:t>
              </a:r>
              <a:endParaRPr lang="en-US" sz="1000">
                <a:solidFill>
                  <a:srgbClr val="002060"/>
                </a:solidFill>
                <a:latin typeface="Bookman Old Style" panose="02050604050505020204" pitchFamily="18" charset="0"/>
                <a:sym typeface="+mn-ea"/>
              </a:endParaRPr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5696" y="183"/>
              <a:ext cx="9521" cy="134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noAutofit/>
            </a:bodyPr>
            <a:lstStyle/>
            <a:p>
              <a:pPr algn="ctr" defTabSz="15582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en-GB" sz="1600" b="1">
                  <a:solidFill>
                    <a:srgbClr val="AE122C"/>
                  </a:solidFill>
                  <a:latin typeface="Bookman Old Style"/>
                  <a:sym typeface="+mn-ea"/>
                </a:rPr>
                <a:t>Music Genre Classification </a:t>
              </a:r>
              <a:endParaRPr lang="en-GB" sz="1600" b="1">
                <a:solidFill>
                  <a:srgbClr val="AE122C"/>
                </a:solidFill>
                <a:latin typeface="Bookman Old Style" panose="02050604050505020204" pitchFamily="18" charset="0"/>
              </a:endParaRPr>
            </a:p>
            <a:p>
              <a:pPr algn="ctr" defTabSz="15582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altLang="en-GB" sz="100">
                <a:solidFill>
                  <a:srgbClr val="AE122C"/>
                </a:solidFill>
                <a:latin typeface="Bookman Old Style" panose="02050604050505020204" pitchFamily="18" charset="0"/>
                <a:sym typeface="+mn-ea"/>
              </a:endParaRPr>
            </a:p>
            <a:p>
              <a:pPr algn="ctr" defTabSz="15582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altLang="en-GB" sz="100">
                <a:solidFill>
                  <a:srgbClr val="AE122C"/>
                </a:solidFill>
                <a:latin typeface="Bookman Old Style" panose="02050604050505020204" pitchFamily="18" charset="0"/>
                <a:sym typeface="+mn-ea"/>
              </a:endParaRPr>
            </a:p>
            <a:p>
              <a:pPr algn="ctr" defTabSz="15582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en-GB" sz="1200" b="1" i="1">
                  <a:solidFill>
                    <a:srgbClr val="AE122C"/>
                  </a:solidFill>
                  <a:latin typeface="Bookman Old Style"/>
                  <a:sym typeface="+mn-ea"/>
                </a:rPr>
                <a:t>Theme: Music Signal Processing</a:t>
              </a:r>
              <a:endParaRPr lang="en-GB" sz="1200" b="1" i="1">
                <a:solidFill>
                  <a:srgbClr val="AE122C"/>
                </a:solidFill>
                <a:latin typeface="Bookman Old Style"/>
                <a:sym typeface="+mn-ea"/>
              </a:endParaRPr>
            </a:p>
            <a:p>
              <a:pPr algn="ctr" defTabSz="155829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en-GB" sz="1100" b="1">
                  <a:solidFill>
                    <a:srgbClr val="AE122C"/>
                  </a:solidFill>
                  <a:latin typeface="Bookman Old Style"/>
                  <a:sym typeface="+mn-ea"/>
                </a:rPr>
                <a:t>Team E13</a:t>
              </a:r>
              <a:r>
                <a:rPr lang="en-IN" altLang="en-GB" sz="1100">
                  <a:solidFill>
                    <a:srgbClr val="AE122C"/>
                  </a:solidFill>
                  <a:latin typeface="Bookman Old Style"/>
                  <a:sym typeface="+mn-ea"/>
                </a:rPr>
                <a:t>:Shivanand B , Rachanna U , Sonal S , Madhumati M</a:t>
              </a:r>
              <a:endParaRPr lang="en-GB" sz="1100">
                <a:solidFill>
                  <a:srgbClr val="AE122C"/>
                </a:solidFill>
                <a:latin typeface="Bookman Old Style"/>
                <a:sym typeface="+mn-ea"/>
              </a:endParaRPr>
            </a:p>
            <a:p>
              <a:pPr defTabSz="15582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100">
                <a:solidFill>
                  <a:srgbClr val="AE122C"/>
                </a:solidFill>
                <a:latin typeface="Bookman Old Style" panose="02050604050505020204" pitchFamily="18" charset="0"/>
                <a:sym typeface="+mn-ea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1942" y="6442"/>
              <a:ext cx="4952" cy="5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002060"/>
              </a:solidFill>
            </a:ln>
          </p:spPr>
          <p:txBody>
            <a:bodyPr wrap="square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IN" altLang="en-US" sz="12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Bookman Old Style" panose="02050604050505020204" pitchFamily="18" charset="0"/>
                  <a:sym typeface="+mn-ea"/>
                </a:rPr>
                <a:t>Signal Flow </a:t>
              </a:r>
              <a:r>
                <a:rPr lang="en-IN" altLang="en-US" sz="1200" b="1">
                  <a:solidFill>
                    <a:srgbClr val="002060"/>
                  </a:solidFill>
                  <a:latin typeface="Bookman Old Style" panose="02050604050505020204" pitchFamily="18" charset="0"/>
                  <a:sym typeface="+mn-ea"/>
                </a:rPr>
                <a:t>Diagram</a:t>
              </a:r>
            </a:p>
          </p:txBody>
        </p:sp>
        <p:sp>
          <p:nvSpPr>
            <p:cNvPr id="9" name="Rectangle 54"/>
            <p:cNvSpPr/>
            <p:nvPr/>
          </p:nvSpPr>
          <p:spPr>
            <a:xfrm>
              <a:off x="6867" y="1687"/>
              <a:ext cx="5419" cy="5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002060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en-IN" altLang="en-US" sz="12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Bookman Old Style" panose="02050604050505020204" pitchFamily="18" charset="0"/>
                  <a:sym typeface="+mn-ea"/>
                </a:rPr>
                <a:t>Signal Characteristics</a:t>
              </a:r>
              <a:endParaRPr lang="en-IN" altLang="en-US" sz="1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54"/>
            <p:cNvSpPr/>
            <p:nvPr/>
          </p:nvSpPr>
          <p:spPr>
            <a:xfrm>
              <a:off x="12269" y="1670"/>
              <a:ext cx="5243" cy="6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002060"/>
              </a:solidFill>
            </a:ln>
          </p:spPr>
          <p:txBody>
            <a:bodyPr wrap="square">
              <a:noAutofit/>
            </a:bodyPr>
            <a:lstStyle/>
            <a:p>
              <a:pPr algn="ctr"/>
              <a:r>
                <a:rPr lang="en-IN" altLang="en-US" sz="1200" b="1">
                  <a:gradFill>
                    <a:gsLst>
                      <a:gs pos="0">
                        <a:srgbClr val="012D86"/>
                      </a:gs>
                      <a:gs pos="100000">
                        <a:srgbClr val="0E2557"/>
                      </a:gs>
                    </a:gsLst>
                    <a:lin scaled="0"/>
                  </a:gradFill>
                  <a:latin typeface="Bookman Old Style" panose="02050604050505020204" pitchFamily="18" charset="0"/>
                </a:rPr>
                <a:t>Results</a:t>
              </a:r>
              <a:endParaRPr lang="en-IN" altLang="en-US" sz="1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Bookman Old Style" panose="0205060405050502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2334" y="2291"/>
              <a:ext cx="4913" cy="4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altLang="en-US" sz="900" b="1" dirty="0">
                  <a:solidFill>
                    <a:schemeClr val="accent4">
                      <a:lumMod val="75000"/>
                    </a:schemeClr>
                  </a:solidFill>
                </a:rPr>
                <a:t>Time domain output</a:t>
              </a:r>
            </a:p>
            <a:p>
              <a:pPr algn="l">
                <a:buClrTx/>
                <a:buSzTx/>
                <a:buFontTx/>
              </a:pPr>
              <a:endParaRPr lang="en-IN" altLang="en-US" sz="1000" b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l">
                <a:buClrTx/>
                <a:buSzTx/>
                <a:buFontTx/>
              </a:pPr>
              <a:endParaRPr lang="en-IN" altLang="en-US" sz="1000" b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l">
                <a:buClrTx/>
                <a:buSzTx/>
                <a:buFontTx/>
              </a:pPr>
              <a:endParaRPr lang="en-IN" altLang="en-US" sz="1000" b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l">
                <a:buClrTx/>
                <a:buSzTx/>
                <a:buFontTx/>
              </a:pPr>
              <a:endParaRPr lang="en-IN" altLang="en-US" sz="1000" b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l">
                <a:buClrTx/>
                <a:buSzTx/>
                <a:buFontTx/>
              </a:pPr>
              <a:endParaRPr lang="en-IN" altLang="en-US" sz="1000" b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l">
                <a:buClrTx/>
                <a:buSzTx/>
                <a:buFontTx/>
              </a:pPr>
              <a:endParaRPr lang="en-IN" altLang="en-US" sz="1000" b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 algn="l">
                <a:buClrTx/>
                <a:buSzTx/>
                <a:buFontTx/>
              </a:pPr>
              <a:endParaRPr lang="en-IN" altLang="en-US" sz="1000" b="1" dirty="0">
                <a:solidFill>
                  <a:schemeClr val="accent5">
                    <a:lumMod val="75000"/>
                  </a:schemeClr>
                </a:solidFill>
              </a:endParaRPr>
            </a:p>
            <a:p>
              <a:pPr>
                <a:buClrTx/>
                <a:buSzTx/>
                <a:buFontTx/>
              </a:pPr>
              <a:r>
                <a:rPr lang="en-IN" altLang="en-US" sz="900" b="1" dirty="0">
                  <a:solidFill>
                    <a:schemeClr val="accent4">
                      <a:lumMod val="75000"/>
                    </a:schemeClr>
                  </a:solidFill>
                </a:rPr>
                <a:t>Frequency domain output</a:t>
              </a:r>
            </a:p>
            <a:p>
              <a:endParaRPr lang="en-IN" altLang="en-US" sz="1400" dirty="0"/>
            </a:p>
            <a:p>
              <a:endParaRPr lang="en-IN" altLang="en-US" sz="1400" dirty="0"/>
            </a:p>
            <a:p>
              <a:endParaRPr lang="en-US" sz="1100" dirty="0"/>
            </a:p>
            <a:p>
              <a:endParaRPr lang="en-US" sz="1100" dirty="0"/>
            </a:p>
          </p:txBody>
        </p:sp>
      </p:grpSp>
      <p:sp>
        <p:nvSpPr>
          <p:cNvPr id="35" name="Rectangle 32"/>
          <p:cNvSpPr/>
          <p:nvPr/>
        </p:nvSpPr>
        <p:spPr>
          <a:xfrm>
            <a:off x="0" y="4859655"/>
            <a:ext cx="9189720" cy="2927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68580" tIns="34290" rIns="68580" bIns="34290" rtlCol="0" anchor="t">
            <a:noAutofit/>
          </a:bodyPr>
          <a:lstStyle/>
          <a:p>
            <a:pPr algn="ctr"/>
            <a:r>
              <a:rPr lang="en-IN" altLang="en-US" sz="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Bookman Old Style" panose="02050604050505020204" pitchFamily="18" charset="0"/>
                <a:sym typeface="+mn-ea"/>
              </a:rPr>
              <a:t>School of ECE</a:t>
            </a:r>
          </a:p>
          <a:p>
            <a:pPr algn="ctr"/>
            <a:r>
              <a:rPr lang="en-IN" altLang="en-US" sz="8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Bookman Old Style" panose="02050604050505020204" pitchFamily="18" charset="0"/>
                <a:sym typeface="+mn-ea"/>
              </a:rPr>
              <a:t>2023-24 </a:t>
            </a:r>
          </a:p>
          <a:p>
            <a:pPr lvl="0" algn="ctr">
              <a:buClrTx/>
              <a:buSzTx/>
              <a:buFontTx/>
            </a:pPr>
            <a:endParaRPr lang="en-IN" altLang="en-US" sz="8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Bookman Old Style" panose="02050604050505020204" pitchFamily="18" charset="0"/>
              <a:sym typeface="+mn-ea"/>
            </a:endParaRPr>
          </a:p>
        </p:txBody>
      </p:sp>
      <p:pic>
        <p:nvPicPr>
          <p:cNvPr id="31" name="Picture 8" descr="kle tech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141" y="120533"/>
            <a:ext cx="2089562" cy="52239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54"/>
          <p:cNvSpPr/>
          <p:nvPr/>
        </p:nvSpPr>
        <p:spPr>
          <a:xfrm>
            <a:off x="2913380" y="3589020"/>
            <a:ext cx="3158490" cy="25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rgbClr val="002060"/>
            </a:solidFill>
          </a:ln>
        </p:spPr>
        <p:txBody>
          <a:bodyPr wrap="square" lIns="68580" tIns="34290" rIns="68580" bIns="34290">
            <a:noAutofit/>
          </a:bodyPr>
          <a:lstStyle/>
          <a:p>
            <a:pPr algn="ctr">
              <a:buClrTx/>
              <a:buSzTx/>
              <a:buFontTx/>
            </a:pPr>
            <a:r>
              <a:rPr lang="en-IN" altLang="en-US" sz="1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Bookman Old Style" panose="02050604050505020204" pitchFamily="18" charset="0"/>
                <a:sym typeface="+mn-ea"/>
              </a:rPr>
              <a:t>Frequency Response of Filter</a:t>
            </a:r>
            <a:endParaRPr lang="en-IN" altLang="en-US" sz="1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Bookman Old Style" panose="0205060405050502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88379" y="1116217"/>
            <a:ext cx="1215717" cy="20774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IN" altLang="en-US" sz="900" b="1">
                <a:solidFill>
                  <a:schemeClr val="accent4">
                    <a:lumMod val="75000"/>
                  </a:schemeClr>
                </a:solidFill>
              </a:rPr>
              <a:t>Time domain signal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18224" y="2553098"/>
            <a:ext cx="1515904" cy="20669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IN" altLang="en-US" sz="900" b="1">
                <a:solidFill>
                  <a:schemeClr val="accent4">
                    <a:lumMod val="75000"/>
                  </a:schemeClr>
                </a:solidFill>
              </a:rPr>
              <a:t>Frequency domain signal</a:t>
            </a:r>
          </a:p>
        </p:txBody>
      </p: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2654080200"/>
              </p:ext>
            </p:extLst>
          </p:nvPr>
        </p:nvGraphicFramePr>
        <p:xfrm>
          <a:off x="3100841" y="2193043"/>
          <a:ext cx="2778606" cy="320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/>
                        <a:t>Signal length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 dirty="0"/>
                        <a:t>Amplitude range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/>
                        <a:t>Sampling frequency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/>
                        <a:t>Frequency range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"/>
                        <a:t>30s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"/>
                        <a:t>-0.5 – 0.5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"/>
                        <a:t>22050hz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" dirty="0"/>
                        <a:t>50-2000 </a:t>
                      </a:r>
                      <a:r>
                        <a:rPr lang="en-US" sz="600" dirty="0" err="1"/>
                        <a:t>hz</a:t>
                      </a:r>
                      <a:endParaRPr lang="en-US" sz="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 Box 20"/>
          <p:cNvSpPr txBox="1"/>
          <p:nvPr/>
        </p:nvSpPr>
        <p:spPr>
          <a:xfrm>
            <a:off x="4533741" y="2777490"/>
            <a:ext cx="1057275" cy="17335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noAutofit/>
          </a:bodyPr>
          <a:lstStyle/>
          <a:p>
            <a:pPr algn="l">
              <a:buNone/>
            </a:pPr>
            <a:r>
              <a:rPr lang="en-IN" altLang="en-US" sz="600">
                <a:solidFill>
                  <a:srgbClr val="002060"/>
                </a:solidFill>
                <a:sym typeface="+mn-ea"/>
              </a:rPr>
              <a:t>Frequency band:         Hz</a:t>
            </a:r>
          </a:p>
        </p:txBody>
      </p:sp>
      <p:graphicFrame>
        <p:nvGraphicFramePr>
          <p:cNvPr id="12" name="Table 11"/>
          <p:cNvGraphicFramePr/>
          <p:nvPr>
            <p:extLst>
              <p:ext uri="{D42A27DB-BD31-4B8C-83A1-F6EECF244321}">
                <p14:modId xmlns:p14="http://schemas.microsoft.com/office/powerpoint/2010/main" val="3719717367"/>
              </p:ext>
            </p:extLst>
          </p:nvPr>
        </p:nvGraphicFramePr>
        <p:xfrm>
          <a:off x="5287009" y="4000500"/>
          <a:ext cx="816793" cy="88842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6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9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 err="1"/>
                        <a:t>Kp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/>
                        <a:t>     10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/>
                        <a:t>Ks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/>
                        <a:t>   50 dB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1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 err="1"/>
                        <a:t>Fp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/>
                        <a:t>  (50,2000)Hz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18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/>
                        <a:t>Fs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/>
                        <a:t>(150,2000)H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9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600"/>
                        <a:t>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600"/>
                        <a:t>70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3113723" y="3892392"/>
            <a:ext cx="2572226" cy="19192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noAutofit/>
          </a:bodyPr>
          <a:lstStyle/>
          <a:p>
            <a:r>
              <a:rPr lang="en-IN" altLang="en-US" sz="900" b="1">
                <a:solidFill>
                  <a:schemeClr val="accent4">
                    <a:lumMod val="75000"/>
                  </a:schemeClr>
                </a:solidFill>
                <a:sym typeface="+mn-ea"/>
              </a:rPr>
              <a:t>FIR BPF (Blackman window)</a:t>
            </a:r>
          </a:p>
        </p:txBody>
      </p:sp>
      <p:sp>
        <p:nvSpPr>
          <p:cNvPr id="15" name="Rectangle 54"/>
          <p:cNvSpPr/>
          <p:nvPr/>
        </p:nvSpPr>
        <p:spPr>
          <a:xfrm>
            <a:off x="6067425" y="3593465"/>
            <a:ext cx="3092450" cy="2432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rgbClr val="002060"/>
            </a:solidFill>
          </a:ln>
        </p:spPr>
        <p:txBody>
          <a:bodyPr wrap="square" lIns="68580" tIns="34290" rIns="68580" bIns="34290">
            <a:noAutofit/>
          </a:bodyPr>
          <a:lstStyle/>
          <a:p>
            <a:pPr algn="ctr">
              <a:buClrTx/>
              <a:buSzTx/>
              <a:buFontTx/>
            </a:pPr>
            <a:r>
              <a:rPr lang="en-IN" altLang="en-US" sz="12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Bookman Old Style" panose="02050604050505020204" pitchFamily="18" charset="0"/>
                <a:sym typeface="+mn-ea"/>
              </a:rPr>
              <a:t>Inferences</a:t>
            </a:r>
            <a:endParaRPr lang="en-IN" altLang="en-US" sz="12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Bookman Old Style" panose="02050604050505020204" pitchFamily="18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1849" y="2139928"/>
            <a:ext cx="284628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,Sans-Serif" panose="05000000000000000000" charset="0"/>
              <a:buChar char="§"/>
            </a:pPr>
            <a:r>
              <a:rPr lang="en-IN" sz="1000">
                <a:latin typeface="Arial"/>
                <a:cs typeface="Arial"/>
              </a:rPr>
              <a:t>Analysing the frequency and amplitude using FFT,STFT (Spec Centroid), Tempo, ZCR. </a:t>
            </a:r>
            <a:endParaRPr lang="en-US" sz="1000">
              <a:cs typeface="Arial"/>
            </a:endParaRPr>
          </a:p>
          <a:p>
            <a:pPr marL="171450" indent="-171450">
              <a:buFont typeface="Wingdings,Sans-Serif" panose="05000000000000000000" charset="0"/>
              <a:buChar char="§"/>
            </a:pPr>
            <a:r>
              <a:rPr lang="en-IN" sz="1000">
                <a:latin typeface="Arial"/>
                <a:cs typeface="Arial"/>
              </a:rPr>
              <a:t>Model scoring technique to compare the models and produce output in chart.</a:t>
            </a:r>
            <a:endParaRPr lang="en-US" sz="1000">
              <a:latin typeface="Arial"/>
              <a:cs typeface="Arial"/>
            </a:endParaRPr>
          </a:p>
          <a:p>
            <a:pPr marL="171450" indent="-171450">
              <a:buFont typeface="Wingdings,Sans-Serif" panose="05000000000000000000" charset="0"/>
              <a:buChar char="§"/>
            </a:pPr>
            <a:r>
              <a:rPr lang="en-IN" sz="1000">
                <a:latin typeface="Arial"/>
                <a:cs typeface="Arial"/>
              </a:rPr>
              <a:t>Applying Band-pass filter in testing stage.</a:t>
            </a:r>
            <a:endParaRPr lang="en-IN"/>
          </a:p>
        </p:txBody>
      </p:sp>
      <p:sp>
        <p:nvSpPr>
          <p:cNvPr id="36" name="Text Box 35"/>
          <p:cNvSpPr txBox="1"/>
          <p:nvPr/>
        </p:nvSpPr>
        <p:spPr>
          <a:xfrm>
            <a:off x="5282565" y="3850640"/>
            <a:ext cx="709930" cy="183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IN" altLang="en-US" sz="600">
                <a:sym typeface="+mn-ea"/>
              </a:rPr>
              <a:t>specifications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894965" y="805180"/>
            <a:ext cx="20955" cy="4070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67425" y="788670"/>
            <a:ext cx="20955" cy="4070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7366635" y="123190"/>
            <a:ext cx="1718310" cy="416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IN" altLang="en-US" sz="1400" b="1">
                <a:solidFill>
                  <a:srgbClr val="C00000"/>
                </a:solidFill>
                <a:latin typeface="Bookman Old Style" panose="02050604050505020204" pitchFamily="18" charset="0"/>
                <a:sym typeface="+mn-ea"/>
              </a:rPr>
              <a:t>DSP using PBL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249CA-C91B-E28B-2474-41A1166FAC34}"/>
              </a:ext>
            </a:extLst>
          </p:cNvPr>
          <p:cNvSpPr txBox="1"/>
          <p:nvPr/>
        </p:nvSpPr>
        <p:spPr>
          <a:xfrm>
            <a:off x="158421" y="1318895"/>
            <a:ext cx="2449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/>
              <a:t>Classify the music genres using Digital Signal Processing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DAD022-3CE7-173A-4CB0-E8065CDB1A96}"/>
              </a:ext>
            </a:extLst>
          </p:cNvPr>
          <p:cNvGrpSpPr/>
          <p:nvPr/>
        </p:nvGrpSpPr>
        <p:grpSpPr>
          <a:xfrm>
            <a:off x="-94276" y="3516695"/>
            <a:ext cx="2956313" cy="1048837"/>
            <a:chOff x="-94276" y="3516695"/>
            <a:chExt cx="2956313" cy="104883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AF5ABCF-2100-00E0-3834-586880CC68F5}"/>
                </a:ext>
              </a:extLst>
            </p:cNvPr>
            <p:cNvSpPr/>
            <p:nvPr/>
          </p:nvSpPr>
          <p:spPr>
            <a:xfrm>
              <a:off x="2320286" y="4268819"/>
              <a:ext cx="524612" cy="2927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>
                  <a:solidFill>
                    <a:schemeClr val="tx1"/>
                  </a:solidFill>
                </a:rPr>
                <a:t>M3,M4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EDEAEB7-2077-D64E-0BE5-06EE4C8679DC}"/>
                </a:ext>
              </a:extLst>
            </p:cNvPr>
            <p:cNvSpPr/>
            <p:nvPr/>
          </p:nvSpPr>
          <p:spPr>
            <a:xfrm>
              <a:off x="2272573" y="3538137"/>
              <a:ext cx="589464" cy="2927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dirty="0">
                  <a:solidFill>
                    <a:schemeClr val="tx1"/>
                  </a:solidFill>
                </a:rPr>
                <a:t>M1,M2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30E56B-42A0-CC63-9295-2FB835BE30C9}"/>
                </a:ext>
              </a:extLst>
            </p:cNvPr>
            <p:cNvGrpSpPr/>
            <p:nvPr/>
          </p:nvGrpSpPr>
          <p:grpSpPr>
            <a:xfrm>
              <a:off x="-94276" y="3516695"/>
              <a:ext cx="2704860" cy="1048837"/>
              <a:chOff x="-94276" y="3516695"/>
              <a:chExt cx="2704860" cy="104883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74DE3ED-A926-677C-CF15-24B78D9BE306}"/>
                  </a:ext>
                </a:extLst>
              </p:cNvPr>
              <p:cNvSpPr/>
              <p:nvPr/>
            </p:nvSpPr>
            <p:spPr>
              <a:xfrm>
                <a:off x="708459" y="3526222"/>
                <a:ext cx="560299" cy="292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8CB99C9-C311-99E2-6BBC-8A841935D459}"/>
                  </a:ext>
                </a:extLst>
              </p:cNvPr>
              <p:cNvSpPr/>
              <p:nvPr/>
            </p:nvSpPr>
            <p:spPr>
              <a:xfrm>
                <a:off x="1548724" y="3539604"/>
                <a:ext cx="544890" cy="292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74070E0-337A-4B27-92B1-C0CD92F887C5}"/>
                  </a:ext>
                </a:extLst>
              </p:cNvPr>
              <p:cNvSpPr/>
              <p:nvPr/>
            </p:nvSpPr>
            <p:spPr>
              <a:xfrm>
                <a:off x="1525177" y="4248216"/>
                <a:ext cx="562198" cy="2927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900">
                    <a:solidFill>
                      <a:schemeClr val="tx1"/>
                    </a:solidFill>
                  </a:rPr>
                  <a:t>M5,M6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70A3314-E561-3220-B582-F5F38DF56D5A}"/>
                  </a:ext>
                </a:extLst>
              </p:cNvPr>
              <p:cNvSpPr/>
              <p:nvPr/>
            </p:nvSpPr>
            <p:spPr>
              <a:xfrm>
                <a:off x="697798" y="4174101"/>
                <a:ext cx="619377" cy="39143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900">
                    <a:solidFill>
                      <a:schemeClr val="tx1"/>
                    </a:solidFill>
                  </a:rPr>
                  <a:t>Model scouring 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94F0D3-98BE-B922-EEED-C229611E0B2C}"/>
                  </a:ext>
                </a:extLst>
              </p:cNvPr>
              <p:cNvSpPr txBox="1"/>
              <p:nvPr/>
            </p:nvSpPr>
            <p:spPr>
              <a:xfrm>
                <a:off x="-46821" y="3516695"/>
                <a:ext cx="4773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/>
                  <a:t>Audio </a:t>
                </a:r>
              </a:p>
              <a:p>
                <a:r>
                  <a:rPr lang="en-IN" sz="800" dirty="0"/>
                  <a:t>signal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D01E16F-45C9-E15F-AA93-2B15822CA1FC}"/>
                  </a:ext>
                </a:extLst>
              </p:cNvPr>
              <p:cNvCxnSpPr>
                <a:stCxn id="58" idx="3"/>
              </p:cNvCxnSpPr>
              <p:nvPr/>
            </p:nvCxnSpPr>
            <p:spPr>
              <a:xfrm>
                <a:off x="430546" y="3685972"/>
                <a:ext cx="2181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8F0CEA1-1688-FB70-5CEE-7FD9F5A127A6}"/>
                  </a:ext>
                </a:extLst>
              </p:cNvPr>
              <p:cNvSpPr txBox="1"/>
              <p:nvPr/>
            </p:nvSpPr>
            <p:spPr>
              <a:xfrm>
                <a:off x="-94276" y="4204615"/>
                <a:ext cx="653592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IN" sz="800">
                    <a:latin typeface="Arial"/>
                    <a:cs typeface="Arial"/>
                  </a:rPr>
                  <a:t>Classified genre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1EE32D3-F774-193D-0606-89E03512D954}"/>
                  </a:ext>
                </a:extLst>
              </p:cNvPr>
              <p:cNvCxnSpPr/>
              <p:nvPr/>
            </p:nvCxnSpPr>
            <p:spPr>
              <a:xfrm flipH="1">
                <a:off x="430546" y="4357126"/>
                <a:ext cx="2779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D3DAA71-05C9-5E44-594F-D565FA025688}"/>
                  </a:ext>
                </a:extLst>
              </p:cNvPr>
              <p:cNvSpPr txBox="1"/>
              <p:nvPr/>
            </p:nvSpPr>
            <p:spPr>
              <a:xfrm>
                <a:off x="1510132" y="3521904"/>
                <a:ext cx="6753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/>
                  <a:t>Frequency analysis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3C0060-2E76-7D75-1C80-18EE2822D369}"/>
                  </a:ext>
                </a:extLst>
              </p:cNvPr>
              <p:cNvSpPr txBox="1"/>
              <p:nvPr/>
            </p:nvSpPr>
            <p:spPr>
              <a:xfrm>
                <a:off x="734085" y="3576955"/>
                <a:ext cx="51936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900" dirty="0"/>
                  <a:t>Filter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549F738-475B-7BCB-FCAE-01C875B9AE6F}"/>
                  </a:ext>
                </a:extLst>
              </p:cNvPr>
              <p:cNvCxnSpPr/>
              <p:nvPr/>
            </p:nvCxnSpPr>
            <p:spPr>
              <a:xfrm flipH="1" flipV="1">
                <a:off x="2101223" y="4379277"/>
                <a:ext cx="210317" cy="122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3BFFDB8-52CF-382A-097C-E7B432E5B0CD}"/>
                  </a:ext>
                </a:extLst>
              </p:cNvPr>
              <p:cNvCxnSpPr/>
              <p:nvPr/>
            </p:nvCxnSpPr>
            <p:spPr>
              <a:xfrm flipH="1">
                <a:off x="1313247" y="4377859"/>
                <a:ext cx="226860" cy="14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E418F8B-F74C-76F9-FB29-0CB761B2C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563" y="3844014"/>
                <a:ext cx="14021" cy="430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DD881EE-8207-C53C-83DA-B60D07899B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9342" y="3680394"/>
                <a:ext cx="181728" cy="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C8407EE-A198-2768-40B0-F71B49E438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4147" y="3662742"/>
                <a:ext cx="200163" cy="13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11C5ACCB-5D1F-35FD-A3B5-DF4B85390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5" t="3804" b="2016"/>
          <a:stretch/>
        </p:blipFill>
        <p:spPr>
          <a:xfrm>
            <a:off x="2955392" y="1332765"/>
            <a:ext cx="3067687" cy="78851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B151812-4AB7-FAD8-AF86-A235E63B51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5" t="6849" r="333"/>
          <a:stretch/>
        </p:blipFill>
        <p:spPr>
          <a:xfrm>
            <a:off x="2957637" y="2765811"/>
            <a:ext cx="3079567" cy="77189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4F054BD-E3DD-6721-5728-92410905F3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63" r="26950"/>
          <a:stretch/>
        </p:blipFill>
        <p:spPr>
          <a:xfrm>
            <a:off x="2938730" y="4102498"/>
            <a:ext cx="2277160" cy="75715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4E531CE-2CB9-03E9-E8E9-323D18BBB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671" y="1329106"/>
            <a:ext cx="2991263" cy="86177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2B5A0E-5311-E9CE-BD73-29A3E9DE42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65" r="3334"/>
          <a:stretch/>
        </p:blipFill>
        <p:spPr>
          <a:xfrm>
            <a:off x="6106829" y="2659335"/>
            <a:ext cx="2978116" cy="802079"/>
          </a:xfrm>
          <a:prstGeom prst="rect">
            <a:avLst/>
          </a:prstGeom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B4408EF5-1BF3-2F11-E027-FEA159B5F505}"/>
              </a:ext>
            </a:extLst>
          </p:cNvPr>
          <p:cNvSpPr txBox="1"/>
          <p:nvPr/>
        </p:nvSpPr>
        <p:spPr>
          <a:xfrm>
            <a:off x="6186434" y="3834717"/>
            <a:ext cx="2846287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,Sans-Serif" panose="05000000000000000000" charset="0"/>
              <a:buChar char="§"/>
            </a:pPr>
            <a:r>
              <a:rPr lang="en-IN" sz="1000" dirty="0">
                <a:latin typeface="Arial"/>
                <a:cs typeface="Arial"/>
              </a:rPr>
              <a:t>Understanding the features of a music in terms of frequency and amplitude, The frequency varies from 50Hz to 2000Hz.</a:t>
            </a:r>
          </a:p>
          <a:p>
            <a:pPr marL="171450" indent="-171450">
              <a:buFont typeface="Wingdings,Sans-Serif" panose="05000000000000000000" charset="0"/>
              <a:buChar char="§"/>
            </a:pPr>
            <a:r>
              <a:rPr lang="en-IN" sz="1000" dirty="0">
                <a:latin typeface="Arial"/>
                <a:cs typeface="Arial"/>
              </a:rPr>
              <a:t>Model scoring technique to classify the genres using DSP concepts.</a:t>
            </a:r>
            <a:endParaRPr lang="en-IN" sz="1000" dirty="0"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8D1B60-D7C1-75F6-FFD6-EF1672310923}"/>
              </a:ext>
            </a:extLst>
          </p:cNvPr>
          <p:cNvSpPr txBox="1"/>
          <p:nvPr/>
        </p:nvSpPr>
        <p:spPr>
          <a:xfrm>
            <a:off x="8066048" y="2832410"/>
            <a:ext cx="8853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Rock music</a:t>
            </a:r>
            <a:endParaRPr lang="en-IN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203</Words>
  <Application>Microsoft Office PowerPoint</Application>
  <PresentationFormat>On-screen Show (16:9)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Wingdings,Sans-Serif</vt:lpstr>
      <vt:lpstr>Office Theme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aesplancopy.co.uk</dc:creator>
  <cp:lastModifiedBy>Shivanand Biradar</cp:lastModifiedBy>
  <cp:revision>4</cp:revision>
  <dcterms:created xsi:type="dcterms:W3CDTF">2009-07-23T11:11:00Z</dcterms:created>
  <dcterms:modified xsi:type="dcterms:W3CDTF">2024-02-11T08:14:33Z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276A18596BE04397BF1FBB275A056D9C_13</vt:lpwstr>
  </property>
  <property fmtid="{D5CDD505-2E9C-101B-9397-08002B2CF9AE}" pid="3" name="KSOProductBuildVer">
    <vt:lpwstr>1033-12.2.0.13359</vt:lpwstr>
  </property>
</Properties>
</file>