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2" r:id="rId11"/>
    <p:sldId id="268" r:id="rId12"/>
    <p:sldId id="272" r:id="rId13"/>
    <p:sldId id="273" r:id="rId14"/>
    <p:sldId id="269" r:id="rId15"/>
    <p:sldId id="274" r:id="rId16"/>
    <p:sldId id="267" r:id="rId17"/>
    <p:sldId id="271" r:id="rId18"/>
    <p:sldId id="275" r:id="rId19"/>
    <p:sldId id="277" r:id="rId20"/>
    <p:sldId id="278" r:id="rId21"/>
    <p:sldId id="279" r:id="rId22"/>
    <p:sldId id="276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odh Kulkarni" initials="PK" lastIdx="1" clrIdx="0">
    <p:extLst>
      <p:ext uri="{19B8F6BF-5375-455C-9EA6-DF929625EA0E}">
        <p15:presenceInfo xmlns:p15="http://schemas.microsoft.com/office/powerpoint/2012/main" userId="2ee2e8a8868da5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7A525-74B3-43AB-B282-815034550093}" v="20" dt="2023-12-07T09:32:02.139"/>
    <p1510:client id="{9196A953-43B9-46A4-A845-A6064FBF9A28}" v="12" dt="2023-12-06T14:55:07.376"/>
    <p1510:client id="{B813C9F0-9D79-44A2-87C0-39D0E9202B36}" v="22" dt="2023-12-07T09:57:43.970"/>
    <p1510:client id="{E37AA76B-603A-4B79-A052-8DD9ACF2EE26}" v="1" dt="2023-12-20T08:34:30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bhagya bhovi" userId="b94ef1bd0a82e65e" providerId="Windows Live" clId="Web-{E37AA76B-603A-4B79-A052-8DD9ACF2EE26}"/>
    <pc:docChg chg="modSld">
      <pc:chgData name="Soubhagya bhovi" userId="b94ef1bd0a82e65e" providerId="Windows Live" clId="Web-{E37AA76B-603A-4B79-A052-8DD9ACF2EE26}" dt="2023-12-20T08:34:30.116" v="0" actId="1076"/>
      <pc:docMkLst>
        <pc:docMk/>
      </pc:docMkLst>
      <pc:sldChg chg="modSp">
        <pc:chgData name="Soubhagya bhovi" userId="b94ef1bd0a82e65e" providerId="Windows Live" clId="Web-{E37AA76B-603A-4B79-A052-8DD9ACF2EE26}" dt="2023-12-20T08:34:30.116" v="0" actId="1076"/>
        <pc:sldMkLst>
          <pc:docMk/>
          <pc:sldMk cId="1161560467" sldId="275"/>
        </pc:sldMkLst>
        <pc:picChg chg="mod">
          <ac:chgData name="Soubhagya bhovi" userId="b94ef1bd0a82e65e" providerId="Windows Live" clId="Web-{E37AA76B-603A-4B79-A052-8DD9ACF2EE26}" dt="2023-12-20T08:34:30.116" v="0" actId="1076"/>
          <ac:picMkLst>
            <pc:docMk/>
            <pc:sldMk cId="1161560467" sldId="275"/>
            <ac:picMk id="3" creationId="{AC6791BF-E453-FD0C-B547-933A06A8BD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230D4-5E20-4705-97A1-F15E149F245E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886F-5822-40E8-A6FC-17C29C2F0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0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F762-3B16-95C2-B2D5-413635C95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A977-D044-EE1D-BFFC-5E40FA75C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3F2C-5D32-7F77-ADD9-B3979424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792F-47B1-4AFB-A117-B714D7C95B5B}" type="datetime1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104F-421A-792D-F6D3-B5F0A12C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C5F3-458D-1CFF-007B-29DC92E7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2235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4CB5-1B21-48D7-E7B6-F815B356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2340B-55A7-AE5E-BFB3-7949E878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F005-2504-C91A-AD74-A49797E1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7068-44B7-4B18-980B-F3C0764E382E}" type="datetime1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A401-79E2-9B21-13B1-21E124A5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1385-8C18-628B-6557-458140E0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5701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D7295-E38E-3207-D20D-32242933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D1096-D46A-2ACA-1B74-B986F1B9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5307-8DF9-EED5-E0F2-BC73D645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ADE-767B-4486-B46F-714955F76CD5}" type="datetime1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85A9-0384-3A90-1B81-FC99004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8FB9-F451-14C0-3A29-997B972B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0725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F833-CA56-A409-DB89-C660EFC3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B74A-BAFD-EFD9-4DD4-67DDBCA4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7A46-2725-63D7-5A07-EBDEAAAA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E774-49F6-4DF5-98DB-1656DBD7A196}" type="datetime1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49A2-F6DB-8D3F-00FA-4ACF7802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059F-B396-2574-BB03-9D83F663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375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9067-FB5F-ABDE-BA3A-185D675A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EE6B1-6B62-7044-21AF-F04FBB81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A12E-F329-A1B3-4C7A-168508B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8880-93E3-47A2-A0AE-FF4864483DCC}" type="datetime1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14E4-47CD-7541-8F2F-06A35B43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CDB2-677E-FB9B-34A7-64CA0F92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17900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E14B-613F-F06C-E12E-2995A841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1CD4-E329-A89F-D0A4-7F3F83441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2917-5DDD-F767-6E6E-49C69AA7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5FF5B-7D1E-4079-5DFA-9C544CAF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0A2-E717-4C97-9D6D-FA25FF3A105B}" type="datetime1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A035E-E2D5-308B-5B8A-E3C6E795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5ACD-5287-DC8A-A7BF-65B4E138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7367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BC6E-2280-D795-2539-67274367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CC1AA-6B23-0238-7A0B-A79D2A38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A9918-1F7A-049A-703C-C16B89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05D50-7C6B-CA61-431C-4F1F2635C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42196-006D-0570-E561-CE6A85B81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BA7FF-B7F1-8721-53C1-7E617E8F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46D7-382F-4AB8-80F7-B2B0681D93FF}" type="datetime1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1B62-8A50-3893-5BDE-DD447075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D380D-C6FF-A7A1-E6C5-CD2D59A6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423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22B5-D9CA-C021-089E-0873B71E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90609-2E22-0F73-8804-098F4887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4B87-57BA-4ADD-96AA-DC40D38556FF}" type="datetime1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5529-404C-EE29-539D-22D570E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4A77-B001-A113-79EB-533B7252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1043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1AA3-17F6-2C44-9369-EBC676F9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A7E-DD57-49A7-96CC-8F7E5AE95609}" type="datetime1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ABC73-A8E2-2767-9981-E62328D4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B55C-D7E0-3F94-485B-65A63CFD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1146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6EB6-CC39-FAFB-8905-42352E3E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3C1F-C076-CADC-A5B1-855C2E5A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92403-1560-DF8D-BCF2-2C7EDDB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04F6C-6C95-A47A-509A-935D6D34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47FF-66E7-4485-BCF1-682866A38CCD}" type="datetime1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DBAD-9B04-32BC-5C24-78EAAE81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EC57-9AEA-B0E3-C780-57FFDEC7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386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89DC-E955-A88E-FBD5-D59F85CB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532C-9631-4C54-2284-71170B486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80707-B815-7E1D-2826-4E2F599C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123C-257D-7746-12A4-19BEA7BD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2934-1A1F-43A5-89F9-B95B628A0B0D}" type="datetime1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6810-A680-70E1-0BEC-F4C40C27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930F-FA07-24FF-6E73-E9571494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51449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8E407-5DC3-DDF6-A439-54B873F8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6C78-F029-0155-2046-EA66FC0B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DB7B-B8AF-8C3E-9852-4EC9361F9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07B7-1B98-4801-A3F6-5D76CFC171CB}" type="datetime1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4EEC-B67C-51F3-3D17-8F1945437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MINI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03771-7DF4-1C50-335F-CD9B21872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987F-1E3A-4391-8EFD-F9727B90C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athe-mit-methode.com/schlaufuchs_web/elektrotechnik/mikrocontroller_lernmaterial/microcontroller_allgemein/mikrocontroller_ext_hardware/mikrocontroller_u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B19D7-D6FB-FE7B-B5AB-857C03BE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8A7E-DD57-49A7-96CC-8F7E5AE95609}" type="datetime1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C19C7-5157-1BF7-3F56-ADD3D2B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74760-0079-11B5-03FE-04162CA8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5E4639-A17F-D070-8A18-D8D68EEE5E72}"/>
              </a:ext>
            </a:extLst>
          </p:cNvPr>
          <p:cNvCxnSpPr>
            <a:cxnSpLocks/>
          </p:cNvCxnSpPr>
          <p:nvPr/>
        </p:nvCxnSpPr>
        <p:spPr>
          <a:xfrm>
            <a:off x="0" y="880777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54B56E-98D5-B0A5-9FE2-18C7CCF9E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2601310" y="73652"/>
            <a:ext cx="6351109" cy="801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C66A5B-7EC5-59DE-52F9-6604C038D5E2}"/>
              </a:ext>
            </a:extLst>
          </p:cNvPr>
          <p:cNvSpPr txBox="1"/>
          <p:nvPr/>
        </p:nvSpPr>
        <p:spPr>
          <a:xfrm>
            <a:off x="7883" y="888125"/>
            <a:ext cx="1220251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>
                <a:latin typeface="Rockwell Extra Bold"/>
              </a:rPr>
              <a:t>RISC 5 BASED </a:t>
            </a:r>
            <a:r>
              <a:rPr lang="en-US" sz="5000" b="1">
                <a:latin typeface="Rockwell Extra Bold"/>
              </a:rPr>
              <a:t>SOC</a:t>
            </a:r>
            <a:r>
              <a:rPr lang="en-US" sz="5000">
                <a:latin typeface="Rockwell Extra Bold"/>
              </a:rPr>
              <a:t> </a:t>
            </a:r>
            <a:r>
              <a:rPr lang="en-US" sz="5000" b="1">
                <a:latin typeface="Rockwell Extra Bold"/>
              </a:rPr>
              <a:t>DESIGN</a:t>
            </a:r>
            <a:r>
              <a:rPr lang="en-US" sz="5000">
                <a:latin typeface="Rockwell Extra Bold"/>
              </a:rPr>
              <a:t> -UART​</a:t>
            </a:r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FC2D6A-39BF-5FA8-4339-6C2D7317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89310"/>
              </p:ext>
            </p:extLst>
          </p:nvPr>
        </p:nvGraphicFramePr>
        <p:xfrm>
          <a:off x="257018" y="3281185"/>
          <a:ext cx="481921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4">
                  <a:extLst>
                    <a:ext uri="{9D8B030D-6E8A-4147-A177-3AD203B41FA5}">
                      <a16:colId xmlns:a16="http://schemas.microsoft.com/office/drawing/2014/main" val="2878355761"/>
                    </a:ext>
                  </a:extLst>
                </a:gridCol>
                <a:gridCol w="2238774">
                  <a:extLst>
                    <a:ext uri="{9D8B030D-6E8A-4147-A177-3AD203B41FA5}">
                      <a16:colId xmlns:a16="http://schemas.microsoft.com/office/drawing/2014/main" val="4040240514"/>
                    </a:ext>
                  </a:extLst>
                </a:gridCol>
                <a:gridCol w="1606404">
                  <a:extLst>
                    <a:ext uri="{9D8B030D-6E8A-4147-A177-3AD203B41FA5}">
                      <a16:colId xmlns:a16="http://schemas.microsoft.com/office/drawing/2014/main" val="4103439251"/>
                    </a:ext>
                  </a:extLst>
                </a:gridCol>
              </a:tblGrid>
              <a:tr h="20925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SL.NO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USN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71553"/>
                  </a:ext>
                </a:extLst>
              </a:tr>
              <a:tr h="21508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01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PRABODH KULAKARNI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  <a:latin typeface="Calibri"/>
                        </a:rPr>
                        <a:t>01FE21BEC049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60829"/>
                  </a:ext>
                </a:extLst>
              </a:tr>
              <a:tr h="21508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02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SURESH G KINI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01FE21BEC255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97487"/>
                  </a:ext>
                </a:extLst>
              </a:tr>
              <a:tr h="21508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03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>
                          <a:effectLst/>
                          <a:latin typeface="Calibri"/>
                        </a:rPr>
                        <a:t>SHIVANANDA BIRADARA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01FE21BEC272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12688"/>
                  </a:ext>
                </a:extLst>
              </a:tr>
              <a:tr h="21508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04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SOUBHAGYA A BHOVI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01FE21BEC302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171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46CEE08-8008-A2D6-60D2-22548C36E954}"/>
              </a:ext>
            </a:extLst>
          </p:cNvPr>
          <p:cNvSpPr txBox="1"/>
          <p:nvPr/>
        </p:nvSpPr>
        <p:spPr>
          <a:xfrm>
            <a:off x="4277496" y="194048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7F7F7F"/>
                </a:solidFill>
                <a:latin typeface="Rockwell Extra Bold"/>
              </a:rPr>
              <a:t>TEAM 8​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93167-FA79-E669-81D1-E7CA86FCFF31}"/>
              </a:ext>
            </a:extLst>
          </p:cNvPr>
          <p:cNvSpPr txBox="1"/>
          <p:nvPr/>
        </p:nvSpPr>
        <p:spPr>
          <a:xfrm>
            <a:off x="644777" y="2610951"/>
            <a:ext cx="28713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7F7F7F"/>
                </a:solidFill>
                <a:latin typeface="Rockwell Extra Bold"/>
              </a:rPr>
              <a:t>TEAM DETAILS​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CB058-BCF6-20D0-53B3-2A117010F019}"/>
              </a:ext>
            </a:extLst>
          </p:cNvPr>
          <p:cNvSpPr txBox="1"/>
          <p:nvPr/>
        </p:nvSpPr>
        <p:spPr>
          <a:xfrm>
            <a:off x="294341" y="5635260"/>
            <a:ext cx="558903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Under the guidance of: </a:t>
            </a:r>
            <a:r>
              <a:rPr lang="en-US" sz="2000" b="1">
                <a:ea typeface="+mn-lt"/>
                <a:cs typeface="+mn-lt"/>
              </a:rPr>
              <a:t>Dr. Saroja V Siddamal</a:t>
            </a:r>
            <a:endParaRPr lang="en-IN" sz="2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641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10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D3B4C41-4BE6-3AAD-BB74-C54234477841}"/>
              </a:ext>
            </a:extLst>
          </p:cNvPr>
          <p:cNvSpPr/>
          <p:nvPr/>
        </p:nvSpPr>
        <p:spPr>
          <a:xfrm>
            <a:off x="6005454" y="1446245"/>
            <a:ext cx="2743200" cy="15768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RECIEVER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38484-6467-F593-C268-452B06154376}"/>
              </a:ext>
            </a:extLst>
          </p:cNvPr>
          <p:cNvSpPr/>
          <p:nvPr/>
        </p:nvSpPr>
        <p:spPr>
          <a:xfrm>
            <a:off x="2030613" y="1446245"/>
            <a:ext cx="2743200" cy="15768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TRANSMITTER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8B9E7-A1F8-DCB8-404F-10EDFC064DD7}"/>
              </a:ext>
            </a:extLst>
          </p:cNvPr>
          <p:cNvSpPr/>
          <p:nvPr/>
        </p:nvSpPr>
        <p:spPr>
          <a:xfrm>
            <a:off x="4038600" y="3982680"/>
            <a:ext cx="2743200" cy="15768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BAUD GENERATER</a:t>
            </a:r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5D69A3-F347-2518-2451-ABC93D054542}"/>
              </a:ext>
            </a:extLst>
          </p:cNvPr>
          <p:cNvCxnSpPr/>
          <p:nvPr/>
        </p:nvCxnSpPr>
        <p:spPr>
          <a:xfrm flipV="1">
            <a:off x="3521956" y="3023075"/>
            <a:ext cx="0" cy="5038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90F66E-B702-D14D-42E8-8B7BDFA7B512}"/>
              </a:ext>
            </a:extLst>
          </p:cNvPr>
          <p:cNvCxnSpPr/>
          <p:nvPr/>
        </p:nvCxnSpPr>
        <p:spPr>
          <a:xfrm flipV="1">
            <a:off x="7506126" y="3023075"/>
            <a:ext cx="0" cy="5038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DBAF30-C1FB-D20B-8B89-934BE76DFABE}"/>
              </a:ext>
            </a:extLst>
          </p:cNvPr>
          <p:cNvCxnSpPr/>
          <p:nvPr/>
        </p:nvCxnSpPr>
        <p:spPr>
          <a:xfrm>
            <a:off x="3521955" y="3526929"/>
            <a:ext cx="39841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235760-75E9-A848-D500-1396A616D9FD}"/>
              </a:ext>
            </a:extLst>
          </p:cNvPr>
          <p:cNvCxnSpPr>
            <a:cxnSpLocks/>
          </p:cNvCxnSpPr>
          <p:nvPr/>
        </p:nvCxnSpPr>
        <p:spPr>
          <a:xfrm>
            <a:off x="5323840" y="3526928"/>
            <a:ext cx="0" cy="455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68CE1F-253F-2EB4-6BC1-01FEB6C8B25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33869" y="4771095"/>
            <a:ext cx="13047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7B59A7-BF09-DA82-6CB2-89A4BFE3FD7F}"/>
              </a:ext>
            </a:extLst>
          </p:cNvPr>
          <p:cNvSpPr txBox="1"/>
          <p:nvPr/>
        </p:nvSpPr>
        <p:spPr>
          <a:xfrm>
            <a:off x="2584580" y="4385388"/>
            <a:ext cx="138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BAUD VALUE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2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11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4B462F-00E4-7FA5-5DE9-296A9B7827C5}"/>
              </a:ext>
            </a:extLst>
          </p:cNvPr>
          <p:cNvSpPr txBox="1"/>
          <p:nvPr/>
        </p:nvSpPr>
        <p:spPr>
          <a:xfrm>
            <a:off x="814599" y="4786689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CLK = 30MHz</a:t>
            </a:r>
          </a:p>
          <a:p>
            <a:r>
              <a:rPr lang="en-US"/>
              <a:t>Baud rate = 9600 bits/sec</a:t>
            </a:r>
          </a:p>
          <a:p>
            <a:r>
              <a:rPr lang="en-US"/>
              <a:t>Baud value = [30/(9600*16)] -1</a:t>
            </a:r>
          </a:p>
          <a:p>
            <a:r>
              <a:rPr lang="en-US"/>
              <a:t>Baud value = ( 195.3) 194 dec(C2 hex)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793CDA-5066-6603-E125-AAA126EAEA11}"/>
              </a:ext>
            </a:extLst>
          </p:cNvPr>
          <p:cNvSpPr txBox="1">
            <a:spLocks/>
          </p:cNvSpPr>
          <p:nvPr/>
        </p:nvSpPr>
        <p:spPr>
          <a:xfrm>
            <a:off x="2878995" y="642027"/>
            <a:ext cx="5195596" cy="592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/>
              <a:t>Baud Value Calculation</a:t>
            </a:r>
            <a:r>
              <a:rPr lang="en-IN"/>
              <a:t> </a:t>
            </a:r>
            <a:endParaRPr lang="en-IN" sz="310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34A6451-A774-D677-98F7-5D5D17C29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2" y="1390081"/>
            <a:ext cx="8300188" cy="34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0E2A-6074-88C0-1270-E1B67F23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7134"/>
            <a:ext cx="8596668" cy="829734"/>
          </a:xfrm>
        </p:spPr>
        <p:txBody>
          <a:bodyPr/>
          <a:lstStyle/>
          <a:p>
            <a:r>
              <a:rPr lang="en-US"/>
              <a:t>CONTROL REGISTER - 1</a:t>
            </a:r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E00F6D-396F-C2D4-614A-A0756E5389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635654"/>
          <a:ext cx="8596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60172629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25567336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62589419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780445727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75088257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198660047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99614359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06872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551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7511B6-8E06-0C24-EBE3-7A326665F10D}"/>
              </a:ext>
            </a:extLst>
          </p:cNvPr>
          <p:cNvSpPr txBox="1"/>
          <p:nvPr/>
        </p:nvSpPr>
        <p:spPr>
          <a:xfrm>
            <a:off x="724342" y="3145465"/>
            <a:ext cx="48327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7-0 : Baud value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Read / Write type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Bits 7:0 of 13-bit baud value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2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2176-7541-9FD9-17A0-0E3FB6A9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>
            <a:normAutofit fontScale="90000"/>
          </a:bodyPr>
          <a:lstStyle/>
          <a:p>
            <a:r>
              <a:rPr lang="en-US"/>
              <a:t>CONTROL REGISTER - 2</a:t>
            </a:r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B608AC-7E03-56BF-E88C-8E807BBDD2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1771121"/>
          <a:ext cx="8596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342283004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5585646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58472245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528604230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98203269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88418532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13338173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97674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597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FC323A-F9F6-C836-640D-C4C2E05DA33C}"/>
              </a:ext>
            </a:extLst>
          </p:cNvPr>
          <p:cNvSpPr txBox="1"/>
          <p:nvPr/>
        </p:nvSpPr>
        <p:spPr>
          <a:xfrm>
            <a:off x="682255" y="2868575"/>
            <a:ext cx="429223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 : BIT8 [</a:t>
            </a:r>
            <a:r>
              <a:rPr lang="en-US">
                <a:ea typeface="+mn-lt"/>
                <a:cs typeface="+mn-lt"/>
              </a:rPr>
              <a:t>Data width setting: </a:t>
            </a:r>
          </a:p>
          <a:p>
            <a:r>
              <a:rPr lang="en-US">
                <a:ea typeface="+mn-lt"/>
                <a:cs typeface="+mn-lt"/>
              </a:rPr>
              <a:t>              BIT8 = 0: 7-bit data </a:t>
            </a:r>
          </a:p>
          <a:p>
            <a:r>
              <a:rPr lang="en-US">
                <a:ea typeface="+mn-lt"/>
                <a:cs typeface="+mn-lt"/>
              </a:rPr>
              <a:t>              BIT8 = 1: 8-bit data]</a:t>
            </a:r>
            <a:endParaRPr lang="en-US"/>
          </a:p>
          <a:p>
            <a:r>
              <a:rPr lang="en-US"/>
              <a:t>1-2 : Reserved</a:t>
            </a:r>
          </a:p>
          <a:p>
            <a:r>
              <a:rPr lang="en-US"/>
              <a:t>3-7 : 12-8 bits of BAUD VALUE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All registers are of Read/Write type.</a:t>
            </a:r>
          </a:p>
        </p:txBody>
      </p:sp>
    </p:spTree>
    <p:extLst>
      <p:ext uri="{BB962C8B-B14F-4D97-AF65-F5344CB8AC3E}">
        <p14:creationId xmlns:p14="http://schemas.microsoft.com/office/powerpoint/2010/main" val="278362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CC77-E360-94AA-7BE5-2A046DBE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/>
              <a:t>CONTROL REGISTER - 3</a:t>
            </a:r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BE158-688C-EAF8-8D62-8CCC2753C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1804988"/>
          <a:ext cx="8596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200588118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47310323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8518816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292764726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915560592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63472696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07251887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8175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571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2C8255-60AE-D92C-B9BF-1D45D576E0EB}"/>
              </a:ext>
            </a:extLst>
          </p:cNvPr>
          <p:cNvSpPr txBox="1"/>
          <p:nvPr/>
        </p:nvSpPr>
        <p:spPr>
          <a:xfrm>
            <a:off x="728773" y="2846424"/>
            <a:ext cx="46289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2-0 : BAUD_VAL_FRACTION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Register is of Read/Write type.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When Configuration is set to Programmable, this register can be used to set a fractional part for the baud value.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5AA7-AC53-84C3-7E8F-C919EA81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/>
              <a:t>STATUS REGISTER</a:t>
            </a:r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EC43AE-6996-1204-2B78-8F308B1C5F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771121"/>
          <a:ext cx="8596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9">
                  <a:extLst>
                    <a:ext uri="{9D8B030D-6E8A-4147-A177-3AD203B41FA5}">
                      <a16:colId xmlns:a16="http://schemas.microsoft.com/office/drawing/2014/main" val="158352954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486847839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992559061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401123395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25554528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3166382373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601943112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249152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787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013678-056F-5F52-47DC-72E34B7B72F6}"/>
              </a:ext>
            </a:extLst>
          </p:cNvPr>
          <p:cNvSpPr txBox="1"/>
          <p:nvPr/>
        </p:nvSpPr>
        <p:spPr>
          <a:xfrm>
            <a:off x="540488" y="2992623"/>
            <a:ext cx="46643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 : TXRDY</a:t>
            </a:r>
          </a:p>
          <a:p>
            <a:r>
              <a:rPr lang="en-US"/>
              <a:t>1 : RXRDY</a:t>
            </a:r>
          </a:p>
          <a:p>
            <a:r>
              <a:rPr lang="en-US"/>
              <a:t>2-4 : Reserved</a:t>
            </a:r>
          </a:p>
          <a:p>
            <a:r>
              <a:rPr lang="en-US"/>
              <a:t>5-7 : UNUSED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All status registers are of type read only.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16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A946FF-569F-24D7-991D-26376D2DC0BF}"/>
              </a:ext>
            </a:extLst>
          </p:cNvPr>
          <p:cNvSpPr txBox="1"/>
          <p:nvPr/>
        </p:nvSpPr>
        <p:spPr>
          <a:xfrm>
            <a:off x="1442607" y="806600"/>
            <a:ext cx="485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Berlin Sans FB" panose="020E0602020502020306" pitchFamily="34" charset="0"/>
              </a:rPr>
              <a:t>ADVANTAGES OF UART</a:t>
            </a:r>
            <a:endParaRPr lang="en-IN" sz="320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33976-B980-920A-2F82-9878A4D33790}"/>
              </a:ext>
            </a:extLst>
          </p:cNvPr>
          <p:cNvSpPr txBox="1"/>
          <p:nvPr/>
        </p:nvSpPr>
        <p:spPr>
          <a:xfrm>
            <a:off x="838200" y="1502228"/>
            <a:ext cx="926529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Hardware complexity is low.</a:t>
            </a:r>
            <a:endParaRPr lang="en-IN" sz="28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Low Power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Simple to operate, well documented as it is a widely used method with a lot of resources online.</a:t>
            </a:r>
            <a:endParaRPr lang="en-US" sz="28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7752A-77BD-BAFB-7F7B-1579A349A00D}"/>
              </a:ext>
            </a:extLst>
          </p:cNvPr>
          <p:cNvSpPr txBox="1"/>
          <p:nvPr/>
        </p:nvSpPr>
        <p:spPr>
          <a:xfrm>
            <a:off x="1442608" y="3333121"/>
            <a:ext cx="532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Berlin Sans FB" panose="020E0602020502020306" pitchFamily="34" charset="0"/>
              </a:rPr>
              <a:t>DISADVANTAGES OF UART</a:t>
            </a:r>
            <a:endParaRPr lang="en-IN" sz="3200">
              <a:latin typeface="Berlin Sans FB" panose="020E06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1AAB97-227E-A25B-F4D3-4EE871964688}"/>
              </a:ext>
            </a:extLst>
          </p:cNvPr>
          <p:cNvSpPr txBox="1"/>
          <p:nvPr/>
        </p:nvSpPr>
        <p:spPr>
          <a:xfrm>
            <a:off x="838200" y="4124592"/>
            <a:ext cx="926529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No acknowledgement from the receiver after successful or failure of data transmission.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Limited amount of input data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Both devices should follow similar data transfer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We can not send data to more than one device at a time.</a:t>
            </a:r>
          </a:p>
        </p:txBody>
      </p:sp>
    </p:spTree>
    <p:extLst>
      <p:ext uri="{BB962C8B-B14F-4D97-AF65-F5344CB8AC3E}">
        <p14:creationId xmlns:p14="http://schemas.microsoft.com/office/powerpoint/2010/main" val="305889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17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805233A-D36C-5BEA-0DE6-974ECAF1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6" y="825807"/>
            <a:ext cx="10481186" cy="5895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934C59-DFC5-E67B-C1A8-DBA14008322E}"/>
              </a:ext>
            </a:extLst>
          </p:cNvPr>
          <p:cNvSpPr txBox="1"/>
          <p:nvPr/>
        </p:nvSpPr>
        <p:spPr>
          <a:xfrm>
            <a:off x="2897999" y="539818"/>
            <a:ext cx="22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BAUD RATE GENERATE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13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18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C6791BF-E453-FD0C-B547-933A06A8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89" y="724958"/>
            <a:ext cx="10491019" cy="5901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6698E-A42E-9706-DCF3-59C45415FA56}"/>
              </a:ext>
            </a:extLst>
          </p:cNvPr>
          <p:cNvSpPr txBox="1"/>
          <p:nvPr/>
        </p:nvSpPr>
        <p:spPr>
          <a:xfrm>
            <a:off x="4139380" y="53705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TX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56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19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26698E-A42E-9706-DCF3-59C45415FA56}"/>
              </a:ext>
            </a:extLst>
          </p:cNvPr>
          <p:cNvSpPr txBox="1"/>
          <p:nvPr/>
        </p:nvSpPr>
        <p:spPr>
          <a:xfrm>
            <a:off x="4139380" y="53705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RX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1C888-3BA8-4F5D-1704-E61D6449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8" y="973278"/>
            <a:ext cx="11537670" cy="50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2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6156E4-AD40-6254-0CF8-1273DF62CA7C}"/>
              </a:ext>
            </a:extLst>
          </p:cNvPr>
          <p:cNvSpPr txBox="1"/>
          <p:nvPr/>
        </p:nvSpPr>
        <p:spPr>
          <a:xfrm>
            <a:off x="698156" y="1460156"/>
            <a:ext cx="115473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lcicgqyw0002obe2xroteu2c"/>
              </a:rPr>
              <a:t>UART (Universal Asynchronous Receiver-Transmitter) is a protocol used for serial communication between two devices. It is a simple and widely used communication protocol that allows data to be transmitted </a:t>
            </a:r>
            <a:r>
              <a:rPr lang="en-US" sz="2000">
                <a:latin typeface="Calibri"/>
                <a:cs typeface="Calibri"/>
              </a:rPr>
              <a:t>and</a:t>
            </a:r>
            <a:r>
              <a:rPr lang="en-US" sz="2000">
                <a:latin typeface="clcicgqyw0002obe2xroteu2c"/>
              </a:rPr>
              <a:t> received between devices asynchronously.</a:t>
            </a:r>
            <a:endParaRPr lang="en-US" sz="20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23B67-6170-3FBE-207A-451A5081C6A5}"/>
              </a:ext>
            </a:extLst>
          </p:cNvPr>
          <p:cNvSpPr txBox="1"/>
          <p:nvPr/>
        </p:nvSpPr>
        <p:spPr>
          <a:xfrm>
            <a:off x="695067" y="746554"/>
            <a:ext cx="625560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Introduction to UART Protocol 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 sz="28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4174E-080A-3C60-83E9-7778DB9CBA13}"/>
              </a:ext>
            </a:extLst>
          </p:cNvPr>
          <p:cNvSpPr txBox="1"/>
          <p:nvPr/>
        </p:nvSpPr>
        <p:spPr>
          <a:xfrm>
            <a:off x="749643" y="3200400"/>
            <a:ext cx="1144334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•Transmitter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•Receiver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•Baud Rate Generator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UART architecture consists of a transmitter, a receiver, and a baud rate generator. The transmitter and receiver communicate through a common set of data lines, and the baud rate generator sets the speed at which data is transmitted and received.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21833-72D0-EEDE-D1AE-DEB213B4B627}"/>
              </a:ext>
            </a:extLst>
          </p:cNvPr>
          <p:cNvSpPr txBox="1"/>
          <p:nvPr/>
        </p:nvSpPr>
        <p:spPr>
          <a:xfrm>
            <a:off x="746553" y="2487949"/>
            <a:ext cx="47753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UART Architecture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0BFF3-D2B4-9C9C-3194-6359D3A53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07163" y="5129617"/>
            <a:ext cx="3582977" cy="10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20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26698E-A42E-9706-DCF3-59C45415FA56}"/>
              </a:ext>
            </a:extLst>
          </p:cNvPr>
          <p:cNvSpPr txBox="1"/>
          <p:nvPr/>
        </p:nvSpPr>
        <p:spPr>
          <a:xfrm>
            <a:off x="4139380" y="537055"/>
            <a:ext cx="113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RECIEVER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D53EB-5484-9B55-03F2-F181EC25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5" y="844219"/>
            <a:ext cx="11169445" cy="55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8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21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26698E-A42E-9706-DCF3-59C45415FA56}"/>
              </a:ext>
            </a:extLst>
          </p:cNvPr>
          <p:cNvSpPr txBox="1"/>
          <p:nvPr/>
        </p:nvSpPr>
        <p:spPr>
          <a:xfrm>
            <a:off x="4139380" y="537055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606AD-8C9C-CBEA-95BD-E1AFBE8D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7" y="906387"/>
            <a:ext cx="11536363" cy="52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22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F0C9E5-B291-404D-95E8-B5F01C87F983}"/>
              </a:ext>
            </a:extLst>
          </p:cNvPr>
          <p:cNvSpPr txBox="1"/>
          <p:nvPr/>
        </p:nvSpPr>
        <p:spPr>
          <a:xfrm>
            <a:off x="1219200" y="788612"/>
            <a:ext cx="99915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BAUD GENERATER’S </a:t>
            </a:r>
            <a:r>
              <a:rPr lang="en-US" dirty="0">
                <a:solidFill>
                  <a:srgbClr val="00B0F0"/>
                </a:solidFill>
              </a:rPr>
              <a:t>TICK</a:t>
            </a:r>
            <a:r>
              <a:rPr lang="en-US" dirty="0"/>
              <a:t> SIGNAL SHOULD SENT TO THE </a:t>
            </a:r>
            <a:r>
              <a:rPr lang="en-US" dirty="0">
                <a:solidFill>
                  <a:srgbClr val="00B0F0"/>
                </a:solidFill>
              </a:rPr>
              <a:t>S_TICK </a:t>
            </a:r>
            <a:r>
              <a:rPr lang="en-US" dirty="0"/>
              <a:t>OF THE </a:t>
            </a:r>
            <a:r>
              <a:rPr lang="en-US" dirty="0">
                <a:solidFill>
                  <a:srgbClr val="00B0F0"/>
                </a:solidFill>
              </a:rPr>
              <a:t>UART_RX</a:t>
            </a:r>
            <a:r>
              <a:rPr lang="en-US" dirty="0"/>
              <a:t>(RECIEVER) AND 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TX</a:t>
            </a:r>
            <a:r>
              <a:rPr lang="en-US" dirty="0"/>
              <a:t>(TRANSMITTER).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SEND </a:t>
            </a:r>
            <a:r>
              <a:rPr lang="en-US" dirty="0">
                <a:solidFill>
                  <a:srgbClr val="FF0000"/>
                </a:solidFill>
              </a:rPr>
              <a:t>RESET’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RESET_BAR</a:t>
            </a:r>
            <a:r>
              <a:rPr lang="en-US" dirty="0"/>
              <a:t>,OR </a:t>
            </a:r>
            <a:r>
              <a:rPr lang="en-US" dirty="0">
                <a:solidFill>
                  <a:srgbClr val="00B0F0"/>
                </a:solidFill>
              </a:rPr>
              <a:t>ACTIVE LOW</a:t>
            </a:r>
            <a:r>
              <a:rPr lang="en-US" dirty="0"/>
              <a:t>) 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NORMAL CLOCK SIGNAL IS SEND TO THE BUFFER REGISTERS.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W_DATA</a:t>
            </a:r>
            <a:r>
              <a:rPr lang="en-US" dirty="0"/>
              <a:t> IS THE DATA WHICH IS TO BE TRANSMITTED IT WILL COME AND SIT IN </a:t>
            </a:r>
            <a:r>
              <a:rPr lang="en-US" dirty="0">
                <a:solidFill>
                  <a:srgbClr val="00B0F0"/>
                </a:solidFill>
              </a:rPr>
              <a:t>TX_BUFFER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DATA OUT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RECEIVER</a:t>
            </a:r>
            <a:r>
              <a:rPr lang="en-US" dirty="0"/>
              <a:t>  SHOULD BE THE </a:t>
            </a:r>
            <a:r>
              <a:rPr lang="en-US" dirty="0">
                <a:solidFill>
                  <a:srgbClr val="00B0F0"/>
                </a:solidFill>
              </a:rPr>
              <a:t>DATA IN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RECEIVE_BUFFER.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870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23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49ABE71-2EA2-5C7B-B7A4-C9FA3FDB1C38}"/>
              </a:ext>
            </a:extLst>
          </p:cNvPr>
          <p:cNvSpPr txBox="1">
            <a:spLocks/>
          </p:cNvSpPr>
          <p:nvPr/>
        </p:nvSpPr>
        <p:spPr>
          <a:xfrm>
            <a:off x="1797666" y="254252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i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Hupo" panose="02010800040101010101" pitchFamily="2" charset="-122"/>
                <a:ea typeface="STHupo" panose="02010800040101010101" pitchFamily="2" charset="-122"/>
                <a:cs typeface="Calibri"/>
              </a:rPr>
              <a:t>THANK</a:t>
            </a:r>
            <a:r>
              <a:rPr lang="en-US" sz="9600" b="1" i="1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  <a:latin typeface="STHupo" panose="02010800040101010101" pitchFamily="2" charset="-122"/>
                <a:ea typeface="STHupo" panose="02010800040101010101" pitchFamily="2" charset="-122"/>
                <a:cs typeface="Calibri"/>
              </a:rPr>
              <a:t> </a:t>
            </a:r>
            <a:r>
              <a:rPr lang="en-US" sz="9600" b="1" i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Hupo" panose="02010800040101010101" pitchFamily="2" charset="-122"/>
                <a:ea typeface="STHupo" panose="02010800040101010101" pitchFamily="2" charset="-122"/>
                <a:cs typeface="Calibri"/>
              </a:rPr>
              <a:t>YOU</a:t>
            </a:r>
            <a:r>
              <a:rPr lang="en-US" sz="9600" b="1" i="1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 </a:t>
            </a:r>
            <a:endParaRPr lang="en-US" sz="9600">
              <a:ln>
                <a:solidFill>
                  <a:schemeClr val="accent1"/>
                </a:solidFill>
              </a:ln>
              <a:solidFill>
                <a:schemeClr val="bg2"/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12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3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7D7930-58A2-D5B6-CE54-E6784E56B8CA}"/>
              </a:ext>
            </a:extLst>
          </p:cNvPr>
          <p:cNvSpPr txBox="1"/>
          <p:nvPr/>
        </p:nvSpPr>
        <p:spPr>
          <a:xfrm>
            <a:off x="437635" y="1106959"/>
            <a:ext cx="11429999" cy="5416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kern="1200">
                <a:latin typeface="Calibri"/>
                <a:ea typeface="+mn-ea"/>
                <a:cs typeface="+mn-cs"/>
              </a:rPr>
              <a:t>UART ARCHITECTURE</a:t>
            </a:r>
            <a:endParaRPr lang="en-US" sz="2800" b="1" kern="1200">
              <a:latin typeface="Calibri"/>
              <a:cs typeface="Calibri"/>
            </a:endParaRPr>
          </a:p>
          <a:p>
            <a:pPr algn="ctr" rtl="0"/>
            <a:endParaRPr lang="en-US" b="1">
              <a:cs typeface="Calibri"/>
            </a:endParaRPr>
          </a:p>
          <a:p>
            <a:pPr rtl="0"/>
            <a:r>
              <a:rPr lang="en-US" sz="1800" kern="1200">
                <a:latin typeface="Calibri"/>
                <a:ea typeface="+mn-ea"/>
                <a:cs typeface="+mn-cs"/>
              </a:rPr>
              <a:t>The UART architecture consists of two main components: the transmitter and the receiver.</a:t>
            </a:r>
            <a:endParaRPr lang="en-US" sz="1800" kern="1200">
              <a:latin typeface="Calibri"/>
              <a:cs typeface="Calibri"/>
            </a:endParaRPr>
          </a:p>
          <a:p>
            <a:pPr rtl="0"/>
            <a:endParaRPr lang="en-US">
              <a:cs typeface="Calibri"/>
            </a:endParaRPr>
          </a:p>
          <a:p>
            <a:pPr rtl="0"/>
            <a:r>
              <a:rPr lang="en-US" sz="2400" b="1" kern="1200">
                <a:latin typeface="Calibri"/>
                <a:ea typeface="+mn-ea"/>
                <a:cs typeface="+mn-cs"/>
              </a:rPr>
              <a:t>Transmitter</a:t>
            </a:r>
            <a:endParaRPr lang="en-US" sz="2400" b="1" kern="1200">
              <a:latin typeface="Calibri"/>
              <a:cs typeface="Calibri"/>
            </a:endParaRPr>
          </a:p>
          <a:p>
            <a:pPr rtl="0"/>
            <a:r>
              <a:rPr lang="en-US" sz="1800" kern="1200">
                <a:latin typeface="Calibri"/>
                <a:ea typeface="+mn-ea"/>
                <a:cs typeface="+mn-cs"/>
              </a:rPr>
              <a:t>The transmitter is responsible for converting parallel data into serial data and transmitting it through the communication channel. The transmitter consists of the following components:</a:t>
            </a:r>
            <a:endParaRPr lang="en-US" sz="1800" kern="1200">
              <a:latin typeface="Calibri"/>
              <a:cs typeface="Calibri"/>
            </a:endParaRPr>
          </a:p>
          <a:p>
            <a:pPr rtl="0"/>
            <a:endParaRPr lang="en-US">
              <a:cs typeface="Calibri"/>
            </a:endParaRPr>
          </a:p>
          <a:p>
            <a:pPr rtl="0"/>
            <a:r>
              <a:rPr lang="en-US" sz="1800" b="1" kern="1200">
                <a:latin typeface="Calibri"/>
                <a:ea typeface="+mn-ea"/>
                <a:cs typeface="+mn-cs"/>
              </a:rPr>
              <a:t>Data Register</a:t>
            </a:r>
            <a:r>
              <a:rPr lang="en-US" sz="1800" kern="1200">
                <a:latin typeface="Calibri"/>
                <a:ea typeface="+mn-ea"/>
                <a:cs typeface="+mn-cs"/>
              </a:rPr>
              <a:t>: Stores the data to be transmitted.</a:t>
            </a:r>
            <a:endParaRPr lang="en-US" sz="1800" kern="1200">
              <a:latin typeface="Calibri"/>
              <a:cs typeface="Calibri"/>
            </a:endParaRPr>
          </a:p>
          <a:p>
            <a:pPr rtl="0"/>
            <a:r>
              <a:rPr lang="en-US" sz="1800" b="1" kern="1200">
                <a:latin typeface="Calibri"/>
                <a:ea typeface="+mn-ea"/>
                <a:cs typeface="+mn-cs"/>
              </a:rPr>
              <a:t>Baud Rate Generator</a:t>
            </a:r>
            <a:r>
              <a:rPr lang="en-US" sz="1800" kern="1200">
                <a:latin typeface="Calibri"/>
                <a:ea typeface="+mn-ea"/>
                <a:cs typeface="+mn-cs"/>
              </a:rPr>
              <a:t>: Generates the clock signal for the transmitter and receiver to synchronize the data transmission.</a:t>
            </a:r>
            <a:endParaRPr lang="en-US" sz="1800" kern="1200">
              <a:latin typeface="Calibri"/>
              <a:cs typeface="Calibri"/>
            </a:endParaRPr>
          </a:p>
          <a:p>
            <a:pPr rtl="0"/>
            <a:r>
              <a:rPr lang="en-US" sz="1800" b="1" kern="1200">
                <a:latin typeface="Calibri"/>
                <a:ea typeface="+mn-ea"/>
                <a:cs typeface="+mn-cs"/>
              </a:rPr>
              <a:t>Control Register</a:t>
            </a:r>
            <a:r>
              <a:rPr lang="en-US" sz="1800" kern="1200">
                <a:latin typeface="Calibri"/>
                <a:ea typeface="+mn-ea"/>
                <a:cs typeface="+mn-cs"/>
              </a:rPr>
              <a:t>: Configures the transmitter settings such as the number of data bits, parity, and stop bits.</a:t>
            </a:r>
            <a:endParaRPr lang="en-US" sz="1800" kern="1200">
              <a:latin typeface="Calibri"/>
              <a:cs typeface="Calibri"/>
            </a:endParaRPr>
          </a:p>
          <a:p>
            <a:pPr rtl="0"/>
            <a:endParaRPr lang="en-US">
              <a:cs typeface="Calibri"/>
            </a:endParaRPr>
          </a:p>
          <a:p>
            <a:pPr rtl="0"/>
            <a:r>
              <a:rPr lang="en-US" sz="2400" b="1" kern="1200">
                <a:latin typeface="Calibri"/>
                <a:ea typeface="+mn-ea"/>
                <a:cs typeface="+mn-cs"/>
              </a:rPr>
              <a:t>Receiver</a:t>
            </a:r>
            <a:endParaRPr lang="en-US" sz="2400" b="1" kern="1200">
              <a:latin typeface="Calibri"/>
              <a:cs typeface="Calibri"/>
            </a:endParaRPr>
          </a:p>
          <a:p>
            <a:pPr rtl="0"/>
            <a:r>
              <a:rPr lang="en-US" sz="1800" kern="1200">
                <a:latin typeface="Calibri"/>
                <a:ea typeface="+mn-ea"/>
                <a:cs typeface="+mn-cs"/>
              </a:rPr>
              <a:t>The receiver is responsible for receiving serial data from the communication channel and converting it into parallel data. The receiver consists of the following components:</a:t>
            </a:r>
            <a:endParaRPr lang="en-US" sz="1800" kern="1200">
              <a:latin typeface="Calibri"/>
              <a:cs typeface="Calibri"/>
            </a:endParaRPr>
          </a:p>
          <a:p>
            <a:pPr rtl="0"/>
            <a:r>
              <a:rPr lang="en-US" sz="1800" b="1" kern="1200">
                <a:latin typeface="Calibri"/>
                <a:ea typeface="+mn-ea"/>
                <a:cs typeface="+mn-cs"/>
              </a:rPr>
              <a:t>Data Register</a:t>
            </a:r>
            <a:r>
              <a:rPr lang="en-US" sz="1800" kern="1200">
                <a:latin typeface="Calibri"/>
                <a:ea typeface="+mn-ea"/>
                <a:cs typeface="+mn-cs"/>
              </a:rPr>
              <a:t>: Stores the received data.</a:t>
            </a:r>
            <a:endParaRPr lang="en-US" sz="1800" kern="1200">
              <a:latin typeface="Calibri"/>
              <a:cs typeface="Calibri"/>
            </a:endParaRPr>
          </a:p>
          <a:p>
            <a:pPr rtl="0"/>
            <a:r>
              <a:rPr lang="en-US" sz="1800" b="1" kern="1200">
                <a:latin typeface="Calibri"/>
                <a:ea typeface="+mn-ea"/>
                <a:cs typeface="+mn-cs"/>
              </a:rPr>
              <a:t>Baud Rate Generator</a:t>
            </a:r>
            <a:r>
              <a:rPr lang="en-US" sz="1800" kern="1200">
                <a:latin typeface="Calibri"/>
                <a:ea typeface="+mn-ea"/>
                <a:cs typeface="+mn-cs"/>
              </a:rPr>
              <a:t>: Generates the clock signal for the transmitter and receiver to synchronize the data transmission.</a:t>
            </a:r>
            <a:endParaRPr lang="en-US" sz="1800" kern="1200">
              <a:latin typeface="Calibri"/>
              <a:cs typeface="Calibri"/>
            </a:endParaRPr>
          </a:p>
          <a:p>
            <a:pPr rtl="0"/>
            <a:r>
              <a:rPr lang="en-US" sz="1800" b="1" kern="1200">
                <a:latin typeface="Calibri"/>
                <a:ea typeface="+mn-ea"/>
                <a:cs typeface="+mn-cs"/>
              </a:rPr>
              <a:t>Control Register</a:t>
            </a:r>
            <a:r>
              <a:rPr lang="en-US" sz="1800" kern="1200">
                <a:latin typeface="Calibri"/>
                <a:ea typeface="+mn-ea"/>
                <a:cs typeface="+mn-cs"/>
              </a:rPr>
              <a:t>: Configures the receiver settings such as the number of data bits, parity, and stop bits.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12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4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4AEB97-6850-C8EE-EE4E-89B8427BFBF0}"/>
              </a:ext>
            </a:extLst>
          </p:cNvPr>
          <p:cNvSpPr txBox="1"/>
          <p:nvPr/>
        </p:nvSpPr>
        <p:spPr>
          <a:xfrm>
            <a:off x="581797" y="823783"/>
            <a:ext cx="83408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UART Working</a:t>
            </a:r>
            <a:endParaRPr lang="en-US" sz="2800">
              <a:ea typeface="+mn-lt"/>
              <a:cs typeface="+mn-lt"/>
            </a:endParaRPr>
          </a:p>
          <a:p>
            <a:endParaRPr lang="en-US" sz="28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AF54B-ECD9-141B-04D8-C387D0701DD4}"/>
              </a:ext>
            </a:extLst>
          </p:cNvPr>
          <p:cNvSpPr txBox="1"/>
          <p:nvPr/>
        </p:nvSpPr>
        <p:spPr>
          <a:xfrm>
            <a:off x="633284" y="1652716"/>
            <a:ext cx="1155871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•</a:t>
            </a:r>
            <a:r>
              <a:rPr lang="en-US" sz="2400">
                <a:ea typeface="+mn-lt"/>
                <a:cs typeface="+mn-lt"/>
              </a:rPr>
              <a:t>Start Bit</a:t>
            </a:r>
          </a:p>
          <a:p>
            <a:r>
              <a:rPr lang="en-US" sz="2400">
                <a:ea typeface="+mn-lt"/>
                <a:cs typeface="+mn-lt"/>
              </a:rPr>
              <a:t>•Data Bits</a:t>
            </a:r>
          </a:p>
          <a:p>
            <a:r>
              <a:rPr lang="en-US" sz="2400">
                <a:ea typeface="+mn-lt"/>
                <a:cs typeface="+mn-lt"/>
              </a:rPr>
              <a:t>•Parity Bit</a:t>
            </a:r>
          </a:p>
          <a:p>
            <a:r>
              <a:rPr lang="en-US" sz="2400">
                <a:ea typeface="+mn-lt"/>
                <a:cs typeface="+mn-lt"/>
              </a:rPr>
              <a:t>•Stop Bit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UART uses a start bit, data bits, parity bit, and stop bit to transmit and receive data. The start bit indicates the beginning of a byte, followed by the data bits, which contain the actual data being transmitted. The parity bit is used for error checking, and the stop bit indicates the end of a byte.</a:t>
            </a:r>
            <a:endParaRPr lang="en-US" sz="2400">
              <a:cs typeface="Calibri"/>
            </a:endParaRPr>
          </a:p>
          <a:p>
            <a:pPr algn="l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83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5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6B8CD7-D11F-266F-1801-6FA7FF1A7211}"/>
              </a:ext>
            </a:extLst>
          </p:cNvPr>
          <p:cNvSpPr txBox="1"/>
          <p:nvPr/>
        </p:nvSpPr>
        <p:spPr>
          <a:xfrm>
            <a:off x="319216" y="1099237"/>
            <a:ext cx="1127554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Start Bit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The transmission of data begins with a start bit, which is always a logic low (0).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Data Bits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The data bits are transmitted LSB first, followed by the MSB. The number of data bits can be configured to be 5, 6, 7, or 8 bits.</a:t>
            </a:r>
          </a:p>
          <a:p>
            <a:endParaRPr lang="en-US" sz="2400" b="1">
              <a:cs typeface="Calibri"/>
            </a:endParaRPr>
          </a:p>
          <a:p>
            <a:r>
              <a:rPr lang="en-US" sz="2400" b="1">
                <a:cs typeface="Calibri"/>
              </a:rPr>
              <a:t>Parity Bit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The parity bit is optional and can be used for error detection. It can be configured to be even, odd, or none . </a:t>
            </a:r>
            <a:endParaRPr lang="en-US" sz="2400">
              <a:ea typeface="Calibri"/>
              <a:cs typeface="Calibri"/>
            </a:endParaRPr>
          </a:p>
          <a:p>
            <a:endParaRPr lang="en-US" sz="2400" b="1">
              <a:cs typeface="Calibri"/>
            </a:endParaRPr>
          </a:p>
          <a:p>
            <a:r>
              <a:rPr lang="en-US" sz="2400" b="1">
                <a:cs typeface="Calibri"/>
              </a:rPr>
              <a:t>Stop Bit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The transmission of data ends with a stop bit, which is always a logic high (1).</a:t>
            </a:r>
          </a:p>
          <a:p>
            <a:pPr algn="l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3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-57727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6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718800-0CA5-24BE-7D49-5FFC2F2CD84E}"/>
              </a:ext>
            </a:extLst>
          </p:cNvPr>
          <p:cNvSpPr txBox="1"/>
          <p:nvPr/>
        </p:nvSpPr>
        <p:spPr>
          <a:xfrm>
            <a:off x="527736" y="823783"/>
            <a:ext cx="1140425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Data Transfer</a:t>
            </a:r>
            <a:endParaRPr lang="en-US" sz="2400">
              <a:cs typeface="Calibri"/>
            </a:endParaRPr>
          </a:p>
          <a:p>
            <a:endParaRPr lang="en-US" sz="2400" b="1">
              <a:cs typeface="Calibri"/>
            </a:endParaRPr>
          </a:p>
          <a:p>
            <a:r>
              <a:rPr lang="en-US" sz="2400">
                <a:cs typeface="Calibri"/>
              </a:rPr>
              <a:t>UART transfers data in serial format, one bit at a time. It uses start and stop bits to indicate the beginning and end of a byte of data.</a:t>
            </a:r>
          </a:p>
          <a:p>
            <a:r>
              <a:rPr lang="en-US" sz="2400">
                <a:cs typeface="Calibri"/>
              </a:rPr>
              <a:t>Data is transmitted LSB (Least Significant Bit) first, Data is received LSB first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Baud Rate</a:t>
            </a:r>
            <a:endParaRPr lang="en-US" sz="2400">
              <a:cs typeface="Calibri"/>
            </a:endParaRPr>
          </a:p>
          <a:p>
            <a:endParaRPr lang="en-US" sz="2400" b="1">
              <a:cs typeface="Calibri"/>
            </a:endParaRPr>
          </a:p>
          <a:p>
            <a:r>
              <a:rPr lang="en-US" sz="2400">
                <a:cs typeface="Calibri"/>
              </a:rPr>
              <a:t>The baud rate is the number of bits per second that are transmitted. </a:t>
            </a:r>
          </a:p>
          <a:p>
            <a:r>
              <a:rPr lang="en-US" sz="2400">
                <a:cs typeface="Calibri"/>
              </a:rPr>
              <a:t>It is important to ensure that the transmitting and receiving devices have the same baud rate to ensure accurate data transfer.</a:t>
            </a:r>
          </a:p>
          <a:p>
            <a:pPr algn="l"/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21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7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850FFD-7E2E-B793-A73E-ACD6336E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97" y="1717198"/>
            <a:ext cx="9041152" cy="4401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28A343-0A6E-65A9-9067-2B5F5953E50B}"/>
              </a:ext>
            </a:extLst>
          </p:cNvPr>
          <p:cNvSpPr txBox="1"/>
          <p:nvPr/>
        </p:nvSpPr>
        <p:spPr>
          <a:xfrm>
            <a:off x="3156045" y="671014"/>
            <a:ext cx="8202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cs typeface="Calibri"/>
              </a:rPr>
              <a:t>FUNCTIONAL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07822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8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A26C12-9B26-C533-71AB-AEAD1E2EB2F2}"/>
              </a:ext>
            </a:extLst>
          </p:cNvPr>
          <p:cNvGrpSpPr/>
          <p:nvPr/>
        </p:nvGrpSpPr>
        <p:grpSpPr>
          <a:xfrm>
            <a:off x="1597026" y="1742751"/>
            <a:ext cx="8997947" cy="3640667"/>
            <a:chOff x="1597026" y="1742751"/>
            <a:chExt cx="8997947" cy="36406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12C97-B1E8-402E-C4D6-581AAB88F209}"/>
                </a:ext>
              </a:extLst>
            </p:cNvPr>
            <p:cNvSpPr/>
            <p:nvPr/>
          </p:nvSpPr>
          <p:spPr>
            <a:xfrm>
              <a:off x="2475442" y="2547084"/>
              <a:ext cx="1024466" cy="2836334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wrapper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B0F4D-53C1-35E9-89F2-3B385E704474}"/>
                </a:ext>
              </a:extLst>
            </p:cNvPr>
            <p:cNvSpPr/>
            <p:nvPr/>
          </p:nvSpPr>
          <p:spPr>
            <a:xfrm>
              <a:off x="5159375" y="1742751"/>
              <a:ext cx="2099733" cy="533400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Baud generator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A4F29-4B67-5DD7-6BD6-E15B0A43CF98}"/>
                </a:ext>
              </a:extLst>
            </p:cNvPr>
            <p:cNvSpPr/>
            <p:nvPr/>
          </p:nvSpPr>
          <p:spPr>
            <a:xfrm>
              <a:off x="4786842" y="2833594"/>
              <a:ext cx="965200" cy="855133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buffer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A96D3B-3C81-C9DC-9C12-E9242F9CE2B0}"/>
                </a:ext>
              </a:extLst>
            </p:cNvPr>
            <p:cNvSpPr/>
            <p:nvPr/>
          </p:nvSpPr>
          <p:spPr>
            <a:xfrm>
              <a:off x="6497107" y="2778561"/>
              <a:ext cx="838200" cy="1820333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TSM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7AB3BB-AFEA-F1F0-117B-3D805CFE06B2}"/>
                </a:ext>
              </a:extLst>
            </p:cNvPr>
            <p:cNvSpPr/>
            <p:nvPr/>
          </p:nvSpPr>
          <p:spPr>
            <a:xfrm>
              <a:off x="8038041" y="2741818"/>
              <a:ext cx="838200" cy="1820333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RSM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AD280A-8EDF-4F4F-98CD-49D162922312}"/>
                </a:ext>
              </a:extLst>
            </p:cNvPr>
            <p:cNvSpPr/>
            <p:nvPr/>
          </p:nvSpPr>
          <p:spPr>
            <a:xfrm>
              <a:off x="9655173" y="2741817"/>
              <a:ext cx="939800" cy="855133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Data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buffer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E0A7AE-3D66-0840-6C9D-7713BC72BB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1908" y="2949251"/>
              <a:ext cx="753534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60352F-1591-C366-7D46-DA1002F399C4}"/>
                </a:ext>
              </a:extLst>
            </p:cNvPr>
            <p:cNvCxnSpPr>
              <a:cxnSpLocks/>
            </p:cNvCxnSpPr>
            <p:nvPr/>
          </p:nvCxnSpPr>
          <p:spPr>
            <a:xfrm>
              <a:off x="3499908" y="2949251"/>
              <a:ext cx="1286934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C86A2C-7241-5DF0-D873-566218E4C741}"/>
                </a:ext>
              </a:extLst>
            </p:cNvPr>
            <p:cNvCxnSpPr>
              <a:cxnSpLocks/>
            </p:cNvCxnSpPr>
            <p:nvPr/>
          </p:nvCxnSpPr>
          <p:spPr>
            <a:xfrm>
              <a:off x="5819775" y="3004284"/>
              <a:ext cx="664633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DB8435-360F-82B4-C62F-29EE3B1F1E3F}"/>
                </a:ext>
              </a:extLst>
            </p:cNvPr>
            <p:cNvCxnSpPr>
              <a:cxnSpLocks/>
            </p:cNvCxnSpPr>
            <p:nvPr/>
          </p:nvCxnSpPr>
          <p:spPr>
            <a:xfrm>
              <a:off x="6721475" y="2282120"/>
              <a:ext cx="0" cy="468164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CD72564-B3DB-4B48-53FC-22FA11BF4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6276" y="3004284"/>
              <a:ext cx="643467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1FB91E-3F7C-96A1-9D3F-28D5A92B9076}"/>
                </a:ext>
              </a:extLst>
            </p:cNvPr>
            <p:cNvCxnSpPr>
              <a:cxnSpLocks/>
            </p:cNvCxnSpPr>
            <p:nvPr/>
          </p:nvCxnSpPr>
          <p:spPr>
            <a:xfrm>
              <a:off x="8910106" y="2995817"/>
              <a:ext cx="745067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2B71CC4-D538-4AF2-8874-9CA447FD3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908" y="2043154"/>
              <a:ext cx="1625600" cy="550416"/>
            </a:xfrm>
            <a:prstGeom prst="bentConnector3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65A7DD5-FB9C-54FB-FB01-5B38A51F511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215337" y="1859846"/>
              <a:ext cx="936327" cy="827616"/>
            </a:xfrm>
            <a:prstGeom prst="bentConnector3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0AB193-AD79-1B8E-DEC4-3079E10A6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4709" y="2995817"/>
              <a:ext cx="745067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89C239-A939-FC87-F255-714A64131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9908" y="3444551"/>
              <a:ext cx="1286934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53025B-0D80-4CEF-E9D4-EA5D0AC9D7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0858" y="4253117"/>
              <a:ext cx="2982384" cy="14653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ABB8C5-2255-D367-A67F-4D757D9BA45F}"/>
                </a:ext>
              </a:extLst>
            </p:cNvPr>
            <p:cNvSpPr/>
            <p:nvPr/>
          </p:nvSpPr>
          <p:spPr>
            <a:xfrm>
              <a:off x="1622427" y="2663628"/>
              <a:ext cx="819150" cy="248244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PCLK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D8AED8-59C5-7E2A-4F02-DF90E4A4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721908" y="3444551"/>
              <a:ext cx="753534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650769-DFBE-0B1F-FE01-724016978A4D}"/>
                </a:ext>
              </a:extLst>
            </p:cNvPr>
            <p:cNvSpPr/>
            <p:nvPr/>
          </p:nvSpPr>
          <p:spPr>
            <a:xfrm>
              <a:off x="4202642" y="1763093"/>
              <a:ext cx="825497" cy="262552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Baud_val</a:t>
              </a: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909CA4-616B-0957-DBFC-C47E363AB343}"/>
                </a:ext>
              </a:extLst>
            </p:cNvPr>
            <p:cNvSpPr/>
            <p:nvPr/>
          </p:nvSpPr>
          <p:spPr>
            <a:xfrm>
              <a:off x="3668183" y="2769356"/>
              <a:ext cx="982133" cy="127000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Data_in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9882C7-761A-BA17-16BB-7DEF45E312DE}"/>
                </a:ext>
              </a:extLst>
            </p:cNvPr>
            <p:cNvSpPr/>
            <p:nvPr/>
          </p:nvSpPr>
          <p:spPr>
            <a:xfrm>
              <a:off x="3754968" y="3229888"/>
              <a:ext cx="895348" cy="193456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TXRDY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9EB559-0064-0D6B-DB43-6245391525BF}"/>
                </a:ext>
              </a:extLst>
            </p:cNvPr>
            <p:cNvSpPr/>
            <p:nvPr/>
          </p:nvSpPr>
          <p:spPr>
            <a:xfrm>
              <a:off x="4083578" y="4089733"/>
              <a:ext cx="559859" cy="73723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TX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2D869-1392-2D38-C0AF-59993D39C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8475" y="4248883"/>
              <a:ext cx="694267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D7CCD4F-86A7-F292-CBFC-72E4D64A6793}"/>
                </a:ext>
              </a:extLst>
            </p:cNvPr>
            <p:cNvSpPr/>
            <p:nvPr/>
          </p:nvSpPr>
          <p:spPr>
            <a:xfrm>
              <a:off x="1597026" y="3996146"/>
              <a:ext cx="558801" cy="163146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Tx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266BA853-A5A0-9006-A565-E48D0EC30265}"/>
              </a:ext>
            </a:extLst>
          </p:cNvPr>
          <p:cNvSpPr txBox="1">
            <a:spLocks/>
          </p:cNvSpPr>
          <p:nvPr/>
        </p:nvSpPr>
        <p:spPr>
          <a:xfrm>
            <a:off x="677333" y="594825"/>
            <a:ext cx="8596668" cy="55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                    </a:t>
            </a:r>
            <a:r>
              <a:rPr lang="en-US" b="1"/>
              <a:t>TRANSMIT BLOCK DIAGRAM</a:t>
            </a:r>
            <a:endParaRPr lang="en-IN" b="1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873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85788-706B-4D61-2E5C-903210672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8483" r="2922" b="16827"/>
          <a:stretch/>
        </p:blipFill>
        <p:spPr>
          <a:xfrm>
            <a:off x="0" y="0"/>
            <a:ext cx="3868041" cy="48663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88D3B-3A62-29F5-AA57-53D9138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BFD-D584-4105-BAFF-D1A2288EF5CF}" type="datetime1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ADF6C1-8B2C-0273-A86A-9A4F8CC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83264-7F98-70AC-B417-58E0DD3B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987F-1E3A-4391-8EFD-F9727B90C988}" type="slidenum">
              <a:rPr lang="en-IN" smtClean="0"/>
              <a:t>9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CB6B3-F561-C00C-D024-F553B7A4D8CE}"/>
              </a:ext>
            </a:extLst>
          </p:cNvPr>
          <p:cNvCxnSpPr>
            <a:cxnSpLocks/>
          </p:cNvCxnSpPr>
          <p:nvPr/>
        </p:nvCxnSpPr>
        <p:spPr>
          <a:xfrm>
            <a:off x="0" y="486639"/>
            <a:ext cx="1219200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19DFF9F-B2AA-52BB-EA96-24D62B8E1A1D}"/>
              </a:ext>
            </a:extLst>
          </p:cNvPr>
          <p:cNvGrpSpPr/>
          <p:nvPr/>
        </p:nvGrpSpPr>
        <p:grpSpPr>
          <a:xfrm>
            <a:off x="1609727" y="1749346"/>
            <a:ext cx="8972546" cy="3960996"/>
            <a:chOff x="577852" y="1577421"/>
            <a:chExt cx="8972546" cy="3960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013F56-4C12-BF59-BF63-2DADCB96A420}"/>
                </a:ext>
              </a:extLst>
            </p:cNvPr>
            <p:cNvSpPr/>
            <p:nvPr/>
          </p:nvSpPr>
          <p:spPr>
            <a:xfrm>
              <a:off x="1430867" y="2379132"/>
              <a:ext cx="1024466" cy="2902199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wrapper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C67AF8-55F1-27B0-1FBA-5539D90256A5}"/>
                </a:ext>
              </a:extLst>
            </p:cNvPr>
            <p:cNvSpPr/>
            <p:nvPr/>
          </p:nvSpPr>
          <p:spPr>
            <a:xfrm>
              <a:off x="4134122" y="1596437"/>
              <a:ext cx="2099733" cy="533400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Baud generator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DD29DF-C761-8861-0FDE-88A54C66C696}"/>
                </a:ext>
              </a:extLst>
            </p:cNvPr>
            <p:cNvSpPr/>
            <p:nvPr/>
          </p:nvSpPr>
          <p:spPr>
            <a:xfrm>
              <a:off x="3742267" y="2665643"/>
              <a:ext cx="965200" cy="855133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buffer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F20FD8-6D4D-9C76-0CBF-922017D357F8}"/>
                </a:ext>
              </a:extLst>
            </p:cNvPr>
            <p:cNvSpPr/>
            <p:nvPr/>
          </p:nvSpPr>
          <p:spPr>
            <a:xfrm>
              <a:off x="5452532" y="2610610"/>
              <a:ext cx="838200" cy="1820333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TSM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87D74D-6042-A915-1F1A-25872C333250}"/>
                </a:ext>
              </a:extLst>
            </p:cNvPr>
            <p:cNvSpPr/>
            <p:nvPr/>
          </p:nvSpPr>
          <p:spPr>
            <a:xfrm>
              <a:off x="6993466" y="2573867"/>
              <a:ext cx="838200" cy="1820333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RSM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4B3ACE-8069-E30C-3A14-D58AED5A26BC}"/>
                </a:ext>
              </a:extLst>
            </p:cNvPr>
            <p:cNvSpPr/>
            <p:nvPr/>
          </p:nvSpPr>
          <p:spPr>
            <a:xfrm>
              <a:off x="8610598" y="2573866"/>
              <a:ext cx="939800" cy="855133"/>
            </a:xfrm>
            <a:prstGeom prst="rect">
              <a:avLst/>
            </a:prstGeom>
            <a:solidFill>
              <a:srgbClr val="00B050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Data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buffer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8031BC1-7164-3612-2AAE-43FC36658D1C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3" y="2781300"/>
              <a:ext cx="753534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0F0C216-B4BA-3B0F-3013-5970B87C4B77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00" y="2836333"/>
              <a:ext cx="664633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7D2767-B3F5-ACD0-6969-75C502C389F1}"/>
                </a:ext>
              </a:extLst>
            </p:cNvPr>
            <p:cNvCxnSpPr>
              <a:cxnSpLocks/>
            </p:cNvCxnSpPr>
            <p:nvPr/>
          </p:nvCxnSpPr>
          <p:spPr>
            <a:xfrm>
              <a:off x="5676900" y="2114169"/>
              <a:ext cx="0" cy="468164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D129C9-7A6F-CBFB-9579-02E1B199B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701" y="2836333"/>
              <a:ext cx="643467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067418-411A-EF63-DFFB-1681D9F8FC81}"/>
                </a:ext>
              </a:extLst>
            </p:cNvPr>
            <p:cNvCxnSpPr>
              <a:cxnSpLocks/>
            </p:cNvCxnSpPr>
            <p:nvPr/>
          </p:nvCxnSpPr>
          <p:spPr>
            <a:xfrm>
              <a:off x="7865531" y="2827866"/>
              <a:ext cx="745067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D0487E8-6991-ECF0-F9DC-D63879E1F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5333" y="1875203"/>
              <a:ext cx="1625600" cy="550416"/>
            </a:xfrm>
            <a:prstGeom prst="bentConnector3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E619C71-6FB3-0446-73B3-61711C4A26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0762" y="1691895"/>
              <a:ext cx="936327" cy="827616"/>
            </a:xfrm>
            <a:prstGeom prst="bentConnector3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528216B-B8EC-15BF-BAED-FE747C31A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0134" y="2827866"/>
              <a:ext cx="745067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98C57D-DEBD-3F60-F08F-F365A8399F25}"/>
                </a:ext>
              </a:extLst>
            </p:cNvPr>
            <p:cNvSpPr/>
            <p:nvPr/>
          </p:nvSpPr>
          <p:spPr>
            <a:xfrm>
              <a:off x="577852" y="2495677"/>
              <a:ext cx="819150" cy="248244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PCLK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CD8B61D-96D3-2076-1649-120640FEE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435" y="4563533"/>
              <a:ext cx="808567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8AA0B4-6E55-ED73-2D48-1361159B1210}"/>
                </a:ext>
              </a:extLst>
            </p:cNvPr>
            <p:cNvSpPr/>
            <p:nvPr/>
          </p:nvSpPr>
          <p:spPr>
            <a:xfrm>
              <a:off x="3193509" y="1577421"/>
              <a:ext cx="825497" cy="262552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Baud_val</a:t>
              </a:r>
              <a:endParaRPr kumimoji="0" lang="en-I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0E02B4-2F70-E632-39FD-0629F00D3283}"/>
                </a:ext>
              </a:extLst>
            </p:cNvPr>
            <p:cNvSpPr/>
            <p:nvPr/>
          </p:nvSpPr>
          <p:spPr>
            <a:xfrm>
              <a:off x="3335867" y="4621624"/>
              <a:ext cx="982133" cy="127000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Rx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2DDFD80-321A-2BF6-EC1C-C43655E998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71208" y="3398965"/>
              <a:ext cx="6357409" cy="1675933"/>
            </a:xfrm>
            <a:prstGeom prst="bentConnector3">
              <a:avLst>
                <a:gd name="adj1" fmla="val -75"/>
              </a:avLst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06676F-0C11-FD5D-AEAB-E2E4C99776D4}"/>
                </a:ext>
              </a:extLst>
            </p:cNvPr>
            <p:cNvSpPr/>
            <p:nvPr/>
          </p:nvSpPr>
          <p:spPr>
            <a:xfrm>
              <a:off x="5321298" y="4858852"/>
              <a:ext cx="838200" cy="158259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RXRDY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6B9424C-234C-AF6B-F17E-5837852B8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198" y="4443361"/>
              <a:ext cx="4639735" cy="357703"/>
            </a:xfrm>
            <a:prstGeom prst="bentConnector3">
              <a:avLst>
                <a:gd name="adj1" fmla="val 100000"/>
              </a:avLst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C728835-FFEA-CBDF-D817-0936CB00F75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89198" y="3420956"/>
              <a:ext cx="6637867" cy="1836800"/>
            </a:xfrm>
            <a:prstGeom prst="bentConnector3">
              <a:avLst>
                <a:gd name="adj1" fmla="val 128"/>
              </a:avLst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693FE1-B71F-CA9F-387B-29407525304D}"/>
                </a:ext>
              </a:extLst>
            </p:cNvPr>
            <p:cNvSpPr/>
            <p:nvPr/>
          </p:nvSpPr>
          <p:spPr>
            <a:xfrm>
              <a:off x="5164666" y="5281333"/>
              <a:ext cx="1024466" cy="257084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Data_out</a:t>
              </a: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91344B-E0D1-6E64-51C0-A5246B5DD48E}"/>
                </a:ext>
              </a:extLst>
            </p:cNvPr>
            <p:cNvCxnSpPr>
              <a:cxnSpLocks/>
            </p:cNvCxnSpPr>
            <p:nvPr/>
          </p:nvCxnSpPr>
          <p:spPr>
            <a:xfrm>
              <a:off x="588435" y="3945467"/>
              <a:ext cx="808564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565BBE-6ED2-47B0-266B-0571F272CA5C}"/>
                </a:ext>
              </a:extLst>
            </p:cNvPr>
            <p:cNvSpPr/>
            <p:nvPr/>
          </p:nvSpPr>
          <p:spPr>
            <a:xfrm>
              <a:off x="629177" y="3749133"/>
              <a:ext cx="484189" cy="66290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Rx</a:t>
              </a: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EEBE03E3-1F06-6E22-7F4B-0C6B9001E016}"/>
              </a:ext>
            </a:extLst>
          </p:cNvPr>
          <p:cNvSpPr txBox="1">
            <a:spLocks/>
          </p:cNvSpPr>
          <p:nvPr/>
        </p:nvSpPr>
        <p:spPr>
          <a:xfrm>
            <a:off x="664619" y="582561"/>
            <a:ext cx="8596668" cy="51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                      </a:t>
            </a:r>
            <a:r>
              <a:rPr lang="en-US" b="1"/>
              <a:t>RECEIVER BLOCK DIAGRAM</a:t>
            </a:r>
            <a:endParaRPr lang="en-IN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296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1092</Words>
  <Application>Microsoft Office PowerPoint</Application>
  <PresentationFormat>Widescreen</PresentationFormat>
  <Paragraphs>247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REGISTER - 1</vt:lpstr>
      <vt:lpstr>CONTROL REGISTER - 2</vt:lpstr>
      <vt:lpstr>CONTROL REGISTER - 3</vt:lpstr>
      <vt:lpstr>STATUS 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Shivanand Biradar</dc:creator>
  <cp:lastModifiedBy>Shivanand Biradar</cp:lastModifiedBy>
  <cp:revision>4</cp:revision>
  <dcterms:created xsi:type="dcterms:W3CDTF">2023-11-21T03:42:41Z</dcterms:created>
  <dcterms:modified xsi:type="dcterms:W3CDTF">2023-12-20T08:34:30Z</dcterms:modified>
</cp:coreProperties>
</file>