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57" r:id="rId3"/>
    <p:sldId id="265" r:id="rId4"/>
    <p:sldId id="266" r:id="rId5"/>
    <p:sldId id="267" r:id="rId6"/>
    <p:sldId id="268" r:id="rId7"/>
    <p:sldId id="275" r:id="rId8"/>
    <p:sldId id="269" r:id="rId9"/>
    <p:sldId id="270" r:id="rId10"/>
    <p:sldId id="272" r:id="rId11"/>
    <p:sldId id="273" r:id="rId12"/>
    <p:sldId id="274" r:id="rId13"/>
    <p:sldId id="277" r:id="rId14"/>
    <p:sldId id="264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and Biradar" userId="97899b5bd4ac17e6" providerId="LiveId" clId="{998F8BD1-4E57-4311-BBFC-1832C52B648A}"/>
    <pc:docChg chg="delSld">
      <pc:chgData name="Shivanand Biradar" userId="97899b5bd4ac17e6" providerId="LiveId" clId="{998F8BD1-4E57-4311-BBFC-1832C52B648A}" dt="2024-08-10T07:02:34.917" v="0" actId="47"/>
      <pc:docMkLst>
        <pc:docMk/>
      </pc:docMkLst>
      <pc:sldChg chg="del">
        <pc:chgData name="Shivanand Biradar" userId="97899b5bd4ac17e6" providerId="LiveId" clId="{998F8BD1-4E57-4311-BBFC-1832C52B648A}" dt="2024-08-10T07:02:34.917" v="0" actId="47"/>
        <pc:sldMkLst>
          <pc:docMk/>
          <pc:sldMk cId="3091910062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E31D4-CA02-463B-A898-5B5307CC81F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67F83-03C2-403E-BE2D-3F1D135D9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44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4DC0-2830-B4ED-15AC-E5134666E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22CF8-48A8-6808-8872-BE28F7999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2AE8-165D-F2A5-1751-69D1D342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EC86-F84D-4F6B-9BE5-8CCD8BCC8DA7}" type="datetime1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1C24B-ADAC-3FBC-A4F6-E1EE8306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E9FA-1827-564D-50A8-305FD124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F36D-AC69-4022-835E-EC815C750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68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B097-851C-E01A-73FF-C23E4F4E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77F6F-6F84-0B64-FE95-7524A20D5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CAF34-6349-8FF4-21AA-275E5AE6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91BF-77F8-4F8C-8DFF-850505EF5D93}" type="datetime1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DE8D4-F9AF-F75C-E221-95C9A204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7149C-79D7-5824-74BB-560CA50A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F36D-AC69-4022-835E-EC815C750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6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5412D-2BDE-C956-98F0-9B2E997E2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7309B-FEEA-CFB1-1EFD-87B5890A2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AC267-D51D-D58B-5FAA-01BDB4A4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DE23-9AE6-44EE-856F-9C572309F3D9}" type="datetime1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470E0-C6E7-C485-591C-D96B284C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AC069-50EE-46FD-F560-CDEB40B2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F36D-AC69-4022-835E-EC815C750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44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6D50-2454-6BB3-EB54-C739243F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4336-16D5-77CF-C3C4-1F845CFF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FE17E-9A4C-EA8A-B850-CFF2E167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7989-BE78-45D8-9496-7C724E0CD893}" type="datetime1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E868-B738-5C8B-9150-701C50F4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C64AB-4950-4038-267C-545F3FFC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F36D-AC69-4022-835E-EC815C750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90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4D22-8980-3F14-4811-08F0B615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01966-B5C9-A502-9FDB-71F964ED0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16327-C730-043D-0D9C-7A15B74F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9E56-6E6E-4C7D-8081-50A96CC55EB0}" type="datetime1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91061-C302-33C0-F84A-EB34A9DB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12EB-8553-AD39-8010-369C21F7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F36D-AC69-4022-835E-EC815C750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90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9F88-AC57-D811-F697-3948DD0F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0A08-9EB7-0FE2-24D9-82587827A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9C663-BD97-A877-2D54-93A7BFB6C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B13F6-965A-F1E6-5176-8B190BC6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A493-49C0-4476-8A46-7C18941FA39F}" type="datetime1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D46C9-3BBF-800D-3147-D78FCA6E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A8FBD-E5F1-F930-2910-FBC01D2B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F36D-AC69-4022-835E-EC815C750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89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73D7A-2C71-E087-F0A8-8272EE7B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E1C71-40D7-E9E8-21E5-4C739EA89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33EA1-28B8-FCE0-C85E-8926244F8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D08CA-16D7-8E34-DCD5-E93E874C4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3E66F-9D54-70EA-140A-8A6CC7520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30AF5-E521-334B-2368-3507CA9D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9949-F4AA-402E-9859-41D4CA770D9A}" type="datetime1">
              <a:rPr lang="en-IN" smtClean="0"/>
              <a:t>10-08-2024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9BF89-A3C2-24E4-5C2F-53A7EE04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002F9-9410-E465-BD21-B32ACA31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F36D-AC69-4022-835E-EC815C750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77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CFEA-F1DF-D8CB-284E-02495B7D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5F58E-0B9F-99B6-A1D1-7D1B5ABD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12CE-8163-4F56-9FDB-5671E1689AAE}" type="datetime1">
              <a:rPr lang="en-IN" smtClean="0"/>
              <a:t>10-08-2024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30E07-E787-AEC8-81C1-9AA5EA46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8F4C5-4D28-CE79-5766-2D92E917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F36D-AC69-4022-835E-EC815C750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51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55327-B7DA-988A-8B3D-1CCEDF2B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42C6-BBBE-41B5-BFAD-BEF48C1D0310}" type="datetime1">
              <a:rPr lang="en-IN" smtClean="0"/>
              <a:t>10-08-2024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78BFE-E90A-14E9-82D4-0788C0E4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A42AA-2F6F-EBBB-9F98-3E623BA3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F36D-AC69-4022-835E-EC815C750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81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1786-0EE6-5951-0022-DF8A4C67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EAEC9-ED3F-1402-125C-62CC8F17F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D89AA-19CB-7D99-5B44-A34C0B7A4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70AF8-BA37-3FF0-A46E-89CBA5F6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81A7-4F2D-4886-8E88-2DFAEFA007AC}" type="datetime1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2A73B-9364-D6AF-0155-A8603C90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99EAE-E0D7-B231-8B3C-C437E9EB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F36D-AC69-4022-835E-EC815C750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68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FC0E-4EE2-4F34-C911-2ED30DB5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45C9E-03A0-6659-06ED-14181B351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A54D5-41E0-A73A-0EA2-570CCC813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311DE-F580-4A9B-0EAE-498EBF32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A21C-0530-4377-8482-36A595A5F7FD}" type="datetime1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E478D-4371-6E8D-3F90-2F6EE395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49381-B682-57C0-06BA-23A346DD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F36D-AC69-4022-835E-EC815C750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04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17E3B-EA49-6E6B-9AF2-58E38C48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07F46-42A0-6236-F4F0-832B3D15C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650E3-ED45-376A-0986-796DE5C73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D8AE-779A-49F8-85E2-AEE4662CEDF9}" type="datetime1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86D7-FCF9-8A33-8099-68ABF7AC3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5ED9E-6950-270F-47D8-4C0B1318C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CF36D-AC69-4022-835E-EC815C750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37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app.goo.gl/2mYQCjPtZGpXf7pD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5E4639-A17F-D070-8A18-D8D68EEE5E72}"/>
              </a:ext>
            </a:extLst>
          </p:cNvPr>
          <p:cNvCxnSpPr>
            <a:cxnSpLocks/>
          </p:cNvCxnSpPr>
          <p:nvPr/>
        </p:nvCxnSpPr>
        <p:spPr>
          <a:xfrm>
            <a:off x="0" y="1246537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D54B56E-98D5-B0A5-9FE2-18C7CCF9EC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" t="18823" r="2826" b="16470"/>
          <a:stretch/>
        </p:blipFill>
        <p:spPr>
          <a:xfrm>
            <a:off x="3702837" y="4589756"/>
            <a:ext cx="4777857" cy="5988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C66A5B-7EC5-59DE-52F9-6604C038D5E2}"/>
              </a:ext>
            </a:extLst>
          </p:cNvPr>
          <p:cNvSpPr txBox="1"/>
          <p:nvPr/>
        </p:nvSpPr>
        <p:spPr>
          <a:xfrm>
            <a:off x="2458619" y="2136227"/>
            <a:ext cx="726475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500" b="1">
                <a:solidFill>
                  <a:schemeClr val="accent1">
                    <a:lumMod val="75000"/>
                  </a:schemeClr>
                </a:solidFill>
                <a:latin typeface="Palatino Linotype"/>
                <a:ea typeface="Calibri" panose="020F0502020204030204" pitchFamily="34" charset="0"/>
                <a:cs typeface="Calibri"/>
              </a:rPr>
              <a:t>Autocompletion of Words </a:t>
            </a:r>
            <a:endParaRPr lang="en-US" sz="4500" b="1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4500" b="1">
                <a:solidFill>
                  <a:schemeClr val="accent1">
                    <a:lumMod val="75000"/>
                  </a:schemeClr>
                </a:solidFill>
                <a:latin typeface="Palatino Linotype"/>
                <a:ea typeface="Calibri" panose="020F0502020204030204" pitchFamily="34" charset="0"/>
                <a:cs typeface="Calibri"/>
              </a:rPr>
              <a:t>Using Transformer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CEE08-8008-A2D6-60D2-22548C36E954}"/>
              </a:ext>
            </a:extLst>
          </p:cNvPr>
          <p:cNvSpPr txBox="1"/>
          <p:nvPr/>
        </p:nvSpPr>
        <p:spPr>
          <a:xfrm>
            <a:off x="3623047" y="1555286"/>
            <a:ext cx="49358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PAPER ID: SCT 5010​</a:t>
            </a:r>
            <a:endParaRPr lang="en-US" sz="1400" b="1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D5E9B-CDF9-6A01-21AD-E969C5AFC87A}"/>
              </a:ext>
            </a:extLst>
          </p:cNvPr>
          <p:cNvSpPr txBox="1"/>
          <p:nvPr/>
        </p:nvSpPr>
        <p:spPr>
          <a:xfrm>
            <a:off x="3173360" y="3943440"/>
            <a:ext cx="58352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accent2">
                    <a:lumMod val="75000"/>
                  </a:schemeClr>
                </a:solidFill>
                <a:latin typeface="Palatino Linotype"/>
              </a:rPr>
              <a:t>Presented by: Shivananda Biradara</a:t>
            </a:r>
            <a:endParaRPr lang="en-US" sz="1400" b="1">
              <a:solidFill>
                <a:schemeClr val="accent2">
                  <a:lumMod val="75000"/>
                </a:schemeClr>
              </a:solidFill>
              <a:latin typeface="Palatino Linotyp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4D0E56-5B97-EB53-307A-F1AD40494B34}"/>
              </a:ext>
            </a:extLst>
          </p:cNvPr>
          <p:cNvSpPr txBox="1"/>
          <p:nvPr/>
        </p:nvSpPr>
        <p:spPr>
          <a:xfrm>
            <a:off x="90244" y="6001303"/>
            <a:ext cx="1200149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b="1" i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Second </a:t>
            </a:r>
            <a:r>
              <a:rPr lang="en-US" sz="1500" b="1" i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International Conference on Advances in Smart Sensor, Signal Processing and Communication Technology (ICASSCT 2024)</a:t>
            </a:r>
          </a:p>
          <a:p>
            <a:pPr algn="ctr"/>
            <a:r>
              <a:rPr lang="en-US" sz="1500" b="1" i="0">
                <a:effectLst/>
                <a:latin typeface="Palatino Linotype" panose="02040502050505030304" pitchFamily="18" charset="0"/>
              </a:rPr>
              <a:t>22 - 23, March 2024, </a:t>
            </a:r>
            <a:r>
              <a:rPr lang="en-US" sz="1500" b="1" i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Goa University, Goa, India</a:t>
            </a:r>
            <a:endParaRPr lang="en-US" sz="1500" b="1">
              <a:latin typeface="Palatino Linotype" panose="02040502050505030304" pitchFamily="18" charset="0"/>
            </a:endParaRPr>
          </a:p>
        </p:txBody>
      </p:sp>
      <p:pic>
        <p:nvPicPr>
          <p:cNvPr id="5" name="Picture 4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417EAFD6-99D1-040C-644F-CF8277490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9" r="7427"/>
          <a:stretch/>
        </p:blipFill>
        <p:spPr>
          <a:xfrm>
            <a:off x="-2315" y="151774"/>
            <a:ext cx="3402945" cy="97282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4082AD-FC11-17C9-E28E-AB557B510130}"/>
              </a:ext>
            </a:extLst>
          </p:cNvPr>
          <p:cNvCxnSpPr>
            <a:cxnSpLocks/>
          </p:cNvCxnSpPr>
          <p:nvPr/>
        </p:nvCxnSpPr>
        <p:spPr>
          <a:xfrm>
            <a:off x="-2314" y="1187642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5C473F-EE40-2A81-0D8C-9026D1626DEF}"/>
              </a:ext>
            </a:extLst>
          </p:cNvPr>
          <p:cNvSpPr txBox="1"/>
          <p:nvPr/>
        </p:nvSpPr>
        <p:spPr>
          <a:xfrm>
            <a:off x="3661484" y="173102"/>
            <a:ext cx="4859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>
                <a:solidFill>
                  <a:schemeClr val="tx2">
                    <a:lumMod val="75000"/>
                  </a:schemeClr>
                </a:solidFill>
                <a:latin typeface="Palatino Linotype" panose="02040502050505030304" pitchFamily="18" charset="0"/>
              </a:rPr>
              <a:t>ICASSCT 2024</a:t>
            </a:r>
          </a:p>
        </p:txBody>
      </p:sp>
    </p:spTree>
    <p:extLst>
      <p:ext uri="{BB962C8B-B14F-4D97-AF65-F5344CB8AC3E}">
        <p14:creationId xmlns:p14="http://schemas.microsoft.com/office/powerpoint/2010/main" val="65084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490C-63A2-4C79-9897-9FE0C42580C4}" type="datetime1">
              <a:rPr lang="en-IN" smtClean="0"/>
              <a:t>10-08-2024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10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00E9C6-6629-AC85-1626-061A2365BC2D}"/>
              </a:ext>
            </a:extLst>
          </p:cNvPr>
          <p:cNvSpPr txBox="1"/>
          <p:nvPr/>
        </p:nvSpPr>
        <p:spPr>
          <a:xfrm>
            <a:off x="247786" y="1507443"/>
            <a:ext cx="4473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Learning rate 		           = 0.03</a:t>
            </a:r>
          </a:p>
          <a:p>
            <a:r>
              <a:rPr lang="en-US" sz="2400"/>
              <a:t>Hidden Layers (LSTM)	           =700</a:t>
            </a:r>
            <a:br>
              <a:rPr lang="en-US" sz="2400"/>
            </a:br>
            <a:r>
              <a:rPr lang="en-US" sz="2400"/>
              <a:t>Masking percentage (BERT)  =15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F305C5-7611-0C9C-0737-4978F99CFBF0}"/>
              </a:ext>
            </a:extLst>
          </p:cNvPr>
          <p:cNvSpPr txBox="1"/>
          <p:nvPr/>
        </p:nvSpPr>
        <p:spPr>
          <a:xfrm>
            <a:off x="247787" y="3031412"/>
            <a:ext cx="6595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Training the LSTM model </a:t>
            </a:r>
            <a:r>
              <a:rPr lang="en-US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Nvidia</a:t>
            </a:r>
            <a:r>
              <a:rPr lang="en-US" sz="2400" b="1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A6000 GPU 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</a:t>
            </a:r>
            <a:r>
              <a:rPr lang="en-US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128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gigabytes of RAM  was used.</a:t>
            </a:r>
          </a:p>
          <a:p>
            <a:r>
              <a:rPr lang="en-US" sz="2400">
                <a:latin typeface="Times New Roman" panose="02020603050405020304" pitchFamily="18" charset="0"/>
              </a:rPr>
              <a:t>At the time of training </a:t>
            </a:r>
            <a:r>
              <a:rPr lang="en-US" sz="2400" b="1">
                <a:latin typeface="Times New Roman" panose="02020603050405020304" pitchFamily="18" charset="0"/>
              </a:rPr>
              <a:t>55</a:t>
            </a:r>
            <a:r>
              <a:rPr lang="en-US" sz="2400">
                <a:latin typeface="Times New Roman" panose="02020603050405020304" pitchFamily="18" charset="0"/>
              </a:rPr>
              <a:t> GB of RAM was used by the model</a:t>
            </a:r>
            <a:endParaRPr lang="en-IN" sz="2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2EC5C9-9590-72B6-F107-8A15CDE93518}"/>
              </a:ext>
            </a:extLst>
          </p:cNvPr>
          <p:cNvSpPr txBox="1"/>
          <p:nvPr/>
        </p:nvSpPr>
        <p:spPr>
          <a:xfrm>
            <a:off x="247786" y="4657791"/>
            <a:ext cx="4711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Bert was trained on the Google collab with 15 GB RAM</a:t>
            </a:r>
            <a:endParaRPr lang="en-IN" sz="2400"/>
          </a:p>
        </p:txBody>
      </p:sp>
      <p:pic>
        <p:nvPicPr>
          <p:cNvPr id="2" name="image4.jpeg">
            <a:extLst>
              <a:ext uri="{FF2B5EF4-FFF2-40B4-BE49-F238E27FC236}">
                <a16:creationId xmlns:a16="http://schemas.microsoft.com/office/drawing/2014/main" id="{32637590-F238-3472-93F5-276F0B4EB9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63128"/>
          <a:stretch/>
        </p:blipFill>
        <p:spPr>
          <a:xfrm>
            <a:off x="6843251" y="4520138"/>
            <a:ext cx="4864987" cy="1915608"/>
          </a:xfrm>
          <a:prstGeom prst="rect">
            <a:avLst/>
          </a:prstGeom>
        </p:spPr>
      </p:pic>
      <p:pic>
        <p:nvPicPr>
          <p:cNvPr id="3" name="image7.png">
            <a:extLst>
              <a:ext uri="{FF2B5EF4-FFF2-40B4-BE49-F238E27FC236}">
                <a16:creationId xmlns:a16="http://schemas.microsoft.com/office/drawing/2014/main" id="{DF440CD9-6F11-4AAC-0EF4-040D0418F9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r="50903"/>
          <a:stretch/>
        </p:blipFill>
        <p:spPr>
          <a:xfrm>
            <a:off x="6936658" y="592845"/>
            <a:ext cx="3937820" cy="3821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B09C03-2110-72A5-F9B1-7B3234C61CF0}"/>
              </a:ext>
            </a:extLst>
          </p:cNvPr>
          <p:cNvSpPr txBox="1"/>
          <p:nvPr/>
        </p:nvSpPr>
        <p:spPr>
          <a:xfrm>
            <a:off x="306010" y="659259"/>
            <a:ext cx="4872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/>
              <a:t>Implementation and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FCD79-1985-C274-0A31-0C1DEDE84474}"/>
              </a:ext>
            </a:extLst>
          </p:cNvPr>
          <p:cNvSpPr txBox="1"/>
          <p:nvPr/>
        </p:nvSpPr>
        <p:spPr>
          <a:xfrm>
            <a:off x="247785" y="5367744"/>
            <a:ext cx="4711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Accuracy  LSTM  : 98.50%</a:t>
            </a:r>
          </a:p>
          <a:p>
            <a:r>
              <a:rPr lang="en-US" sz="2400"/>
              <a:t>Accuracy  BERT  :  98.07%</a:t>
            </a:r>
          </a:p>
        </p:txBody>
      </p:sp>
    </p:spTree>
    <p:extLst>
      <p:ext uri="{BB962C8B-B14F-4D97-AF65-F5344CB8AC3E}">
        <p14:creationId xmlns:p14="http://schemas.microsoft.com/office/powerpoint/2010/main" val="161834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490C-63A2-4C79-9897-9FE0C42580C4}" type="datetime1">
              <a:rPr lang="en-IN" smtClean="0"/>
              <a:t>10-08-2024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11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image3.jpeg">
            <a:extLst>
              <a:ext uri="{FF2B5EF4-FFF2-40B4-BE49-F238E27FC236}">
                <a16:creationId xmlns:a16="http://schemas.microsoft.com/office/drawing/2014/main" id="{6781BE8C-6565-ECBE-F014-CE8F117874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3977" r="81"/>
          <a:stretch/>
        </p:blipFill>
        <p:spPr>
          <a:xfrm>
            <a:off x="286641" y="1502666"/>
            <a:ext cx="3578514" cy="3679621"/>
          </a:xfrm>
          <a:prstGeom prst="rect">
            <a:avLst/>
          </a:prstGeom>
        </p:spPr>
      </p:pic>
      <p:grpSp>
        <p:nvGrpSpPr>
          <p:cNvPr id="20" name="Group 2">
            <a:extLst>
              <a:ext uri="{FF2B5EF4-FFF2-40B4-BE49-F238E27FC236}">
                <a16:creationId xmlns:a16="http://schemas.microsoft.com/office/drawing/2014/main" id="{CFD59F81-2297-13AA-334D-F3A3B28145CB}"/>
              </a:ext>
            </a:extLst>
          </p:cNvPr>
          <p:cNvGrpSpPr>
            <a:grpSpLocks/>
          </p:cNvGrpSpPr>
          <p:nvPr/>
        </p:nvGrpSpPr>
        <p:grpSpPr bwMode="auto">
          <a:xfrm>
            <a:off x="4179448" y="1272327"/>
            <a:ext cx="8032955" cy="3909967"/>
            <a:chOff x="0" y="0"/>
            <a:chExt cx="7426" cy="2969"/>
          </a:xfrm>
        </p:grpSpPr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0BFCAD07-B270-4869-1824-4B05EA0A8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28" cy="2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F2A07037-0589-DEC4-199C-EE13661AB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7" y="33"/>
              <a:ext cx="3699" cy="2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99B8AF1-9748-66C2-8955-0A51A489B3FE}"/>
              </a:ext>
            </a:extLst>
          </p:cNvPr>
          <p:cNvSpPr txBox="1"/>
          <p:nvPr/>
        </p:nvSpPr>
        <p:spPr>
          <a:xfrm>
            <a:off x="807143" y="1235929"/>
            <a:ext cx="2547258" cy="318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>
                <a:cs typeface="Calibri"/>
              </a:rPr>
              <a:t> Training Loss per Epoch BERT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9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490C-63A2-4C79-9897-9FE0C42580C4}" type="datetime1">
              <a:rPr lang="en-IN" smtClean="0"/>
              <a:t>10-08-2024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12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0915444-3B94-401A-8FE5-5FAA27AA01C8}"/>
              </a:ext>
            </a:extLst>
          </p:cNvPr>
          <p:cNvSpPr txBox="1"/>
          <p:nvPr/>
        </p:nvSpPr>
        <p:spPr>
          <a:xfrm>
            <a:off x="383458" y="1459915"/>
            <a:ext cx="11808542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</a:t>
            </a:r>
            <a:r>
              <a:rPr lang="en-US" sz="24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training</a:t>
            </a:r>
            <a:r>
              <a:rPr lang="en-US" sz="24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</a:t>
            </a:r>
            <a:r>
              <a:rPr lang="en-US" sz="24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BERT</a:t>
            </a:r>
            <a:r>
              <a:rPr lang="en-US" sz="24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24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4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less</a:t>
            </a:r>
            <a:r>
              <a:rPr lang="en-US" sz="2400" spc="-2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</a:t>
            </a:r>
            <a:r>
              <a:rPr lang="en-US" sz="24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LSTM</a:t>
            </a:r>
            <a:r>
              <a:rPr lang="en-US" sz="24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4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same</a:t>
            </a:r>
            <a:r>
              <a:rPr lang="en-US" sz="2400" spc="-24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r>
              <a:rPr lang="en-US" sz="24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same epochs.</a:t>
            </a:r>
          </a:p>
          <a:p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Based on the obtained results, it could be said that the BERT model</a:t>
            </a:r>
            <a:r>
              <a:rPr lang="en-US" sz="2400" spc="-235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is very good at the context holding </a:t>
            </a:r>
            <a:r>
              <a:rPr lang="en-US" sz="2400">
                <a:latin typeface="Times New Roman"/>
                <a:ea typeface="Times New Roman" panose="02020603050405020304" pitchFamily="18" charset="0"/>
                <a:cs typeface="Times New Roman"/>
              </a:rPr>
              <a:t>than</a:t>
            </a:r>
            <a:r>
              <a:rPr lang="en-US" sz="2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the LSTM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model which is saved</a:t>
            </a:r>
            <a:r>
              <a:rPr lang="en-US" sz="2400" spc="-2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the best loss will give better results than that of the models saved on the best</a:t>
            </a:r>
            <a:r>
              <a:rPr lang="en-US" sz="24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</a:t>
            </a:r>
            <a:endParaRPr lang="en-IN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C24BB-FF5A-F747-B64F-D424564A03DF}"/>
              </a:ext>
            </a:extLst>
          </p:cNvPr>
          <p:cNvSpPr txBox="1"/>
          <p:nvPr/>
        </p:nvSpPr>
        <p:spPr>
          <a:xfrm>
            <a:off x="107943" y="680890"/>
            <a:ext cx="210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748795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490C-63A2-4C79-9897-9FE0C42580C4}" type="datetime1">
              <a:rPr lang="en-IN" smtClean="0"/>
              <a:t>10-08-2024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13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BFD24F7-BEF2-D3CE-9169-62179FB837E4}"/>
              </a:ext>
            </a:extLst>
          </p:cNvPr>
          <p:cNvSpPr txBox="1"/>
          <p:nvPr/>
        </p:nvSpPr>
        <p:spPr>
          <a:xfrm>
            <a:off x="186813" y="766916"/>
            <a:ext cx="2012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References</a:t>
            </a:r>
            <a:endParaRPr lang="en-IN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12E69-A238-4B92-533D-F081E53CAEF1}"/>
              </a:ext>
            </a:extLst>
          </p:cNvPr>
          <p:cNvSpPr txBox="1"/>
          <p:nvPr/>
        </p:nvSpPr>
        <p:spPr>
          <a:xfrm>
            <a:off x="599768" y="1602657"/>
            <a:ext cx="112579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Vishal </a:t>
            </a:r>
            <a:r>
              <a:rPr lang="en-US" err="1"/>
              <a:t>Rathee</a:t>
            </a:r>
            <a:r>
              <a:rPr lang="en-US"/>
              <a:t> and Sakshi </a:t>
            </a:r>
            <a:r>
              <a:rPr lang="en-US" err="1"/>
              <a:t>Yede</a:t>
            </a:r>
            <a:r>
              <a:rPr lang="en-US"/>
              <a:t>. A machine learning approach to predict the next word in a statement. In 2023, 4th International Conference on Electronics and Sustainable Communication Systems (ICESC), pages 1604–1607. IEEE,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Ashish Vaswani, Noam </a:t>
            </a:r>
            <a:r>
              <a:rPr lang="en-US" err="1"/>
              <a:t>Shazeer</a:t>
            </a:r>
            <a:r>
              <a:rPr lang="en-US"/>
              <a:t>, Niki Parmar, Jakob </a:t>
            </a:r>
            <a:r>
              <a:rPr lang="en-US" err="1"/>
              <a:t>Uszkoreit</a:t>
            </a:r>
            <a:r>
              <a:rPr lang="en-US"/>
              <a:t>, </a:t>
            </a:r>
            <a:r>
              <a:rPr lang="en-US" err="1"/>
              <a:t>Llion</a:t>
            </a:r>
            <a:r>
              <a:rPr lang="en-US"/>
              <a:t> Jones, Aidan N </a:t>
            </a:r>
            <a:r>
              <a:rPr lang="en-US" err="1"/>
              <a:t>Gomez,Łukasz</a:t>
            </a:r>
            <a:r>
              <a:rPr lang="en-US"/>
              <a:t> Kaiser, and Illia </a:t>
            </a:r>
            <a:r>
              <a:rPr lang="en-US" err="1"/>
              <a:t>Polosukhin</a:t>
            </a:r>
            <a:r>
              <a:rPr lang="en-US"/>
              <a:t>. Attention is all you need. Advances in neural information processing systems, 30,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Gareth Ari Aye, Seohyun Kim, and </a:t>
            </a:r>
            <a:r>
              <a:rPr lang="en-US" err="1"/>
              <a:t>Hongyu</a:t>
            </a:r>
            <a:r>
              <a:rPr lang="en-US"/>
              <a:t> Li. Learning autocompletion from real-world datasets. In 2021 IEEE/ACM 43rd International Conference on Software Engineering: Soft- ware Engineering in Practice (ICSE-SEIP), pages 131–139. IEEE,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Seunghak</a:t>
            </a:r>
            <a:r>
              <a:rPr lang="en-US"/>
              <a:t> Yu, Nilesh Kulkarni, </a:t>
            </a:r>
            <a:r>
              <a:rPr lang="en-US" err="1"/>
              <a:t>Haejun</a:t>
            </a:r>
            <a:r>
              <a:rPr lang="en-US"/>
              <a:t> Lee, and </a:t>
            </a:r>
            <a:r>
              <a:rPr lang="en-US" err="1"/>
              <a:t>Jihie</a:t>
            </a:r>
            <a:r>
              <a:rPr lang="en-US"/>
              <a:t> Kim. On-device neural language model based word prediction. In Proceedings of the 27th International Conference on Com- </a:t>
            </a:r>
            <a:r>
              <a:rPr lang="en-US" err="1"/>
              <a:t>putational</a:t>
            </a:r>
            <a:r>
              <a:rPr lang="en-US"/>
              <a:t> Linguistics: System Demonstrations, pages 128–131, 2018.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5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490C-63A2-4C79-9897-9FE0C42580C4}" type="datetime1">
              <a:rPr lang="en-IN" smtClean="0"/>
              <a:t>10-08-2024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14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5D69A8-2E27-90AC-7671-981781F5205F}"/>
              </a:ext>
            </a:extLst>
          </p:cNvPr>
          <p:cNvSpPr txBox="1">
            <a:spLocks/>
          </p:cNvSpPr>
          <p:nvPr/>
        </p:nvSpPr>
        <p:spPr>
          <a:xfrm>
            <a:off x="1797666" y="277112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i="1" spc="5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Palatino Linotype"/>
                <a:ea typeface="STHupo"/>
                <a:cs typeface="Calibri"/>
              </a:rPr>
              <a:t>THANK</a:t>
            </a:r>
            <a:r>
              <a:rPr lang="en-US" sz="9600" b="1" i="1">
                <a:ln>
                  <a:solidFill>
                    <a:schemeClr val="accent1"/>
                  </a:solidFill>
                </a:ln>
                <a:latin typeface="Palatino Linotype"/>
                <a:ea typeface="STHupo"/>
                <a:cs typeface="Calibri"/>
              </a:rPr>
              <a:t> </a:t>
            </a:r>
            <a:r>
              <a:rPr lang="en-US" sz="9600" b="1" i="1" spc="5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Palatino Linotype"/>
                <a:ea typeface="STHupo"/>
                <a:cs typeface="Calibri"/>
              </a:rPr>
              <a:t>YOU</a:t>
            </a:r>
            <a:r>
              <a:rPr lang="en-US" sz="9600" b="1" i="1">
                <a:ln>
                  <a:solidFill>
                    <a:schemeClr val="accent1"/>
                  </a:solidFill>
                </a:ln>
                <a:latin typeface="Palatino Linotype"/>
                <a:ea typeface="STHupo"/>
              </a:rPr>
              <a:t> </a:t>
            </a:r>
            <a:endParaRPr lang="en-US" sz="9600" b="1">
              <a:ln>
                <a:solidFill>
                  <a:srgbClr val="4472C4"/>
                </a:solidFill>
              </a:ln>
              <a:latin typeface="Palatino Linotype"/>
              <a:ea typeface="STHupo"/>
            </a:endParaRPr>
          </a:p>
        </p:txBody>
      </p:sp>
    </p:spTree>
    <p:extLst>
      <p:ext uri="{BB962C8B-B14F-4D97-AF65-F5344CB8AC3E}">
        <p14:creationId xmlns:p14="http://schemas.microsoft.com/office/powerpoint/2010/main" val="110850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490C-63A2-4C79-9897-9FE0C42580C4}" type="datetime1">
              <a:rPr lang="en-IN" smtClean="0"/>
              <a:t>10-08-2024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15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4824A4-0C46-AC6C-9B48-EB3E916F07E9}"/>
              </a:ext>
            </a:extLst>
          </p:cNvPr>
          <p:cNvSpPr txBox="1"/>
          <p:nvPr/>
        </p:nvSpPr>
        <p:spPr>
          <a:xfrm>
            <a:off x="3242494" y="1671483"/>
            <a:ext cx="570701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600">
                <a:latin typeface="STHupo" panose="02010800040101010101" pitchFamily="2" charset="-122"/>
                <a:ea typeface="STHupo" panose="02010800040101010101" pitchFamily="2" charset="-122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4396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490C-63A2-4C79-9897-9FE0C42580C4}" type="datetime1">
              <a:rPr lang="en-IN" smtClean="0"/>
              <a:t>10-08-2024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2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B48DF6-A353-D9AA-1D2E-FD1841B74367}"/>
              </a:ext>
            </a:extLst>
          </p:cNvPr>
          <p:cNvSpPr txBox="1"/>
          <p:nvPr/>
        </p:nvSpPr>
        <p:spPr>
          <a:xfrm>
            <a:off x="195943" y="886408"/>
            <a:ext cx="1327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Contents</a:t>
            </a:r>
            <a:endParaRPr lang="en-IN" sz="2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35928D-7F8E-0E09-A657-C7F73E4D1FF6}"/>
              </a:ext>
            </a:extLst>
          </p:cNvPr>
          <p:cNvSpPr txBox="1"/>
          <p:nvPr/>
        </p:nvSpPr>
        <p:spPr>
          <a:xfrm>
            <a:off x="838200" y="1348073"/>
            <a:ext cx="39095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Introduction</a:t>
            </a:r>
          </a:p>
          <a:p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Implementation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Results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Conclusion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00923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490C-63A2-4C79-9897-9FE0C42580C4}" type="datetime1">
              <a:rPr lang="en-IN" smtClean="0"/>
              <a:t>10-08-2024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3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9EAFD8A-534D-43EB-A6FD-C04DA581C8B3}"/>
              </a:ext>
            </a:extLst>
          </p:cNvPr>
          <p:cNvSpPr txBox="1"/>
          <p:nvPr/>
        </p:nvSpPr>
        <p:spPr>
          <a:xfrm>
            <a:off x="410547" y="680890"/>
            <a:ext cx="230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Introduction</a:t>
            </a:r>
            <a:endParaRPr lang="en-IN" sz="3200" b="1"/>
          </a:p>
        </p:txBody>
      </p:sp>
      <p:pic>
        <p:nvPicPr>
          <p:cNvPr id="1026" name="Picture 2" descr="Symfony UX Autocomplete Documentation">
            <a:hlinkClick r:id="rId3"/>
            <a:extLst>
              <a:ext uri="{FF2B5EF4-FFF2-40B4-BE49-F238E27FC236}">
                <a16:creationId xmlns:a16="http://schemas.microsoft.com/office/drawing/2014/main" id="{93C0C319-DC45-C048-ADA5-B5C15A343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1704204"/>
            <a:ext cx="32004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E6B1FF-7867-26E5-2BA1-A87FA155DC44}"/>
              </a:ext>
            </a:extLst>
          </p:cNvPr>
          <p:cNvSpPr txBox="1"/>
          <p:nvPr/>
        </p:nvSpPr>
        <p:spPr>
          <a:xfrm>
            <a:off x="531845" y="1791477"/>
            <a:ext cx="79590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Autocompletion is a feature that suggests words or phrases as the user is typing.</a:t>
            </a:r>
          </a:p>
          <a:p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auto-completion algorithm compares inputs to these patterns and suggests the next word that is most possible.-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Transformer models are deep learning models that perform natural language processing (NLP) tasks and are suitable for auto-completion jobs because they can learn long-range dependencies in text.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66757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490C-63A2-4C79-9897-9FE0C42580C4}" type="datetime1">
              <a:rPr lang="en-IN" smtClean="0"/>
              <a:t>10-08-2024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4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2D2B2C-AC09-BDE8-74F0-5D66F2408C0E}"/>
              </a:ext>
            </a:extLst>
          </p:cNvPr>
          <p:cNvSpPr/>
          <p:nvPr/>
        </p:nvSpPr>
        <p:spPr>
          <a:xfrm>
            <a:off x="5775649" y="2863050"/>
            <a:ext cx="1418253" cy="6531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Applications</a:t>
            </a:r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C0D0E06-1C6A-B2D3-053C-B43217974A91}"/>
              </a:ext>
            </a:extLst>
          </p:cNvPr>
          <p:cNvSpPr/>
          <p:nvPr/>
        </p:nvSpPr>
        <p:spPr>
          <a:xfrm>
            <a:off x="8472196" y="1511559"/>
            <a:ext cx="1838131" cy="653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Browsing</a:t>
            </a:r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7367E8-7D3C-E77F-40DF-3AA01157D1AD}"/>
              </a:ext>
            </a:extLst>
          </p:cNvPr>
          <p:cNvSpPr/>
          <p:nvPr/>
        </p:nvSpPr>
        <p:spPr>
          <a:xfrm>
            <a:off x="8939555" y="2861090"/>
            <a:ext cx="1838131" cy="653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Email typing</a:t>
            </a:r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C87058-BB43-647A-5572-EA5089751869}"/>
              </a:ext>
            </a:extLst>
          </p:cNvPr>
          <p:cNvSpPr/>
          <p:nvPr/>
        </p:nvSpPr>
        <p:spPr>
          <a:xfrm>
            <a:off x="8472195" y="4266910"/>
            <a:ext cx="2112451" cy="653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Programming IDEs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2C1476-5659-513A-DBCD-0DA7186D11B1}"/>
              </a:ext>
            </a:extLst>
          </p:cNvPr>
          <p:cNvCxnSpPr>
            <a:cxnSpLocks/>
          </p:cNvCxnSpPr>
          <p:nvPr/>
        </p:nvCxnSpPr>
        <p:spPr>
          <a:xfrm flipV="1">
            <a:off x="7193902" y="1909249"/>
            <a:ext cx="1278294" cy="94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57211D-434D-10B4-AAC7-7F43D20A357B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7193902" y="3187660"/>
            <a:ext cx="1745653" cy="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15C7A5-1164-A848-2BFD-ED1E1094FFD6}"/>
              </a:ext>
            </a:extLst>
          </p:cNvPr>
          <p:cNvCxnSpPr>
            <a:cxnSpLocks/>
          </p:cNvCxnSpPr>
          <p:nvPr/>
        </p:nvCxnSpPr>
        <p:spPr>
          <a:xfrm>
            <a:off x="7234542" y="3484258"/>
            <a:ext cx="1217333" cy="102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642EE2B-CD92-E6DD-EE38-F31F926EC704}"/>
              </a:ext>
            </a:extLst>
          </p:cNvPr>
          <p:cNvSpPr/>
          <p:nvPr/>
        </p:nvSpPr>
        <p:spPr>
          <a:xfrm>
            <a:off x="5566436" y="1003558"/>
            <a:ext cx="1838131" cy="653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ECECEC"/>
                </a:solidFill>
                <a:ea typeface="+mn-lt"/>
                <a:cs typeface="+mn-lt"/>
              </a:rPr>
              <a:t>Text Editors</a:t>
            </a:r>
            <a:endParaRPr lang="en-US" b="1">
              <a:solidFill>
                <a:srgbClr val="ECECEC"/>
              </a:solidFill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6D183A-00ED-80B5-F44D-8CF98783E8D9}"/>
              </a:ext>
            </a:extLst>
          </p:cNvPr>
          <p:cNvSpPr/>
          <p:nvPr/>
        </p:nvSpPr>
        <p:spPr>
          <a:xfrm>
            <a:off x="5779796" y="5443477"/>
            <a:ext cx="1838131" cy="653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ECECEC"/>
                </a:solidFill>
                <a:ea typeface="+mn-lt"/>
                <a:cs typeface="+mn-lt"/>
              </a:rPr>
              <a:t>Web Forms</a:t>
            </a:r>
            <a:endParaRPr lang="en-US">
              <a:cs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744392-90C2-E2C4-7E16-20FE61271C95}"/>
              </a:ext>
            </a:extLst>
          </p:cNvPr>
          <p:cNvSpPr/>
          <p:nvPr/>
        </p:nvSpPr>
        <p:spPr>
          <a:xfrm>
            <a:off x="3117876" y="4630677"/>
            <a:ext cx="2122611" cy="653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ECECEC"/>
                </a:solidFill>
                <a:ea typeface="+mn-lt"/>
                <a:cs typeface="+mn-lt"/>
              </a:rPr>
              <a:t>Command line interfaces</a:t>
            </a:r>
            <a:endParaRPr lang="en-US">
              <a:cs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22AD19-168B-C5E7-6729-FE40F68CEB72}"/>
              </a:ext>
            </a:extLst>
          </p:cNvPr>
          <p:cNvSpPr/>
          <p:nvPr/>
        </p:nvSpPr>
        <p:spPr>
          <a:xfrm>
            <a:off x="2203476" y="2913637"/>
            <a:ext cx="1838131" cy="653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ECECEC"/>
                </a:solidFill>
                <a:ea typeface="+mn-lt"/>
                <a:cs typeface="+mn-lt"/>
              </a:rPr>
              <a:t>Search Engines</a:t>
            </a:r>
            <a:endParaRPr lang="en-US">
              <a:cs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D5EE38-9179-61BB-2AAB-085CC00459A2}"/>
              </a:ext>
            </a:extLst>
          </p:cNvPr>
          <p:cNvSpPr/>
          <p:nvPr/>
        </p:nvSpPr>
        <p:spPr>
          <a:xfrm>
            <a:off x="2853716" y="1430277"/>
            <a:ext cx="1838131" cy="653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ECECEC"/>
                </a:solidFill>
                <a:ea typeface="+mn-lt"/>
                <a:cs typeface="+mn-lt"/>
              </a:rPr>
              <a:t>Word Processors</a:t>
            </a:r>
            <a:endParaRPr lang="en-US"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E18CC8-4194-F1EC-7332-78839AE81362}"/>
              </a:ext>
            </a:extLst>
          </p:cNvPr>
          <p:cNvCxnSpPr>
            <a:cxnSpLocks/>
          </p:cNvCxnSpPr>
          <p:nvPr/>
        </p:nvCxnSpPr>
        <p:spPr>
          <a:xfrm flipH="1">
            <a:off x="6521474" y="3514738"/>
            <a:ext cx="12027" cy="192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EE3F1B-7842-785D-6360-C1A970DF85DA}"/>
              </a:ext>
            </a:extLst>
          </p:cNvPr>
          <p:cNvCxnSpPr>
            <a:cxnSpLocks/>
          </p:cNvCxnSpPr>
          <p:nvPr/>
        </p:nvCxnSpPr>
        <p:spPr>
          <a:xfrm flipH="1" flipV="1">
            <a:off x="4611394" y="1951880"/>
            <a:ext cx="1149947" cy="94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126D23-6E10-5B7F-BC21-34904C16B0D9}"/>
              </a:ext>
            </a:extLst>
          </p:cNvPr>
          <p:cNvCxnSpPr>
            <a:cxnSpLocks/>
          </p:cNvCxnSpPr>
          <p:nvPr/>
        </p:nvCxnSpPr>
        <p:spPr>
          <a:xfrm flipH="1">
            <a:off x="4042434" y="3230258"/>
            <a:ext cx="1739227" cy="2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F0B961-D037-B46B-D54A-D352E8FAD693}"/>
              </a:ext>
            </a:extLst>
          </p:cNvPr>
          <p:cNvCxnSpPr>
            <a:cxnSpLocks/>
          </p:cNvCxnSpPr>
          <p:nvPr/>
        </p:nvCxnSpPr>
        <p:spPr>
          <a:xfrm flipH="1">
            <a:off x="4865394" y="3463938"/>
            <a:ext cx="977227" cy="121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3038A-B926-9368-6375-1E0CA5F923EC}"/>
              </a:ext>
            </a:extLst>
          </p:cNvPr>
          <p:cNvCxnSpPr>
            <a:cxnSpLocks/>
          </p:cNvCxnSpPr>
          <p:nvPr/>
        </p:nvCxnSpPr>
        <p:spPr>
          <a:xfrm flipH="1" flipV="1">
            <a:off x="6460514" y="1708040"/>
            <a:ext cx="32347" cy="109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BEBBBE15-42B4-5EB9-623A-F47E0E72424C}"/>
              </a:ext>
            </a:extLst>
          </p:cNvPr>
          <p:cNvSpPr/>
          <p:nvPr/>
        </p:nvSpPr>
        <p:spPr>
          <a:xfrm>
            <a:off x="251927" y="941460"/>
            <a:ext cx="2024742" cy="555597"/>
          </a:xfrm>
          <a:prstGeom prst="snip1Rect">
            <a:avLst>
              <a:gd name="adj" fmla="val 30102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17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490C-63A2-4C79-9897-9FE0C42580C4}" type="datetime1">
              <a:rPr lang="en-IN" smtClean="0"/>
              <a:t>10-08-2024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5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BFAF088-241E-E2CE-BB76-AB2DE8104024}"/>
              </a:ext>
            </a:extLst>
          </p:cNvPr>
          <p:cNvSpPr txBox="1"/>
          <p:nvPr/>
        </p:nvSpPr>
        <p:spPr>
          <a:xfrm>
            <a:off x="283503" y="973278"/>
            <a:ext cx="1968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Objectives</a:t>
            </a:r>
            <a:endParaRPr lang="en-IN" sz="3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14ED1-CF2F-83BF-E99B-C4A790A4FF05}"/>
              </a:ext>
            </a:extLst>
          </p:cNvPr>
          <p:cNvSpPr txBox="1"/>
          <p:nvPr/>
        </p:nvSpPr>
        <p:spPr>
          <a:xfrm>
            <a:off x="643812" y="1978089"/>
            <a:ext cx="9078686" cy="273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816610" indent="-342900" algn="just">
              <a:lnSpc>
                <a:spcPct val="103000"/>
              </a:lnSpc>
              <a:buSzPts val="1000"/>
              <a:buFont typeface="Symbol" panose="05050102010706020507" pitchFamily="18" charset="2"/>
              <a:buChar char=""/>
              <a:tabLst>
                <a:tab pos="1152525" algn="l"/>
                <a:tab pos="1153160" algn="l"/>
              </a:tabLst>
            </a:pPr>
            <a:r>
              <a:rPr lang="en-US" sz="240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Perform a comprehensive literature survey towards understanding the state of the art in the direction of autocompletion of words.</a:t>
            </a:r>
          </a:p>
          <a:p>
            <a:pPr marL="342900" marR="816610" indent="-342900" algn="just">
              <a:lnSpc>
                <a:spcPct val="103000"/>
              </a:lnSpc>
              <a:buSzPts val="1000"/>
              <a:buFont typeface="Symbol" panose="05050102010706020507" pitchFamily="18" charset="2"/>
              <a:buChar char=""/>
              <a:tabLst>
                <a:tab pos="1152525" algn="l"/>
                <a:tab pos="1153160" algn="l"/>
              </a:tabLst>
            </a:pPr>
            <a:endParaRPr lang="en-US" sz="240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816610" indent="-342900">
              <a:lnSpc>
                <a:spcPct val="103000"/>
              </a:lnSpc>
              <a:buSzPts val="1000"/>
              <a:buFont typeface="Symbol" panose="05050102010706020507" pitchFamily="18" charset="2"/>
              <a:buChar char=""/>
              <a:tabLst>
                <a:tab pos="1152525" algn="l"/>
                <a:tab pos="1153160" algn="l"/>
              </a:tabLst>
            </a:pPr>
            <a:r>
              <a:rPr lang="en-US" sz="240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Compare the LSTM-based model with the attention-based mechanism towards the auto-completion of words.</a:t>
            </a:r>
            <a:endParaRPr lang="en-IN" sz="240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816610" indent="-342900">
              <a:lnSpc>
                <a:spcPct val="103000"/>
              </a:lnSpc>
              <a:buSzPts val="1000"/>
              <a:buFont typeface="Symbol" panose="05050102010706020507" pitchFamily="18" charset="2"/>
              <a:buChar char=""/>
              <a:tabLst>
                <a:tab pos="1152525" algn="l"/>
                <a:tab pos="1153160" algn="l"/>
              </a:tabLst>
            </a:pPr>
            <a:endParaRPr lang="en-US" sz="240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473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490C-63A2-4C79-9897-9FE0C42580C4}" type="datetime1">
              <a:rPr lang="en-IN" smtClean="0"/>
              <a:t>10-08-2024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6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672296E-B764-256D-5AD4-99AB1BE22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128" y="1465005"/>
            <a:ext cx="8303370" cy="3952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E8870F-510A-AE8A-62B1-2FC5E293269C}"/>
              </a:ext>
            </a:extLst>
          </p:cNvPr>
          <p:cNvSpPr txBox="1"/>
          <p:nvPr/>
        </p:nvSpPr>
        <p:spPr>
          <a:xfrm>
            <a:off x="838200" y="784445"/>
            <a:ext cx="5005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Development towards autocompletion</a:t>
            </a:r>
          </a:p>
        </p:txBody>
      </p:sp>
    </p:spTree>
    <p:extLst>
      <p:ext uri="{BB962C8B-B14F-4D97-AF65-F5344CB8AC3E}">
        <p14:creationId xmlns:p14="http://schemas.microsoft.com/office/powerpoint/2010/main" val="298948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490C-63A2-4C79-9897-9FE0C42580C4}" type="datetime1">
              <a:rPr lang="en-IN" smtClean="0"/>
              <a:t>10-08-2024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7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4F299D-0D92-19F4-0D46-711BFB700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012495"/>
              </p:ext>
            </p:extLst>
          </p:nvPr>
        </p:nvGraphicFramePr>
        <p:xfrm>
          <a:off x="1216702" y="1365884"/>
          <a:ext cx="10178885" cy="462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464">
                  <a:extLst>
                    <a:ext uri="{9D8B030D-6E8A-4147-A177-3AD203B41FA5}">
                      <a16:colId xmlns:a16="http://schemas.microsoft.com/office/drawing/2014/main" val="3238970722"/>
                    </a:ext>
                  </a:extLst>
                </a:gridCol>
                <a:gridCol w="2932757">
                  <a:extLst>
                    <a:ext uri="{9D8B030D-6E8A-4147-A177-3AD203B41FA5}">
                      <a16:colId xmlns:a16="http://schemas.microsoft.com/office/drawing/2014/main" val="3737171408"/>
                    </a:ext>
                  </a:extLst>
                </a:gridCol>
                <a:gridCol w="1540807">
                  <a:extLst>
                    <a:ext uri="{9D8B030D-6E8A-4147-A177-3AD203B41FA5}">
                      <a16:colId xmlns:a16="http://schemas.microsoft.com/office/drawing/2014/main" val="1197159889"/>
                    </a:ext>
                  </a:extLst>
                </a:gridCol>
                <a:gridCol w="2143123">
                  <a:extLst>
                    <a:ext uri="{9D8B030D-6E8A-4147-A177-3AD203B41FA5}">
                      <a16:colId xmlns:a16="http://schemas.microsoft.com/office/drawing/2014/main" val="3908746185"/>
                    </a:ext>
                  </a:extLst>
                </a:gridCol>
                <a:gridCol w="2677734">
                  <a:extLst>
                    <a:ext uri="{9D8B030D-6E8A-4147-A177-3AD203B41FA5}">
                      <a16:colId xmlns:a16="http://schemas.microsoft.com/office/drawing/2014/main" val="40439976"/>
                    </a:ext>
                  </a:extLst>
                </a:gridCol>
              </a:tblGrid>
              <a:tr h="492502">
                <a:tc>
                  <a:txBody>
                    <a:bodyPr/>
                    <a:lstStyle/>
                    <a:p>
                      <a:r>
                        <a:rPr lang="en-US"/>
                        <a:t>SI No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Title of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ML/DL Method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Performance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786446"/>
                  </a:ext>
                </a:extLst>
              </a:tr>
              <a:tr h="1037398">
                <a:tc>
                  <a:txBody>
                    <a:bodyPr/>
                    <a:lstStyle/>
                    <a:p>
                      <a:r>
                        <a:rPr lang="en-US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 Machine Learning Approach to predict the Next Word in Statement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LSTM and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BiLSTM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Accuracy--&gt;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BiLSTM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=85%  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LSTM=57%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44453"/>
                  </a:ext>
                </a:extLst>
              </a:tr>
              <a:tr h="576332">
                <a:tc>
                  <a:txBody>
                    <a:bodyPr/>
                    <a:lstStyle/>
                    <a:p>
                      <a:r>
                        <a:rPr lang="en-US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Attention is All You Need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Accuracy=95%</a:t>
                      </a:r>
                      <a:endParaRPr lang="en-US" sz="1800" b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BELU(E-G)=28.4%</a:t>
                      </a:r>
                      <a:endParaRPr lang="en-US" sz="1800" b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BELU(E-F)=41.8%</a:t>
                      </a:r>
                      <a:endParaRPr lang="en-US" sz="18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23671"/>
                  </a:ext>
                </a:extLst>
              </a:tr>
              <a:tr h="911653">
                <a:tc>
                  <a:txBody>
                    <a:bodyPr/>
                    <a:lstStyle/>
                    <a:p>
                      <a:r>
                        <a:rPr lang="en-US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Learning Autocompletion from Real World Datasets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Accuracy=95%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08152"/>
                  </a:ext>
                </a:extLst>
              </a:tr>
              <a:tr h="1121229">
                <a:tc>
                  <a:txBody>
                    <a:bodyPr/>
                    <a:lstStyle/>
                    <a:p>
                      <a:r>
                        <a:rPr lang="en-US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On-Device Neural Language Model Based Word Prediction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Key stroke saving=65.11%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Word prediction rate=34.38%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21387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A16449-A3D7-A317-6E00-16AA159B5BFE}"/>
              </a:ext>
            </a:extLst>
          </p:cNvPr>
          <p:cNvSpPr txBox="1"/>
          <p:nvPr/>
        </p:nvSpPr>
        <p:spPr>
          <a:xfrm>
            <a:off x="255640" y="486639"/>
            <a:ext cx="3025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Literature Survey</a:t>
            </a:r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257191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490C-63A2-4C79-9897-9FE0C42580C4}" type="datetime1">
              <a:rPr lang="en-IN" smtClean="0"/>
              <a:t>10-08-2024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8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4765D84-2794-93F6-B2A5-A966C447879D}"/>
              </a:ext>
            </a:extLst>
          </p:cNvPr>
          <p:cNvSpPr txBox="1"/>
          <p:nvPr/>
        </p:nvSpPr>
        <p:spPr>
          <a:xfrm>
            <a:off x="838200" y="1667168"/>
            <a:ext cx="1119648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In this project</a:t>
            </a:r>
            <a:r>
              <a:rPr lang="en-US" sz="2400" spc="5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, data was </a:t>
            </a:r>
            <a:r>
              <a:rPr lang="en-US" sz="2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collected from books from the website </a:t>
            </a:r>
            <a:r>
              <a:rPr lang="en-US" sz="2400" b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Project Guttenberg </a:t>
            </a:r>
            <a:r>
              <a:rPr lang="en-US" sz="2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and some telegram channels.</a:t>
            </a:r>
            <a:r>
              <a:rPr lang="en-US" sz="2400" spc="5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We have selected books including </a:t>
            </a:r>
            <a:r>
              <a:rPr lang="en-US" sz="2400" b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The Adventures of Sherlock Holmes</a:t>
            </a:r>
            <a:r>
              <a:rPr lang="en-US" sz="2400">
                <a:latin typeface="Times New Roman"/>
                <a:ea typeface="Times New Roman" panose="02020603050405020304" pitchFamily="18" charset="0"/>
                <a:cs typeface="Times New Roman"/>
              </a:rPr>
              <a:t>,</a:t>
            </a:r>
            <a:r>
              <a:rPr lang="en-US" sz="2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 b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The</a:t>
            </a:r>
            <a:r>
              <a:rPr lang="en-US" sz="2400" b="1" spc="5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 b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Divine</a:t>
            </a:r>
            <a:r>
              <a:rPr lang="en-US" sz="2400" b="1" spc="5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 b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Comedy</a:t>
            </a:r>
            <a:r>
              <a:rPr lang="en-US" sz="2400" b="1">
                <a:latin typeface="Times New Roman"/>
                <a:ea typeface="Times New Roman" panose="02020603050405020304" pitchFamily="18" charset="0"/>
                <a:cs typeface="Times New Roman"/>
              </a:rPr>
              <a:t>,</a:t>
            </a:r>
            <a:r>
              <a:rPr lang="en-US" sz="2400" spc="5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US" sz="2400" b="1">
                <a:latin typeface="Times New Roman"/>
                <a:ea typeface="Times New Roman" panose="02020603050405020304" pitchFamily="18" charset="0"/>
                <a:cs typeface="Times New Roman"/>
              </a:rPr>
              <a:t>The Harry</a:t>
            </a:r>
            <a:r>
              <a:rPr lang="en-US" sz="2400" b="1" spc="5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 b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Potter series</a:t>
            </a:r>
            <a:r>
              <a:rPr lang="en-US" sz="2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,</a:t>
            </a:r>
            <a:r>
              <a:rPr lang="en-US" sz="2400" spc="5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Books</a:t>
            </a:r>
            <a:r>
              <a:rPr lang="en-US" sz="2400" spc="225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authored</a:t>
            </a:r>
            <a:r>
              <a:rPr lang="en-US" sz="2400" spc="225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by</a:t>
            </a:r>
            <a:r>
              <a:rPr lang="en-US" sz="2400" spc="225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 b="1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Sukhbodhananda</a:t>
            </a:r>
            <a:r>
              <a:rPr lang="en-US" sz="2400" spc="225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and</a:t>
            </a:r>
            <a:r>
              <a:rPr lang="en-US" sz="2400" spc="5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 b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Sudha Murthy</a:t>
            </a:r>
            <a:r>
              <a:rPr lang="en-US" sz="2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, some books related to </a:t>
            </a:r>
            <a:r>
              <a:rPr lang="en-US" sz="2400" b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mythology</a:t>
            </a:r>
            <a:r>
              <a:rPr lang="en-US" sz="2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, and a few books having </a:t>
            </a:r>
            <a:r>
              <a:rPr lang="en-US" sz="2400" b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conversations</a:t>
            </a:r>
            <a:r>
              <a:rPr lang="en-US" sz="2400" b="1" spc="5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 b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between</a:t>
            </a:r>
            <a:r>
              <a:rPr lang="en-US" sz="2400" b="1" spc="-2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 b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people</a:t>
            </a:r>
            <a:r>
              <a:rPr lang="en-US" sz="2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.</a:t>
            </a:r>
            <a:endParaRPr lang="en-IN" sz="240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endParaRPr lang="en-IN" sz="2400"/>
          </a:p>
          <a:p>
            <a:r>
              <a:rPr lang="en-IN" sz="2400"/>
              <a:t>Data set size    : 15_634_743 words</a:t>
            </a:r>
          </a:p>
          <a:p>
            <a:r>
              <a:rPr lang="en-IN" sz="2400"/>
              <a:t>Unique words :7_78_887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3A342-1608-518F-9A34-183DC1CBB159}"/>
              </a:ext>
            </a:extLst>
          </p:cNvPr>
          <p:cNvSpPr txBox="1"/>
          <p:nvPr/>
        </p:nvSpPr>
        <p:spPr>
          <a:xfrm>
            <a:off x="599768" y="784515"/>
            <a:ext cx="224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Data set</a:t>
            </a:r>
            <a:endParaRPr lang="en-IN" sz="3200" b="1"/>
          </a:p>
        </p:txBody>
      </p:sp>
    </p:spTree>
    <p:extLst>
      <p:ext uri="{BB962C8B-B14F-4D97-AF65-F5344CB8AC3E}">
        <p14:creationId xmlns:p14="http://schemas.microsoft.com/office/powerpoint/2010/main" val="417727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490C-63A2-4C79-9897-9FE0C42580C4}" type="datetime1">
              <a:rPr lang="en-IN" smtClean="0"/>
              <a:t>10-08-2024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Autocompletion of words using transformer model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9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9B9259-A7A9-0BB4-D815-34A9CCBA15B6}"/>
              </a:ext>
            </a:extLst>
          </p:cNvPr>
          <p:cNvGrpSpPr/>
          <p:nvPr/>
        </p:nvGrpSpPr>
        <p:grpSpPr>
          <a:xfrm>
            <a:off x="4721465" y="877866"/>
            <a:ext cx="7032489" cy="5124613"/>
            <a:chOff x="4721465" y="877866"/>
            <a:chExt cx="7032489" cy="512461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1821B69-824A-23D5-B564-BE60E5B3FD71}"/>
                </a:ext>
              </a:extLst>
            </p:cNvPr>
            <p:cNvSpPr/>
            <p:nvPr/>
          </p:nvSpPr>
          <p:spPr>
            <a:xfrm>
              <a:off x="4721465" y="877866"/>
              <a:ext cx="2330245" cy="83574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RAW DATA</a:t>
              </a:r>
              <a:endParaRPr lang="en-IN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427D9A0-AAF4-D1CB-B3C6-600304BAE4D5}"/>
                </a:ext>
              </a:extLst>
            </p:cNvPr>
            <p:cNvSpPr/>
            <p:nvPr/>
          </p:nvSpPr>
          <p:spPr>
            <a:xfrm>
              <a:off x="6368845" y="1998538"/>
              <a:ext cx="2330245" cy="83574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DATA CLEANING</a:t>
              </a:r>
              <a:endParaRPr lang="en-IN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6CBE89A-B73E-144B-1794-60E7593A4DCF}"/>
                </a:ext>
              </a:extLst>
            </p:cNvPr>
            <p:cNvSpPr/>
            <p:nvPr/>
          </p:nvSpPr>
          <p:spPr>
            <a:xfrm>
              <a:off x="7620001" y="3089187"/>
              <a:ext cx="2330245" cy="83574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TOKENIZATION </a:t>
              </a:r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9FC922D-0B2F-3A3D-E6BE-B60DA2DCEEDC}"/>
                </a:ext>
              </a:extLst>
            </p:cNvPr>
            <p:cNvSpPr/>
            <p:nvPr/>
          </p:nvSpPr>
          <p:spPr>
            <a:xfrm>
              <a:off x="9023555" y="4179836"/>
              <a:ext cx="2330245" cy="83574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LSTM(Training)</a:t>
              </a:r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ECB7A44-36DE-0DE7-5360-D53BDE30ED84}"/>
                </a:ext>
              </a:extLst>
            </p:cNvPr>
            <p:cNvSpPr/>
            <p:nvPr/>
          </p:nvSpPr>
          <p:spPr>
            <a:xfrm>
              <a:off x="5886587" y="4179836"/>
              <a:ext cx="2330245" cy="83574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BERT(Training)</a:t>
              </a:r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3E432CC-473F-300B-D620-DF9A054F530D}"/>
                </a:ext>
              </a:extLst>
            </p:cNvPr>
            <p:cNvSpPr/>
            <p:nvPr/>
          </p:nvSpPr>
          <p:spPr>
            <a:xfrm>
              <a:off x="7230435" y="5166737"/>
              <a:ext cx="1180348" cy="83574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OUTPUT</a:t>
              </a:r>
              <a:endParaRPr lang="en-IN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EF5326FE-D44C-238D-1F16-5280A720A2A4}"/>
                </a:ext>
              </a:extLst>
            </p:cNvPr>
            <p:cNvSpPr/>
            <p:nvPr/>
          </p:nvSpPr>
          <p:spPr>
            <a:xfrm>
              <a:off x="7430252" y="1197415"/>
              <a:ext cx="390357" cy="516184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AEAB2D4B-98CC-1BD8-395D-5C7D459D170D}"/>
                </a:ext>
              </a:extLst>
            </p:cNvPr>
            <p:cNvSpPr/>
            <p:nvPr/>
          </p:nvSpPr>
          <p:spPr>
            <a:xfrm>
              <a:off x="8964562" y="2238288"/>
              <a:ext cx="390357" cy="516184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CE16F675-73CE-D14E-7EAB-A9615DFD756F}"/>
                </a:ext>
              </a:extLst>
            </p:cNvPr>
            <p:cNvSpPr/>
            <p:nvPr/>
          </p:nvSpPr>
          <p:spPr>
            <a:xfrm>
              <a:off x="6856530" y="3308711"/>
              <a:ext cx="390357" cy="516184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775778C0-9813-5C6B-0DFA-36E2FD7BFFD4}"/>
                </a:ext>
              </a:extLst>
            </p:cNvPr>
            <p:cNvSpPr/>
            <p:nvPr/>
          </p:nvSpPr>
          <p:spPr>
            <a:xfrm>
              <a:off x="6661351" y="5104651"/>
              <a:ext cx="390357" cy="516184"/>
            </a:xfrm>
            <a:prstGeom prst="downArrow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9C7EA588-8CAE-495B-5F55-E8E914E3C4EF}"/>
                </a:ext>
              </a:extLst>
            </p:cNvPr>
            <p:cNvSpPr/>
            <p:nvPr/>
          </p:nvSpPr>
          <p:spPr>
            <a:xfrm>
              <a:off x="10141462" y="5132423"/>
              <a:ext cx="390357" cy="516184"/>
            </a:xfrm>
            <a:prstGeom prst="downArrow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E54059C-B2E3-5199-748E-DE58C582838A}"/>
                </a:ext>
              </a:extLst>
            </p:cNvPr>
            <p:cNvSpPr/>
            <p:nvPr/>
          </p:nvSpPr>
          <p:spPr>
            <a:xfrm>
              <a:off x="10573606" y="5166737"/>
              <a:ext cx="1180348" cy="83574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OUTPUT</a:t>
              </a:r>
              <a:endParaRPr lang="en-IN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A1062F4-544F-EA1B-D3C9-7F5573285B36}"/>
              </a:ext>
            </a:extLst>
          </p:cNvPr>
          <p:cNvSpPr txBox="1"/>
          <p:nvPr/>
        </p:nvSpPr>
        <p:spPr>
          <a:xfrm>
            <a:off x="216310" y="710962"/>
            <a:ext cx="2974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METHODOLOGY </a:t>
            </a:r>
            <a:endParaRPr lang="en-IN" sz="3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F40B45-5841-B64C-7755-6E00A1A91D1B}"/>
              </a:ext>
            </a:extLst>
          </p:cNvPr>
          <p:cNvSpPr txBox="1"/>
          <p:nvPr/>
        </p:nvSpPr>
        <p:spPr>
          <a:xfrm>
            <a:off x="370977" y="2130932"/>
            <a:ext cx="33036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Data Preprocessing</a:t>
            </a:r>
          </a:p>
          <a:p>
            <a:endParaRPr lang="en-I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Model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7579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STHupo</vt:lpstr>
      <vt:lpstr>Arial</vt:lpstr>
      <vt:lpstr>Calibri</vt:lpstr>
      <vt:lpstr>Calibri Light</vt:lpstr>
      <vt:lpstr>Palatino Linotype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Shivanand Biradar</dc:creator>
  <cp:lastModifiedBy>Shivanand Biradar</cp:lastModifiedBy>
  <cp:revision>2</cp:revision>
  <dcterms:created xsi:type="dcterms:W3CDTF">2024-03-22T13:37:40Z</dcterms:created>
  <dcterms:modified xsi:type="dcterms:W3CDTF">2024-08-10T07:02:43Z</dcterms:modified>
</cp:coreProperties>
</file>