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58" r:id="rId5"/>
    <p:sldId id="268" r:id="rId6"/>
    <p:sldId id="269" r:id="rId7"/>
    <p:sldId id="270" r:id="rId8"/>
    <p:sldId id="271" r:id="rId9"/>
    <p:sldId id="272" r:id="rId10"/>
    <p:sldId id="276" r:id="rId11"/>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877" y="8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3693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8" y="5988305"/>
            <a:ext cx="529399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139691" y="8825644"/>
            <a:ext cx="2420873" cy="1866739"/>
          </a:xfrm>
          <a:prstGeom prst="rect">
            <a:avLst/>
          </a:prstGeom>
        </p:spPr>
      </p:pic>
      <p:pic>
        <p:nvPicPr>
          <p:cNvPr id="17" name="bg object 17"/>
          <p:cNvPicPr/>
          <p:nvPr/>
        </p:nvPicPr>
        <p:blipFill>
          <a:blip r:embed="rId3" cstate="print"/>
          <a:stretch>
            <a:fillRect/>
          </a:stretch>
        </p:blipFill>
        <p:spPr>
          <a:xfrm>
            <a:off x="0" y="2"/>
            <a:ext cx="1261554" cy="1257807"/>
          </a:xfrm>
          <a:prstGeom prst="rect">
            <a:avLst/>
          </a:prstGeom>
        </p:spPr>
      </p:pic>
      <p:sp>
        <p:nvSpPr>
          <p:cNvPr id="2" name="Holder 2"/>
          <p:cNvSpPr>
            <a:spLocks noGrp="1"/>
          </p:cNvSpPr>
          <p:nvPr>
            <p:ph type="title"/>
          </p:nvPr>
        </p:nvSpPr>
        <p:spPr>
          <a:xfrm>
            <a:off x="2714370" y="5291708"/>
            <a:ext cx="2134108" cy="369332"/>
          </a:xfrm>
        </p:spPr>
        <p:txBody>
          <a:bodyPr lIns="0" tIns="0" rIns="0" bIns="0"/>
          <a:lstStyle>
            <a:lvl1pPr>
              <a:defRPr sz="2400" b="0" i="0">
                <a:solidFill>
                  <a:srgbClr val="DF1F25"/>
                </a:solidFill>
                <a:latin typeface="Segoe UI Black"/>
                <a:cs typeface="Segoe UI Black"/>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714370" y="5291708"/>
            <a:ext cx="2134108" cy="369332"/>
          </a:xfrm>
        </p:spPr>
        <p:txBody>
          <a:bodyPr lIns="0" tIns="0" rIns="0" bIns="0"/>
          <a:lstStyle>
            <a:lvl1pPr>
              <a:defRPr sz="2400" b="0" i="0">
                <a:solidFill>
                  <a:srgbClr val="DF1F25"/>
                </a:solidFill>
                <a:latin typeface="Segoe UI Black"/>
                <a:cs typeface="Segoe UI Black"/>
              </a:defRPr>
            </a:lvl1pPr>
          </a:lstStyle>
          <a:p>
            <a:endParaRPr/>
          </a:p>
        </p:txBody>
      </p:sp>
      <p:sp>
        <p:nvSpPr>
          <p:cNvPr id="3" name="Holder 3"/>
          <p:cNvSpPr>
            <a:spLocks noGrp="1"/>
          </p:cNvSpPr>
          <p:nvPr>
            <p:ph sz="half" idx="2"/>
          </p:nvPr>
        </p:nvSpPr>
        <p:spPr>
          <a:xfrm>
            <a:off x="378142" y="2459483"/>
            <a:ext cx="328983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8" y="2459483"/>
            <a:ext cx="3289839"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10/12/2024</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714370" y="5291708"/>
            <a:ext cx="2134108" cy="369332"/>
          </a:xfrm>
        </p:spPr>
        <p:txBody>
          <a:bodyPr lIns="0" tIns="0" rIns="0" bIns="0"/>
          <a:lstStyle>
            <a:lvl1pPr>
              <a:defRPr sz="2400" b="0" i="0">
                <a:solidFill>
                  <a:srgbClr val="DF1F25"/>
                </a:solidFill>
                <a:latin typeface="Segoe UI Black"/>
                <a:cs typeface="Segoe UI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10/12/2024</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10/12/2024</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133820" y="9793940"/>
            <a:ext cx="2945820" cy="444080"/>
          </a:xfrm>
          <a:prstGeom prst="rect">
            <a:avLst/>
          </a:prstGeom>
        </p:spPr>
      </p:pic>
      <p:sp>
        <p:nvSpPr>
          <p:cNvPr id="2" name="Holder 2"/>
          <p:cNvSpPr>
            <a:spLocks noGrp="1"/>
          </p:cNvSpPr>
          <p:nvPr>
            <p:ph type="title"/>
          </p:nvPr>
        </p:nvSpPr>
        <p:spPr>
          <a:xfrm>
            <a:off x="2714370" y="5291708"/>
            <a:ext cx="2134108" cy="369332"/>
          </a:xfrm>
          <a:prstGeom prst="rect">
            <a:avLst/>
          </a:prstGeom>
        </p:spPr>
        <p:txBody>
          <a:bodyPr wrap="square" lIns="0" tIns="0" rIns="0" bIns="0">
            <a:spAutoFit/>
          </a:bodyPr>
          <a:lstStyle>
            <a:lvl1pPr>
              <a:defRPr sz="2400" b="0" i="0">
                <a:solidFill>
                  <a:srgbClr val="DF1F25"/>
                </a:solidFill>
                <a:latin typeface="Segoe UI Black"/>
                <a:cs typeface="Segoe UI Black"/>
              </a:defRPr>
            </a:lvl1pPr>
          </a:lstStyle>
          <a:p>
            <a:endParaRPr/>
          </a:p>
        </p:txBody>
      </p:sp>
      <p:sp>
        <p:nvSpPr>
          <p:cNvPr id="3" name="Holder 3"/>
          <p:cNvSpPr>
            <a:spLocks noGrp="1"/>
          </p:cNvSpPr>
          <p:nvPr>
            <p:ph type="body" idx="1"/>
          </p:nvPr>
        </p:nvSpPr>
        <p:spPr>
          <a:xfrm>
            <a:off x="378143" y="2459483"/>
            <a:ext cx="680656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3"/>
            <a:ext cx="242011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3"/>
            <a:ext cx="1739455"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10/12/2024</a:t>
            </a:fld>
            <a:endParaRPr lang="en-US"/>
          </a:p>
        </p:txBody>
      </p:sp>
      <p:sp>
        <p:nvSpPr>
          <p:cNvPr id="6" name="Holder 6"/>
          <p:cNvSpPr>
            <a:spLocks noGrp="1"/>
          </p:cNvSpPr>
          <p:nvPr>
            <p:ph type="sldNum" sz="quarter" idx="7"/>
          </p:nvPr>
        </p:nvSpPr>
        <p:spPr>
          <a:xfrm>
            <a:off x="902004" y="9905492"/>
            <a:ext cx="645160" cy="156068"/>
          </a:xfrm>
          <a:prstGeom prst="rect">
            <a:avLst/>
          </a:prstGeom>
        </p:spPr>
        <p:txBody>
          <a:bodyPr wrap="square" lIns="0" tIns="0" rIns="0" bIns="0">
            <a:spAutoFit/>
          </a:bodyPr>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2">
        <a:defRPr>
          <a:latin typeface="+mn-lt"/>
          <a:ea typeface="+mn-ea"/>
          <a:cs typeface="+mn-cs"/>
        </a:defRPr>
      </a:lvl2pPr>
      <a:lvl3pPr marL="914404">
        <a:defRPr>
          <a:latin typeface="+mn-lt"/>
          <a:ea typeface="+mn-ea"/>
          <a:cs typeface="+mn-cs"/>
        </a:defRPr>
      </a:lvl3pPr>
      <a:lvl4pPr marL="1371606">
        <a:defRPr>
          <a:latin typeface="+mn-lt"/>
          <a:ea typeface="+mn-ea"/>
          <a:cs typeface="+mn-cs"/>
        </a:defRPr>
      </a:lvl4pPr>
      <a:lvl5pPr marL="1828807">
        <a:defRPr>
          <a:latin typeface="+mn-lt"/>
          <a:ea typeface="+mn-ea"/>
          <a:cs typeface="+mn-cs"/>
        </a:defRPr>
      </a:lvl5pPr>
      <a:lvl6pPr marL="2286009">
        <a:defRPr>
          <a:latin typeface="+mn-lt"/>
          <a:ea typeface="+mn-ea"/>
          <a:cs typeface="+mn-cs"/>
        </a:defRPr>
      </a:lvl6pPr>
      <a:lvl7pPr marL="2743211">
        <a:defRPr>
          <a:latin typeface="+mn-lt"/>
          <a:ea typeface="+mn-ea"/>
          <a:cs typeface="+mn-cs"/>
        </a:defRPr>
      </a:lvl7pPr>
      <a:lvl8pPr marL="3200413">
        <a:defRPr>
          <a:latin typeface="+mn-lt"/>
          <a:ea typeface="+mn-ea"/>
          <a:cs typeface="+mn-cs"/>
        </a:defRPr>
      </a:lvl8pPr>
      <a:lvl9pPr marL="3657615">
        <a:defRPr>
          <a:latin typeface="+mn-lt"/>
          <a:ea typeface="+mn-ea"/>
          <a:cs typeface="+mn-cs"/>
        </a:defRPr>
      </a:lvl9pPr>
    </p:bodyStyle>
    <p:otherStyle>
      <a:lvl1pPr marL="0">
        <a:defRPr>
          <a:latin typeface="+mn-lt"/>
          <a:ea typeface="+mn-ea"/>
          <a:cs typeface="+mn-cs"/>
        </a:defRPr>
      </a:lvl1pPr>
      <a:lvl2pPr marL="457202">
        <a:defRPr>
          <a:latin typeface="+mn-lt"/>
          <a:ea typeface="+mn-ea"/>
          <a:cs typeface="+mn-cs"/>
        </a:defRPr>
      </a:lvl2pPr>
      <a:lvl3pPr marL="914404">
        <a:defRPr>
          <a:latin typeface="+mn-lt"/>
          <a:ea typeface="+mn-ea"/>
          <a:cs typeface="+mn-cs"/>
        </a:defRPr>
      </a:lvl3pPr>
      <a:lvl4pPr marL="1371606">
        <a:defRPr>
          <a:latin typeface="+mn-lt"/>
          <a:ea typeface="+mn-ea"/>
          <a:cs typeface="+mn-cs"/>
        </a:defRPr>
      </a:lvl4pPr>
      <a:lvl5pPr marL="1828807">
        <a:defRPr>
          <a:latin typeface="+mn-lt"/>
          <a:ea typeface="+mn-ea"/>
          <a:cs typeface="+mn-cs"/>
        </a:defRPr>
      </a:lvl5pPr>
      <a:lvl6pPr marL="2286009">
        <a:defRPr>
          <a:latin typeface="+mn-lt"/>
          <a:ea typeface="+mn-ea"/>
          <a:cs typeface="+mn-cs"/>
        </a:defRPr>
      </a:lvl6pPr>
      <a:lvl7pPr marL="2743211">
        <a:defRPr>
          <a:latin typeface="+mn-lt"/>
          <a:ea typeface="+mn-ea"/>
          <a:cs typeface="+mn-cs"/>
        </a:defRPr>
      </a:lvl7pPr>
      <a:lvl8pPr marL="3200413">
        <a:defRPr>
          <a:latin typeface="+mn-lt"/>
          <a:ea typeface="+mn-ea"/>
          <a:cs typeface="+mn-cs"/>
        </a:defRPr>
      </a:lvl8pPr>
      <a:lvl9pPr marL="365761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hivasaichakradhar/"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712402" y="4052789"/>
            <a:ext cx="2131060" cy="382130"/>
          </a:xfrm>
          <a:prstGeom prst="rect">
            <a:avLst/>
          </a:prstGeom>
        </p:spPr>
        <p:txBody>
          <a:bodyPr vert="horz" wrap="square" lIns="0" tIns="12700" rIns="0" bIns="0" rtlCol="0">
            <a:spAutoFit/>
          </a:bodyPr>
          <a:lstStyle/>
          <a:p>
            <a:pPr marL="12700">
              <a:spcBef>
                <a:spcPts val="100"/>
              </a:spcBef>
            </a:pPr>
            <a:r>
              <a:rPr spc="150" dirty="0"/>
              <a:t>PROJECT</a:t>
            </a:r>
            <a:r>
              <a:rPr spc="-20" dirty="0"/>
              <a:t> </a:t>
            </a:r>
            <a:r>
              <a:rPr spc="175" dirty="0"/>
              <a:t>ON</a:t>
            </a:r>
          </a:p>
        </p:txBody>
      </p:sp>
      <p:pic>
        <p:nvPicPr>
          <p:cNvPr id="5" name="object 5"/>
          <p:cNvPicPr/>
          <p:nvPr/>
        </p:nvPicPr>
        <p:blipFill>
          <a:blip r:embed="rId2" cstate="print"/>
          <a:stretch>
            <a:fillRect/>
          </a:stretch>
        </p:blipFill>
        <p:spPr>
          <a:xfrm>
            <a:off x="1187450" y="1384300"/>
            <a:ext cx="5748655" cy="1828799"/>
          </a:xfrm>
          <a:prstGeom prst="rect">
            <a:avLst/>
          </a:prstGeom>
          <a:noFill/>
        </p:spPr>
      </p:pic>
      <p:sp>
        <p:nvSpPr>
          <p:cNvPr id="6" name="Rectangle 5">
            <a:extLst>
              <a:ext uri="{FF2B5EF4-FFF2-40B4-BE49-F238E27FC236}">
                <a16:creationId xmlns:a16="http://schemas.microsoft.com/office/drawing/2014/main" id="{031251B8-0AC4-9A32-A2FD-B032E642C925}"/>
              </a:ext>
            </a:extLst>
          </p:cNvPr>
          <p:cNvSpPr/>
          <p:nvPr/>
        </p:nvSpPr>
        <p:spPr>
          <a:xfrm>
            <a:off x="186689" y="4965700"/>
            <a:ext cx="7369811" cy="258532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Times New Roman"/>
                <a:cs typeface="Times New Roman"/>
              </a:rPr>
              <a:t>EXPLORATORY DATA ANALYSIS ON THE AMCAT </a:t>
            </a:r>
            <a:endParaRPr lang="en-IN" sz="5400" b="1" cap="none" spc="0" dirty="0">
              <a:ln/>
              <a:solidFill>
                <a:schemeClr val="accent3"/>
              </a:solidFill>
              <a:effectLst/>
            </a:endParaRPr>
          </a:p>
        </p:txBody>
      </p:sp>
      <p:sp>
        <p:nvSpPr>
          <p:cNvPr id="3" name="TextBox 2">
            <a:extLst>
              <a:ext uri="{FF2B5EF4-FFF2-40B4-BE49-F238E27FC236}">
                <a16:creationId xmlns:a16="http://schemas.microsoft.com/office/drawing/2014/main" id="{DBE7870B-52C6-695B-CB50-0EA3BA0277BF}"/>
              </a:ext>
            </a:extLst>
          </p:cNvPr>
          <p:cNvSpPr txBox="1"/>
          <p:nvPr/>
        </p:nvSpPr>
        <p:spPr>
          <a:xfrm>
            <a:off x="577850" y="7551023"/>
            <a:ext cx="4267200" cy="2031325"/>
          </a:xfrm>
          <a:prstGeom prst="rect">
            <a:avLst/>
          </a:prstGeom>
          <a:noFill/>
        </p:spPr>
        <p:txBody>
          <a:bodyPr wrap="square" rtlCol="0">
            <a:spAutoFit/>
          </a:bodyPr>
          <a:lstStyle/>
          <a:p>
            <a:r>
              <a:rPr lang="en-US" dirty="0"/>
              <a:t>NAME :VURUKONDA SHIVA SAI CHAKRADHAR</a:t>
            </a:r>
          </a:p>
          <a:p>
            <a:r>
              <a:rPr lang="en-US" dirty="0"/>
              <a:t>EDUCATION :BACHELOR OF COMPUTER APPLICATION</a:t>
            </a:r>
          </a:p>
          <a:p>
            <a:r>
              <a:rPr lang="en-US" dirty="0"/>
              <a:t>INTERN ID : IN9240844</a:t>
            </a:r>
          </a:p>
          <a:p>
            <a:r>
              <a:rPr lang="en-US" dirty="0"/>
              <a:t>LINKED URL : </a:t>
            </a:r>
            <a:r>
              <a:rPr lang="en-US" dirty="0">
                <a:hlinkClick r:id="rId3"/>
              </a:rPr>
              <a:t>( Shiva Sai Chakradhar | LinkedIn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7450" y="1384299"/>
            <a:ext cx="5494290" cy="3054165"/>
          </a:xfrm>
          <a:prstGeom prst="rect">
            <a:avLst/>
          </a:prstGeom>
        </p:spPr>
      </p:pic>
      <p:sp>
        <p:nvSpPr>
          <p:cNvPr id="7" name="Rectangle 6">
            <a:extLst>
              <a:ext uri="{FF2B5EF4-FFF2-40B4-BE49-F238E27FC236}">
                <a16:creationId xmlns:a16="http://schemas.microsoft.com/office/drawing/2014/main" id="{3593C093-5E9A-F242-EDF5-626210716DA2}"/>
              </a:ext>
            </a:extLst>
          </p:cNvPr>
          <p:cNvSpPr/>
          <p:nvPr/>
        </p:nvSpPr>
        <p:spPr>
          <a:xfrm>
            <a:off x="795444" y="5422900"/>
            <a:ext cx="6259405" cy="2765661"/>
          </a:xfrm>
          <a:prstGeom prst="rect">
            <a:avLst/>
          </a:prstGeom>
          <a:noFill/>
          <a:ln>
            <a:noFill/>
          </a:ln>
          <a:effectLst>
            <a:glow rad="63500">
              <a:schemeClr val="accent1">
                <a:satMod val="175000"/>
                <a:alpha val="40000"/>
              </a:schemeClr>
            </a:glow>
          </a:effectLst>
        </p:spPr>
        <p:txBody>
          <a:bodyPr wrap="square" lIns="56674" tIns="28337" rIns="56674" bIns="28337">
            <a:spAutoFit/>
          </a:bodyPr>
          <a:lstStyle/>
          <a:p>
            <a:pPr algn="ctr"/>
            <a:r>
              <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rPr>
              <a:t>Thank You</a:t>
            </a:r>
          </a:p>
        </p:txBody>
      </p:sp>
      <p:sp>
        <p:nvSpPr>
          <p:cNvPr id="11" name="Title 10">
            <a:extLst>
              <a:ext uri="{FF2B5EF4-FFF2-40B4-BE49-F238E27FC236}">
                <a16:creationId xmlns:a16="http://schemas.microsoft.com/office/drawing/2014/main" id="{0B544162-6F6A-B23F-8676-C87B68807FB6}"/>
              </a:ext>
            </a:extLst>
          </p:cNvPr>
          <p:cNvSpPr>
            <a:spLocks noGrp="1"/>
          </p:cNvSpPr>
          <p:nvPr>
            <p:ph type="title"/>
          </p:nvPr>
        </p:nvSpPr>
        <p:spPr>
          <a:xfrm>
            <a:off x="417560" y="3330469"/>
            <a:ext cx="2765600" cy="1107996"/>
          </a:xfrm>
        </p:spPr>
        <p:txBody>
          <a:bodyPr/>
          <a:lstStyle/>
          <a:p>
            <a:r>
              <a:rPr lang="en-US" dirty="0"/>
              <a:t> </a:t>
            </a:r>
            <a:br>
              <a:rPr lang="en-US" dirty="0"/>
            </a:br>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0" y="0"/>
            <a:ext cx="6666230" cy="1254760"/>
            <a:chOff x="0" y="0"/>
            <a:chExt cx="6666230" cy="1254760"/>
          </a:xfrm>
        </p:grpSpPr>
        <p:pic>
          <p:nvPicPr>
            <p:cNvPr id="3" name="object 3"/>
            <p:cNvPicPr/>
            <p:nvPr/>
          </p:nvPicPr>
          <p:blipFill>
            <a:blip r:embed="rId2" cstate="print"/>
            <a:stretch>
              <a:fillRect/>
            </a:stretch>
          </p:blipFill>
          <p:spPr>
            <a:xfrm>
              <a:off x="0" y="0"/>
              <a:ext cx="1041445" cy="1237233"/>
            </a:xfrm>
            <a:prstGeom prst="rect">
              <a:avLst/>
            </a:prstGeom>
          </p:spPr>
        </p:pic>
        <p:sp>
          <p:nvSpPr>
            <p:cNvPr id="4" name="object 4"/>
            <p:cNvSpPr/>
            <p:nvPr/>
          </p:nvSpPr>
          <p:spPr>
            <a:xfrm>
              <a:off x="896416" y="1248409"/>
              <a:ext cx="5769610" cy="6350"/>
            </a:xfrm>
            <a:custGeom>
              <a:avLst/>
              <a:gdLst/>
              <a:ahLst/>
              <a:cxnLst/>
              <a:rect l="l" t="t" r="r" b="b"/>
              <a:pathLst>
                <a:path w="5769609" h="6350">
                  <a:moveTo>
                    <a:pt x="5769610" y="0"/>
                  </a:moveTo>
                  <a:lnTo>
                    <a:pt x="0" y="0"/>
                  </a:lnTo>
                  <a:lnTo>
                    <a:pt x="0" y="6096"/>
                  </a:lnTo>
                  <a:lnTo>
                    <a:pt x="5769610" y="6096"/>
                  </a:lnTo>
                  <a:lnTo>
                    <a:pt x="5769610" y="0"/>
                  </a:lnTo>
                  <a:close/>
                </a:path>
              </a:pathLst>
            </a:custGeom>
            <a:solidFill>
              <a:srgbClr val="DF1F25"/>
            </a:solidFill>
          </p:spPr>
          <p:txBody>
            <a:bodyPr wrap="square" lIns="0" tIns="0" rIns="0" bIns="0" rtlCol="0"/>
            <a:lstStyle/>
            <a:p>
              <a:endParaRPr/>
            </a:p>
          </p:txBody>
        </p:sp>
      </p:grpSp>
      <p:sp>
        <p:nvSpPr>
          <p:cNvPr id="13" name="object 13"/>
          <p:cNvSpPr txBox="1">
            <a:spLocks noGrp="1"/>
          </p:cNvSpPr>
          <p:nvPr>
            <p:ph type="sldNum" sz="quarter" idx="7"/>
          </p:nvPr>
        </p:nvSpPr>
        <p:spPr>
          <a:xfrm>
            <a:off x="1701869" y="9905492"/>
            <a:ext cx="1217265" cy="156068"/>
          </a:xfrm>
          <a:prstGeom prst="rect">
            <a:avLst/>
          </a:prstGeom>
        </p:spPr>
        <p:txBody>
          <a:bodyPr vert="horz" wrap="square" lIns="0" tIns="0" rIns="0" bIns="0" rtlCol="0">
            <a:spAutoFit/>
          </a:bodyPr>
          <a:lstStyle/>
          <a:p>
            <a:pPr marL="12700">
              <a:lnSpc>
                <a:spcPts val="1240"/>
              </a:lnSpc>
            </a:pPr>
            <a:r>
              <a:rPr dirty="0"/>
              <a:t>Page</a:t>
            </a:r>
            <a:r>
              <a:rPr spc="-30" dirty="0"/>
              <a:t> </a:t>
            </a:r>
            <a:r>
              <a:rPr dirty="0"/>
              <a:t>|</a:t>
            </a:r>
            <a:r>
              <a:rPr spc="-40" dirty="0"/>
              <a:t> </a:t>
            </a:r>
            <a:fld id="{81D60167-4931-47E6-BA6A-407CBD079E47}" type="slidenum">
              <a:rPr dirty="0"/>
              <a:pPr marL="12700">
                <a:lnSpc>
                  <a:spcPts val="1240"/>
                </a:lnSpc>
              </a:pPr>
              <a:t>2</a:t>
            </a:fld>
            <a:endParaRPr dirty="0"/>
          </a:p>
        </p:txBody>
      </p:sp>
      <p:sp>
        <p:nvSpPr>
          <p:cNvPr id="7" name="TextBox 6">
            <a:extLst>
              <a:ext uri="{FF2B5EF4-FFF2-40B4-BE49-F238E27FC236}">
                <a16:creationId xmlns:a16="http://schemas.microsoft.com/office/drawing/2014/main" id="{CEEABCBD-FA06-5583-ACBB-16D61106CDE8}"/>
              </a:ext>
            </a:extLst>
          </p:cNvPr>
          <p:cNvSpPr txBox="1"/>
          <p:nvPr/>
        </p:nvSpPr>
        <p:spPr>
          <a:xfrm>
            <a:off x="878777" y="1460500"/>
            <a:ext cx="6328405" cy="4154984"/>
          </a:xfrm>
          <a:prstGeom prst="rect">
            <a:avLst/>
          </a:prstGeom>
          <a:noFill/>
        </p:spPr>
        <p:txBody>
          <a:bodyPr wrap="square">
            <a:spAutoFit/>
          </a:bodyPr>
          <a:lstStyle/>
          <a:p>
            <a:r>
              <a:rPr lang="en-US" sz="4400" b="1" dirty="0"/>
              <a:t>1. INTRODUCTION</a:t>
            </a:r>
          </a:p>
          <a:p>
            <a:r>
              <a:rPr lang="en-US" sz="4400" b="1" dirty="0"/>
              <a:t>2. DESCRIPTION OF DATA</a:t>
            </a:r>
          </a:p>
          <a:p>
            <a:r>
              <a:rPr lang="en-US" sz="4400" b="1" dirty="0"/>
              <a:t>3. UNIVARIATE ANALYSIS</a:t>
            </a:r>
          </a:p>
          <a:p>
            <a:r>
              <a:rPr lang="en-US" sz="4400" b="1" dirty="0"/>
              <a:t>4. BIVARIATE ANALYSIS</a:t>
            </a:r>
          </a:p>
          <a:p>
            <a:r>
              <a:rPr lang="en-US" sz="4400" b="1" dirty="0"/>
              <a:t>5. CONCLUSION</a:t>
            </a:r>
          </a:p>
          <a:p>
            <a:endParaRPr lang="en-US" sz="4400" b="1" dirty="0"/>
          </a:p>
        </p:txBody>
      </p:sp>
      <p:sp>
        <p:nvSpPr>
          <p:cNvPr id="9" name="TextBox 8">
            <a:extLst>
              <a:ext uri="{FF2B5EF4-FFF2-40B4-BE49-F238E27FC236}">
                <a16:creationId xmlns:a16="http://schemas.microsoft.com/office/drawing/2014/main" id="{682E0973-D4B7-3452-6426-15C220B9B72B}"/>
              </a:ext>
            </a:extLst>
          </p:cNvPr>
          <p:cNvSpPr txBox="1"/>
          <p:nvPr/>
        </p:nvSpPr>
        <p:spPr>
          <a:xfrm>
            <a:off x="890474" y="618616"/>
            <a:ext cx="3776596" cy="707886"/>
          </a:xfrm>
          <a:prstGeom prst="rect">
            <a:avLst/>
          </a:prstGeom>
          <a:noFill/>
        </p:spPr>
        <p:txBody>
          <a:bodyPr wrap="square">
            <a:spAutoFit/>
          </a:bodyPr>
          <a:lstStyle/>
          <a:p>
            <a:r>
              <a:rPr lang="en-IN" sz="4000" b="1" u="sng" dirty="0">
                <a:solidFill>
                  <a:srgbClr val="92D050"/>
                </a:solidFill>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30D8CF-1603-4F52-8D1D-8BC10F1894C4}"/>
              </a:ext>
            </a:extLst>
          </p:cNvPr>
          <p:cNvPicPr>
            <a:picLocks noChangeAspect="1"/>
          </p:cNvPicPr>
          <p:nvPr/>
        </p:nvPicPr>
        <p:blipFill>
          <a:blip r:embed="rId2"/>
          <a:stretch>
            <a:fillRect/>
          </a:stretch>
        </p:blipFill>
        <p:spPr>
          <a:xfrm>
            <a:off x="-9830" y="317501"/>
            <a:ext cx="6836079" cy="1066800"/>
          </a:xfrm>
          <a:prstGeom prst="rect">
            <a:avLst/>
          </a:prstGeom>
        </p:spPr>
      </p:pic>
      <p:sp>
        <p:nvSpPr>
          <p:cNvPr id="4" name="TextBox 3">
            <a:extLst>
              <a:ext uri="{FF2B5EF4-FFF2-40B4-BE49-F238E27FC236}">
                <a16:creationId xmlns:a16="http://schemas.microsoft.com/office/drawing/2014/main" id="{5850F458-8EF9-66AB-1349-81482E53C50B}"/>
              </a:ext>
            </a:extLst>
          </p:cNvPr>
          <p:cNvSpPr txBox="1"/>
          <p:nvPr/>
        </p:nvSpPr>
        <p:spPr>
          <a:xfrm>
            <a:off x="806450" y="850901"/>
            <a:ext cx="3782860" cy="584775"/>
          </a:xfrm>
          <a:prstGeom prst="rect">
            <a:avLst/>
          </a:prstGeom>
          <a:noFill/>
        </p:spPr>
        <p:txBody>
          <a:bodyPr wrap="square">
            <a:spAutoFit/>
          </a:bodyPr>
          <a:lstStyle/>
          <a:p>
            <a:r>
              <a:rPr lang="en-IN" sz="3200" b="1" dirty="0"/>
              <a:t>1. INTRODUCTION</a:t>
            </a:r>
          </a:p>
        </p:txBody>
      </p:sp>
      <p:sp>
        <p:nvSpPr>
          <p:cNvPr id="6" name="TextBox 5">
            <a:extLst>
              <a:ext uri="{FF2B5EF4-FFF2-40B4-BE49-F238E27FC236}">
                <a16:creationId xmlns:a16="http://schemas.microsoft.com/office/drawing/2014/main" id="{B061236A-4384-03E2-F8FE-6755193907DA}"/>
              </a:ext>
            </a:extLst>
          </p:cNvPr>
          <p:cNvSpPr txBox="1"/>
          <p:nvPr/>
        </p:nvSpPr>
        <p:spPr>
          <a:xfrm>
            <a:off x="806450" y="1565601"/>
            <a:ext cx="5867398" cy="440120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p>
          <a:p>
            <a:r>
              <a:rPr lang="en-US" sz="2000" dirty="0">
                <a:latin typeface="Times New Roman" panose="02020603050405020304" pitchFamily="18" charset="0"/>
                <a:cs typeface="Times New Roman" panose="02020603050405020304" pitchFamily="18" charset="0"/>
              </a:rPr>
              <a:t>The goal of this Exploratory Data Analysis (EDA) is to extensively investigate the provided dataset, with a particular emphasis on understanding the link between various variables and the target variable, Salary. </a:t>
            </a:r>
          </a:p>
          <a:p>
            <a:r>
              <a:rPr lang="en-US" sz="2000" b="1" dirty="0">
                <a:latin typeface="Times New Roman" panose="02020603050405020304" pitchFamily="18" charset="0"/>
                <a:cs typeface="Times New Roman" panose="02020603050405020304" pitchFamily="18" charset="0"/>
              </a:rPr>
              <a:t>The key aims of this analysis include: </a:t>
            </a:r>
          </a:p>
          <a:p>
            <a:r>
              <a:rPr lang="en-US" sz="2000" dirty="0">
                <a:latin typeface="Times New Roman" panose="02020603050405020304" pitchFamily="18" charset="0"/>
                <a:cs typeface="Times New Roman" panose="02020603050405020304" pitchFamily="18" charset="0"/>
              </a:rPr>
              <a:t>- Providing a detailed explanation of the dataset's features. </a:t>
            </a:r>
          </a:p>
          <a:p>
            <a:r>
              <a:rPr lang="en-US" sz="2000" dirty="0">
                <a:latin typeface="Times New Roman" panose="02020603050405020304" pitchFamily="18" charset="0"/>
                <a:cs typeface="Times New Roman" panose="02020603050405020304" pitchFamily="18" charset="0"/>
              </a:rPr>
              <a:t>- Find any observable patterns or trends in the data.</a:t>
            </a:r>
          </a:p>
          <a:p>
            <a:r>
              <a:rPr lang="en-US" sz="2000" dirty="0">
                <a:latin typeface="Times New Roman" panose="02020603050405020304" pitchFamily="18" charset="0"/>
                <a:cs typeface="Times New Roman" panose="02020603050405020304" pitchFamily="18" charset="0"/>
              </a:rPr>
              <a:t>- Investigating the relationships between the independent factors and the target variable (salary). </a:t>
            </a:r>
          </a:p>
          <a:p>
            <a:r>
              <a:rPr lang="en-US" sz="2000" dirty="0">
                <a:latin typeface="Times New Roman" panose="02020603050405020304" pitchFamily="18" charset="0"/>
                <a:cs typeface="Times New Roman" panose="02020603050405020304" pitchFamily="18" charset="0"/>
              </a:rPr>
              <a:t>- Identify any outliers or abnormalities in the dataset. </a:t>
            </a:r>
          </a:p>
          <a:p>
            <a:r>
              <a:rPr lang="en-US" sz="2000" dirty="0">
                <a:latin typeface="Times New Roman" panose="02020603050405020304" pitchFamily="18" charset="0"/>
                <a:cs typeface="Times New Roman" panose="02020603050405020304" pitchFamily="18" charset="0"/>
              </a:rPr>
              <a:t>- Offering practical insights and recommendations based on the analysis.</a:t>
            </a:r>
          </a:p>
        </p:txBody>
      </p:sp>
      <p:pic>
        <p:nvPicPr>
          <p:cNvPr id="7" name="Picture 6">
            <a:extLst>
              <a:ext uri="{FF2B5EF4-FFF2-40B4-BE49-F238E27FC236}">
                <a16:creationId xmlns:a16="http://schemas.microsoft.com/office/drawing/2014/main" id="{EDA4FA04-A266-EE1D-D092-C15AE4D63612}"/>
              </a:ext>
            </a:extLst>
          </p:cNvPr>
          <p:cNvPicPr>
            <a:picLocks noChangeAspect="1"/>
          </p:cNvPicPr>
          <p:nvPr/>
        </p:nvPicPr>
        <p:blipFill>
          <a:blip r:embed="rId3"/>
          <a:stretch>
            <a:fillRect/>
          </a:stretch>
        </p:blipFill>
        <p:spPr>
          <a:xfrm>
            <a:off x="935451" y="6794500"/>
            <a:ext cx="2072820" cy="506012"/>
          </a:xfrm>
          <a:prstGeom prst="rect">
            <a:avLst/>
          </a:prstGeom>
        </p:spPr>
      </p:pic>
      <p:pic>
        <p:nvPicPr>
          <p:cNvPr id="8" name="Picture 7">
            <a:extLst>
              <a:ext uri="{FF2B5EF4-FFF2-40B4-BE49-F238E27FC236}">
                <a16:creationId xmlns:a16="http://schemas.microsoft.com/office/drawing/2014/main" id="{1AEC46E8-3580-D437-4D28-7B383C341964}"/>
              </a:ext>
            </a:extLst>
          </p:cNvPr>
          <p:cNvPicPr>
            <a:picLocks noChangeAspect="1"/>
          </p:cNvPicPr>
          <p:nvPr/>
        </p:nvPicPr>
        <p:blipFill>
          <a:blip r:embed="rId4"/>
          <a:stretch>
            <a:fillRect/>
          </a:stretch>
        </p:blipFill>
        <p:spPr>
          <a:xfrm>
            <a:off x="-14440" y="6170201"/>
            <a:ext cx="7556500" cy="3066396"/>
          </a:xfrm>
          <a:prstGeom prst="rect">
            <a:avLst/>
          </a:prstGeom>
        </p:spPr>
      </p:pic>
    </p:spTree>
    <p:extLst>
      <p:ext uri="{BB962C8B-B14F-4D97-AF65-F5344CB8AC3E}">
        <p14:creationId xmlns:p14="http://schemas.microsoft.com/office/powerpoint/2010/main" val="304439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924ABCA-2A4A-86B9-E6D7-DC530B3718B0}"/>
              </a:ext>
            </a:extLst>
          </p:cNvPr>
          <p:cNvPicPr>
            <a:picLocks noChangeAspect="1"/>
          </p:cNvPicPr>
          <p:nvPr/>
        </p:nvPicPr>
        <p:blipFill>
          <a:blip r:embed="rId2"/>
          <a:stretch>
            <a:fillRect/>
          </a:stretch>
        </p:blipFill>
        <p:spPr>
          <a:xfrm>
            <a:off x="0" y="34621"/>
            <a:ext cx="6840305" cy="1066892"/>
          </a:xfrm>
          <a:prstGeom prst="rect">
            <a:avLst/>
          </a:prstGeom>
        </p:spPr>
      </p:pic>
      <p:sp>
        <p:nvSpPr>
          <p:cNvPr id="24" name="TextBox 23">
            <a:extLst>
              <a:ext uri="{FF2B5EF4-FFF2-40B4-BE49-F238E27FC236}">
                <a16:creationId xmlns:a16="http://schemas.microsoft.com/office/drawing/2014/main" id="{040A324C-99A8-FD7D-8EA9-9B520946EB4E}"/>
              </a:ext>
            </a:extLst>
          </p:cNvPr>
          <p:cNvSpPr txBox="1"/>
          <p:nvPr/>
        </p:nvSpPr>
        <p:spPr>
          <a:xfrm>
            <a:off x="806450" y="601644"/>
            <a:ext cx="42672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2. DESCRIPTION OF DATA</a:t>
            </a:r>
          </a:p>
        </p:txBody>
      </p:sp>
      <p:sp>
        <p:nvSpPr>
          <p:cNvPr id="26" name="TextBox 25">
            <a:extLst>
              <a:ext uri="{FF2B5EF4-FFF2-40B4-BE49-F238E27FC236}">
                <a16:creationId xmlns:a16="http://schemas.microsoft.com/office/drawing/2014/main" id="{A4277651-ABF2-BEEA-5813-F9732C068CE6}"/>
              </a:ext>
            </a:extLst>
          </p:cNvPr>
          <p:cNvSpPr txBox="1"/>
          <p:nvPr/>
        </p:nvSpPr>
        <p:spPr>
          <a:xfrm>
            <a:off x="730250" y="1231900"/>
            <a:ext cx="6172201" cy="5232202"/>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Description:</a:t>
            </a:r>
          </a:p>
          <a:p>
            <a:endParaRPr lang="en-US" sz="2400" b="1" u="sng" dirty="0">
              <a:latin typeface="Times New Roman" panose="02020603050405020304" pitchFamily="18" charset="0"/>
              <a:cs typeface="Times New Roman" panose="02020603050405020304" pitchFamily="18" charset="0"/>
            </a:endParaRPr>
          </a:p>
          <a:p>
            <a:pPr algn="just"/>
            <a:r>
              <a:rPr lang="en-US" sz="2200" dirty="0">
                <a:latin typeface="Arial" panose="020B0604020202020204" pitchFamily="34" charset="0"/>
                <a:cs typeface="Arial" panose="020B0604020202020204" pitchFamily="34" charset="0"/>
              </a:rPr>
              <a:t>The Aspiring Mind Employment Outcome 2015 (AMEO) dataset, provided by Aspiring Minds, is designed to examine the employment outcomes of engineering graduates. It comprises essential variables like Salary, Job Titles, and Job Locations, as well as standardized scores reflecting cognitive skills, technical skills, and personality traits. Featuring approximately 40 independent variables and a dataset size of 4000 entries, this dataset encompasses a mix of continuous and categorical data. Additionally, it incorporates demographic characteristics and unique identifiers for individual candidates.</a:t>
            </a:r>
          </a:p>
        </p:txBody>
      </p:sp>
      <p:pic>
        <p:nvPicPr>
          <p:cNvPr id="3" name="Picture 2">
            <a:extLst>
              <a:ext uri="{FF2B5EF4-FFF2-40B4-BE49-F238E27FC236}">
                <a16:creationId xmlns:a16="http://schemas.microsoft.com/office/drawing/2014/main" id="{973B45BA-4DF8-2E14-849E-919F2B0A6EB7}"/>
              </a:ext>
            </a:extLst>
          </p:cNvPr>
          <p:cNvPicPr>
            <a:picLocks noChangeAspect="1"/>
          </p:cNvPicPr>
          <p:nvPr/>
        </p:nvPicPr>
        <p:blipFill>
          <a:blip r:embed="rId3"/>
          <a:stretch>
            <a:fillRect/>
          </a:stretch>
        </p:blipFill>
        <p:spPr>
          <a:xfrm>
            <a:off x="0" y="6642100"/>
            <a:ext cx="7556500" cy="2819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7F91A6-4CF0-8CF1-B8CA-7E1C98F0C1D8}"/>
              </a:ext>
            </a:extLst>
          </p:cNvPr>
          <p:cNvPicPr>
            <a:picLocks noChangeAspect="1"/>
          </p:cNvPicPr>
          <p:nvPr/>
        </p:nvPicPr>
        <p:blipFill>
          <a:blip r:embed="rId2"/>
          <a:stretch>
            <a:fillRect/>
          </a:stretch>
        </p:blipFill>
        <p:spPr>
          <a:xfrm>
            <a:off x="0" y="-215900"/>
            <a:ext cx="6840305" cy="1066892"/>
          </a:xfrm>
          <a:prstGeom prst="rect">
            <a:avLst/>
          </a:prstGeom>
        </p:spPr>
      </p:pic>
      <p:sp>
        <p:nvSpPr>
          <p:cNvPr id="3" name="TextBox 2">
            <a:extLst>
              <a:ext uri="{FF2B5EF4-FFF2-40B4-BE49-F238E27FC236}">
                <a16:creationId xmlns:a16="http://schemas.microsoft.com/office/drawing/2014/main" id="{4105B548-A510-2646-6BD7-77DD8120246F}"/>
              </a:ext>
            </a:extLst>
          </p:cNvPr>
          <p:cNvSpPr txBox="1"/>
          <p:nvPr/>
        </p:nvSpPr>
        <p:spPr>
          <a:xfrm>
            <a:off x="837396" y="927100"/>
            <a:ext cx="4267200"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UNIVARIATE ANALYSIS:</a:t>
            </a:r>
            <a:endParaRPr lang="en-IN" sz="20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DFEF16-9B27-CCE0-DCE3-484D82DD5042}"/>
              </a:ext>
            </a:extLst>
          </p:cNvPr>
          <p:cNvSpPr txBox="1"/>
          <p:nvPr/>
        </p:nvSpPr>
        <p:spPr>
          <a:xfrm>
            <a:off x="654050" y="172303"/>
            <a:ext cx="6033855"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3 . UNIVARIATE ANALYSIS</a:t>
            </a:r>
          </a:p>
        </p:txBody>
      </p:sp>
      <p:sp>
        <p:nvSpPr>
          <p:cNvPr id="7" name="TextBox 6">
            <a:extLst>
              <a:ext uri="{FF2B5EF4-FFF2-40B4-BE49-F238E27FC236}">
                <a16:creationId xmlns:a16="http://schemas.microsoft.com/office/drawing/2014/main" id="{9DA165B6-049A-449C-D436-145B9F5E3398}"/>
              </a:ext>
            </a:extLst>
          </p:cNvPr>
          <p:cNvSpPr txBox="1"/>
          <p:nvPr/>
        </p:nvSpPr>
        <p:spPr>
          <a:xfrm>
            <a:off x="715200" y="1442906"/>
            <a:ext cx="2726793" cy="5909310"/>
          </a:xfrm>
          <a:prstGeom prst="rect">
            <a:avLst/>
          </a:prstGeom>
          <a:noFill/>
        </p:spPr>
        <p:txBody>
          <a:bodyPr wrap="square">
            <a:spAutoFit/>
          </a:bodyPr>
          <a:lstStyle/>
          <a:p>
            <a:pPr algn="just"/>
            <a:r>
              <a:rPr lang="en-US" sz="1400" dirty="0">
                <a:latin typeface="Arial" panose="020B0604020202020204" pitchFamily="34" charset="0"/>
                <a:cs typeface="Arial" panose="020B0604020202020204" pitchFamily="34" charset="0"/>
              </a:rPr>
              <a:t>Univariate analysis involves the examination of a single variable, providing insights into its distribution, central tendency, and dispersion. In this analysis, we focus on individual variables without considering their relationships with other variables.</a:t>
            </a:r>
          </a:p>
          <a:p>
            <a:pPr algn="just"/>
            <a:r>
              <a:rPr lang="en-US" sz="1400" dirty="0">
                <a:latin typeface="Arial" panose="020B0604020202020204" pitchFamily="34" charset="0"/>
                <a:cs typeface="Arial" panose="020B0604020202020204" pitchFamily="34" charset="0"/>
              </a:rPr>
              <a:t>Salary:</a:t>
            </a:r>
          </a:p>
          <a:p>
            <a:pPr algn="just"/>
            <a:r>
              <a:rPr lang="en-US" sz="1400" dirty="0">
                <a:latin typeface="Arial" panose="020B0604020202020204" pitchFamily="34" charset="0"/>
                <a:cs typeface="Arial" panose="020B0604020202020204" pitchFamily="34" charset="0"/>
              </a:rPr>
              <a:t>Summary Plot: The summary plot for salary provides a quick overview of its statistical measures, such as mean, median, and quartiles.</a:t>
            </a:r>
          </a:p>
          <a:p>
            <a:pPr algn="just"/>
            <a:r>
              <a:rPr lang="en-US" sz="1400" dirty="0">
                <a:latin typeface="Arial" panose="020B0604020202020204" pitchFamily="34" charset="0"/>
                <a:cs typeface="Arial" panose="020B0604020202020204" pitchFamily="34" charset="0"/>
              </a:rPr>
              <a:t>Histogram: A histogram visualizes the distribution of salary values, revealing skewness and central tendencies.</a:t>
            </a:r>
          </a:p>
          <a:p>
            <a:pPr algn="just"/>
            <a:r>
              <a:rPr lang="en-US" sz="1400" dirty="0">
                <a:latin typeface="Arial" panose="020B0604020202020204" pitchFamily="34" charset="0"/>
                <a:cs typeface="Arial" panose="020B0604020202020204" pitchFamily="34" charset="0"/>
              </a:rPr>
              <a:t>Box Plot: The box plot helps identify outliers and displays the overall distribution of salary.</a:t>
            </a:r>
          </a:p>
          <a:p>
            <a:pPr algn="just"/>
            <a:r>
              <a:rPr lang="en-US" sz="1400" dirty="0">
                <a:latin typeface="Arial" panose="020B0604020202020204" pitchFamily="34" charset="0"/>
                <a:cs typeface="Arial" panose="020B0604020202020204" pitchFamily="34" charset="0"/>
              </a:rPr>
              <a:t>Cumulative Distribution Function (CDF): CDF illustrates the cumulative probability distribution of salary values.</a:t>
            </a:r>
          </a:p>
        </p:txBody>
      </p:sp>
      <p:sp>
        <p:nvSpPr>
          <p:cNvPr id="9" name="TextBox 8">
            <a:extLst>
              <a:ext uri="{FF2B5EF4-FFF2-40B4-BE49-F238E27FC236}">
                <a16:creationId xmlns:a16="http://schemas.microsoft.com/office/drawing/2014/main" id="{DDC52EA7-2D3D-0A3C-E9B7-3FAADDBC9D16}"/>
              </a:ext>
            </a:extLst>
          </p:cNvPr>
          <p:cNvSpPr txBox="1"/>
          <p:nvPr/>
        </p:nvSpPr>
        <p:spPr>
          <a:xfrm>
            <a:off x="724330" y="7251700"/>
            <a:ext cx="3282520" cy="3323987"/>
          </a:xfrm>
          <a:prstGeom prst="rect">
            <a:avLst/>
          </a:prstGeom>
          <a:noFill/>
        </p:spPr>
        <p:txBody>
          <a:bodyPr wrap="square">
            <a:spAutoFit/>
          </a:bodyPr>
          <a:lstStyle/>
          <a:p>
            <a:pPr algn="just"/>
            <a:r>
              <a:rPr lang="en-US" sz="1400" b="1" dirty="0">
                <a:latin typeface="Arial" panose="020B0604020202020204" pitchFamily="34" charset="0"/>
                <a:cs typeface="Arial" panose="020B0604020202020204" pitchFamily="34" charset="0"/>
              </a:rPr>
              <a:t>COLLEGE GPA:</a:t>
            </a:r>
          </a:p>
          <a:p>
            <a:pPr algn="just"/>
            <a:r>
              <a:rPr lang="en-US" sz="1400" dirty="0">
                <a:latin typeface="Arial" panose="020B0604020202020204" pitchFamily="34" charset="0"/>
                <a:cs typeface="Arial" panose="020B0604020202020204" pitchFamily="34" charset="0"/>
              </a:rPr>
              <a:t>Summary Plot: Similar to salary, a summary plot presents statistical measures for COLLEGE percentage.</a:t>
            </a:r>
          </a:p>
          <a:p>
            <a:pPr algn="just"/>
            <a:r>
              <a:rPr lang="en-US" sz="1400" dirty="0">
                <a:latin typeface="Arial" panose="020B0604020202020204" pitchFamily="34" charset="0"/>
                <a:cs typeface="Arial" panose="020B0604020202020204" pitchFamily="34" charset="0"/>
              </a:rPr>
              <a:t>Histogram: Visualizes the distribution of COLLEGE percentage values and highlights measures like mean and median.</a:t>
            </a:r>
          </a:p>
          <a:p>
            <a:pPr algn="just"/>
            <a:r>
              <a:rPr lang="en-US" sz="1400" dirty="0">
                <a:latin typeface="Arial" panose="020B0604020202020204" pitchFamily="34" charset="0"/>
                <a:cs typeface="Arial" panose="020B0604020202020204" pitchFamily="34" charset="0"/>
              </a:rPr>
              <a:t>Box Plot: Displays the spread and central tendency of COLLEGE percentage.</a:t>
            </a:r>
          </a:p>
          <a:p>
            <a:pPr algn="just"/>
            <a:r>
              <a:rPr lang="en-US" sz="1400" dirty="0">
                <a:latin typeface="Arial" panose="020B0604020202020204" pitchFamily="34" charset="0"/>
                <a:cs typeface="Arial" panose="020B0604020202020204" pitchFamily="34" charset="0"/>
              </a:rPr>
              <a:t>CDF: Cumulative Distribution Function for COLLEGE percentage provides insights into the data's cumulative distribution.</a:t>
            </a:r>
          </a:p>
        </p:txBody>
      </p:sp>
      <p:pic>
        <p:nvPicPr>
          <p:cNvPr id="11" name="Picture 10">
            <a:extLst>
              <a:ext uri="{FF2B5EF4-FFF2-40B4-BE49-F238E27FC236}">
                <a16:creationId xmlns:a16="http://schemas.microsoft.com/office/drawing/2014/main" id="{84084745-6E3F-7B52-2529-82B9AA96F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945" y="1304567"/>
            <a:ext cx="1634683" cy="1165766"/>
          </a:xfrm>
          <a:prstGeom prst="rect">
            <a:avLst/>
          </a:prstGeom>
        </p:spPr>
      </p:pic>
      <p:pic>
        <p:nvPicPr>
          <p:cNvPr id="13" name="Picture 12">
            <a:extLst>
              <a:ext uri="{FF2B5EF4-FFF2-40B4-BE49-F238E27FC236}">
                <a16:creationId xmlns:a16="http://schemas.microsoft.com/office/drawing/2014/main" id="{F88516C7-ABBA-EAE4-C010-AA4FCFE856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6498" y="2660130"/>
            <a:ext cx="3326166" cy="1308021"/>
          </a:xfrm>
          <a:prstGeom prst="rect">
            <a:avLst/>
          </a:prstGeom>
        </p:spPr>
      </p:pic>
      <p:pic>
        <p:nvPicPr>
          <p:cNvPr id="15" name="Picture 14">
            <a:extLst>
              <a:ext uri="{FF2B5EF4-FFF2-40B4-BE49-F238E27FC236}">
                <a16:creationId xmlns:a16="http://schemas.microsoft.com/office/drawing/2014/main" id="{8311F814-CBE9-B9D0-1DF7-B452DE3299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0353" y="6014764"/>
            <a:ext cx="2057400" cy="1283777"/>
          </a:xfrm>
          <a:prstGeom prst="rect">
            <a:avLst/>
          </a:prstGeom>
        </p:spPr>
      </p:pic>
      <p:pic>
        <p:nvPicPr>
          <p:cNvPr id="17" name="Picture 16">
            <a:extLst>
              <a:ext uri="{FF2B5EF4-FFF2-40B4-BE49-F238E27FC236}">
                <a16:creationId xmlns:a16="http://schemas.microsoft.com/office/drawing/2014/main" id="{E6CE1C12-90F7-06AA-B82F-CDF4CDCA6F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2787" y="1155700"/>
            <a:ext cx="1532532" cy="1239458"/>
          </a:xfrm>
          <a:prstGeom prst="rect">
            <a:avLst/>
          </a:prstGeom>
        </p:spPr>
      </p:pic>
      <p:pic>
        <p:nvPicPr>
          <p:cNvPr id="19" name="Picture 18">
            <a:extLst>
              <a:ext uri="{FF2B5EF4-FFF2-40B4-BE49-F238E27FC236}">
                <a16:creationId xmlns:a16="http://schemas.microsoft.com/office/drawing/2014/main" id="{82140739-D60C-2D89-18A2-AC6870F7AC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6662" y="5837480"/>
            <a:ext cx="1900436" cy="1638347"/>
          </a:xfrm>
          <a:prstGeom prst="rect">
            <a:avLst/>
          </a:prstGeom>
        </p:spPr>
      </p:pic>
      <p:pic>
        <p:nvPicPr>
          <p:cNvPr id="21" name="Picture 20">
            <a:extLst>
              <a:ext uri="{FF2B5EF4-FFF2-40B4-BE49-F238E27FC236}">
                <a16:creationId xmlns:a16="http://schemas.microsoft.com/office/drawing/2014/main" id="{B78AC0C1-43CC-7B23-87AB-2F435315D3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43521" y="4117311"/>
            <a:ext cx="1448450" cy="1457989"/>
          </a:xfrm>
          <a:prstGeom prst="rect">
            <a:avLst/>
          </a:prstGeom>
        </p:spPr>
      </p:pic>
      <p:pic>
        <p:nvPicPr>
          <p:cNvPr id="23" name="Picture 22">
            <a:extLst>
              <a:ext uri="{FF2B5EF4-FFF2-40B4-BE49-F238E27FC236}">
                <a16:creationId xmlns:a16="http://schemas.microsoft.com/office/drawing/2014/main" id="{57474FB9-7325-7601-D464-FA8523F2C3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2763" y="7574020"/>
            <a:ext cx="3449287" cy="1882005"/>
          </a:xfrm>
          <a:prstGeom prst="rect">
            <a:avLst/>
          </a:prstGeom>
        </p:spPr>
      </p:pic>
      <p:pic>
        <p:nvPicPr>
          <p:cNvPr id="25" name="Picture 24">
            <a:extLst>
              <a:ext uri="{FF2B5EF4-FFF2-40B4-BE49-F238E27FC236}">
                <a16:creationId xmlns:a16="http://schemas.microsoft.com/office/drawing/2014/main" id="{850C4CCC-722B-75D9-55EF-A95415387D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87627" y="4096374"/>
            <a:ext cx="1743223" cy="1612883"/>
          </a:xfrm>
          <a:prstGeom prst="rect">
            <a:avLst/>
          </a:prstGeom>
        </p:spPr>
      </p:pic>
    </p:spTree>
    <p:extLst>
      <p:ext uri="{BB962C8B-B14F-4D97-AF65-F5344CB8AC3E}">
        <p14:creationId xmlns:p14="http://schemas.microsoft.com/office/powerpoint/2010/main" val="135785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83AD83-37AE-282E-A907-F0FD125D0DC5}"/>
              </a:ext>
            </a:extLst>
          </p:cNvPr>
          <p:cNvPicPr>
            <a:picLocks noChangeAspect="1"/>
          </p:cNvPicPr>
          <p:nvPr/>
        </p:nvPicPr>
        <p:blipFill>
          <a:blip r:embed="rId2"/>
          <a:stretch>
            <a:fillRect/>
          </a:stretch>
        </p:blipFill>
        <p:spPr>
          <a:xfrm>
            <a:off x="11697" y="-27405"/>
            <a:ext cx="6840305" cy="1066892"/>
          </a:xfrm>
          <a:prstGeom prst="rect">
            <a:avLst/>
          </a:prstGeom>
        </p:spPr>
      </p:pic>
      <p:sp>
        <p:nvSpPr>
          <p:cNvPr id="4" name="TextBox 3">
            <a:extLst>
              <a:ext uri="{FF2B5EF4-FFF2-40B4-BE49-F238E27FC236}">
                <a16:creationId xmlns:a16="http://schemas.microsoft.com/office/drawing/2014/main" id="{175AEC96-4709-8ABF-6B61-46EF1DA96B19}"/>
              </a:ext>
            </a:extLst>
          </p:cNvPr>
          <p:cNvSpPr txBox="1"/>
          <p:nvPr/>
        </p:nvSpPr>
        <p:spPr>
          <a:xfrm>
            <a:off x="652033" y="1147104"/>
            <a:ext cx="6840305"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Gender Distribution:</a:t>
            </a:r>
          </a:p>
          <a:p>
            <a:r>
              <a:rPr lang="en-US" sz="2000" dirty="0">
                <a:latin typeface="Times New Roman" panose="02020603050405020304" pitchFamily="18" charset="0"/>
                <a:cs typeface="Times New Roman" panose="02020603050405020304" pitchFamily="18" charset="0"/>
              </a:rPr>
              <a:t>The gender distribution reveals that the dataset comprises both male and female students.</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D1ECB8-7201-4F06-17C1-C489FD9D4E9F}"/>
              </a:ext>
            </a:extLst>
          </p:cNvPr>
          <p:cNvSpPr txBox="1"/>
          <p:nvPr/>
        </p:nvSpPr>
        <p:spPr>
          <a:xfrm>
            <a:off x="620618" y="488758"/>
            <a:ext cx="6231384" cy="461665"/>
          </a:xfrm>
          <a:prstGeom prst="rect">
            <a:avLst/>
          </a:prstGeom>
          <a:noFill/>
        </p:spPr>
        <p:txBody>
          <a:bodyPr wrap="square">
            <a:spAutoFit/>
          </a:bodyPr>
          <a:lstStyle/>
          <a:p>
            <a:r>
              <a:rPr lang="en-IN" sz="2400" b="1" dirty="0"/>
              <a:t>CATEGORICAL FEATURES ANALYSIS: </a:t>
            </a:r>
            <a:r>
              <a:rPr lang="en-US" sz="2400" b="1" dirty="0"/>
              <a:t>UNIVARIATE </a:t>
            </a:r>
            <a:endParaRPr lang="en-IN" sz="2400" b="1" dirty="0"/>
          </a:p>
        </p:txBody>
      </p:sp>
      <p:pic>
        <p:nvPicPr>
          <p:cNvPr id="8" name="Picture 7">
            <a:extLst>
              <a:ext uri="{FF2B5EF4-FFF2-40B4-BE49-F238E27FC236}">
                <a16:creationId xmlns:a16="http://schemas.microsoft.com/office/drawing/2014/main" id="{5D2B75E6-381E-764D-55F8-FF816D3E3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50" y="4889500"/>
            <a:ext cx="3616255" cy="2562562"/>
          </a:xfrm>
          <a:prstGeom prst="rect">
            <a:avLst/>
          </a:prstGeom>
        </p:spPr>
      </p:pic>
      <p:sp>
        <p:nvSpPr>
          <p:cNvPr id="10" name="TextBox 9">
            <a:extLst>
              <a:ext uri="{FF2B5EF4-FFF2-40B4-BE49-F238E27FC236}">
                <a16:creationId xmlns:a16="http://schemas.microsoft.com/office/drawing/2014/main" id="{9553F2CF-24C3-8849-3697-31D4BE11E4F6}"/>
              </a:ext>
            </a:extLst>
          </p:cNvPr>
          <p:cNvSpPr txBox="1"/>
          <p:nvPr/>
        </p:nvSpPr>
        <p:spPr>
          <a:xfrm>
            <a:off x="640336" y="2099177"/>
            <a:ext cx="6942254"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Job Designation:</a:t>
            </a:r>
          </a:p>
          <a:p>
            <a:r>
              <a:rPr lang="en-US" sz="2000" dirty="0">
                <a:latin typeface="Times New Roman" panose="02020603050405020304" pitchFamily="18" charset="0"/>
                <a:cs typeface="Times New Roman" panose="02020603050405020304" pitchFamily="18" charset="0"/>
              </a:rPr>
              <a:t>The job designation distribution showcases the variety of roles students take on after graduation.</a:t>
            </a:r>
            <a:endParaRPr lang="en-IN"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26D60F9-17F7-54E8-FE01-8AA68B86A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2967" y="4918243"/>
            <a:ext cx="3202721" cy="2457793"/>
          </a:xfrm>
          <a:prstGeom prst="rect">
            <a:avLst/>
          </a:prstGeom>
        </p:spPr>
      </p:pic>
      <p:sp>
        <p:nvSpPr>
          <p:cNvPr id="14" name="TextBox 13">
            <a:extLst>
              <a:ext uri="{FF2B5EF4-FFF2-40B4-BE49-F238E27FC236}">
                <a16:creationId xmlns:a16="http://schemas.microsoft.com/office/drawing/2014/main" id="{54355A1F-E4BC-1AFE-CC7F-FE98E60E876C}"/>
              </a:ext>
            </a:extLst>
          </p:cNvPr>
          <p:cNvSpPr txBox="1"/>
          <p:nvPr/>
        </p:nvSpPr>
        <p:spPr>
          <a:xfrm>
            <a:off x="640336" y="3022025"/>
            <a:ext cx="6673850"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Degree Distribution:</a:t>
            </a:r>
          </a:p>
          <a:p>
            <a:r>
              <a:rPr lang="en-US" sz="2000" dirty="0">
                <a:latin typeface="Times New Roman" panose="02020603050405020304" pitchFamily="18" charset="0"/>
                <a:cs typeface="Times New Roman" panose="02020603050405020304" pitchFamily="18" charset="0"/>
              </a:rPr>
              <a:t>There is a mix of different degrees among the students, including both engineering and non-engineering disciplines.</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D2DB723-C2B0-C4D0-4A57-F3CA5B5333CC}"/>
              </a:ext>
            </a:extLst>
          </p:cNvPr>
          <p:cNvSpPr txBox="1"/>
          <p:nvPr/>
        </p:nvSpPr>
        <p:spPr>
          <a:xfrm>
            <a:off x="652033" y="3902580"/>
            <a:ext cx="6673849"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Job Location Distribution:</a:t>
            </a:r>
          </a:p>
          <a:p>
            <a:r>
              <a:rPr lang="en-US" sz="2000" dirty="0">
                <a:latin typeface="Times New Roman" panose="02020603050405020304" pitchFamily="18" charset="0"/>
                <a:cs typeface="Times New Roman" panose="02020603050405020304" pitchFamily="18" charset="0"/>
              </a:rPr>
              <a:t>The distribution of job locations indicates that students secured employment in various cities.</a:t>
            </a:r>
          </a:p>
        </p:txBody>
      </p:sp>
      <p:pic>
        <p:nvPicPr>
          <p:cNvPr id="18" name="Picture 17">
            <a:extLst>
              <a:ext uri="{FF2B5EF4-FFF2-40B4-BE49-F238E27FC236}">
                <a16:creationId xmlns:a16="http://schemas.microsoft.com/office/drawing/2014/main" id="{A530E656-998F-A6D3-D547-AEDF816EDE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3298" y="7652099"/>
            <a:ext cx="3192389" cy="2114201"/>
          </a:xfrm>
          <a:prstGeom prst="rect">
            <a:avLst/>
          </a:prstGeom>
        </p:spPr>
      </p:pic>
      <p:pic>
        <p:nvPicPr>
          <p:cNvPr id="20" name="Picture 19">
            <a:extLst>
              <a:ext uri="{FF2B5EF4-FFF2-40B4-BE49-F238E27FC236}">
                <a16:creationId xmlns:a16="http://schemas.microsoft.com/office/drawing/2014/main" id="{87AB951E-EE23-E2BB-BBD4-E5FEC3842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26" y="7603781"/>
            <a:ext cx="4034924" cy="2467319"/>
          </a:xfrm>
          <a:prstGeom prst="rect">
            <a:avLst/>
          </a:prstGeom>
        </p:spPr>
      </p:pic>
    </p:spTree>
    <p:extLst>
      <p:ext uri="{BB962C8B-B14F-4D97-AF65-F5344CB8AC3E}">
        <p14:creationId xmlns:p14="http://schemas.microsoft.com/office/powerpoint/2010/main" val="266335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F9F625-F439-1B64-AB2A-AEDF0213E3A9}"/>
              </a:ext>
            </a:extLst>
          </p:cNvPr>
          <p:cNvPicPr>
            <a:picLocks noChangeAspect="1"/>
          </p:cNvPicPr>
          <p:nvPr/>
        </p:nvPicPr>
        <p:blipFill>
          <a:blip r:embed="rId2"/>
          <a:stretch>
            <a:fillRect/>
          </a:stretch>
        </p:blipFill>
        <p:spPr>
          <a:xfrm>
            <a:off x="0" y="16711"/>
            <a:ext cx="6840305" cy="1066892"/>
          </a:xfrm>
          <a:prstGeom prst="rect">
            <a:avLst/>
          </a:prstGeom>
        </p:spPr>
      </p:pic>
      <p:sp>
        <p:nvSpPr>
          <p:cNvPr id="4" name="TextBox 3">
            <a:extLst>
              <a:ext uri="{FF2B5EF4-FFF2-40B4-BE49-F238E27FC236}">
                <a16:creationId xmlns:a16="http://schemas.microsoft.com/office/drawing/2014/main" id="{6C05426B-272A-E12A-C9C2-091231C1B830}"/>
              </a:ext>
            </a:extLst>
          </p:cNvPr>
          <p:cNvSpPr txBox="1"/>
          <p:nvPr/>
        </p:nvSpPr>
        <p:spPr>
          <a:xfrm>
            <a:off x="654050" y="948234"/>
            <a:ext cx="6553200" cy="5693866"/>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Bivariate analysis</a:t>
            </a:r>
            <a:r>
              <a:rPr lang="en-US" sz="1400" dirty="0">
                <a:latin typeface="Arial" panose="020B0604020202020204" pitchFamily="34" charset="0"/>
                <a:cs typeface="Arial" panose="020B0604020202020204" pitchFamily="34" charset="0"/>
              </a:rPr>
              <a:t> involves exploring the relationships and patterns between two variables. By examining the interactions between pairs of features, we gain insights into how they influence each other and contribute to the overall dataset. In this analysis, we focus on specific pairs of features and evaluate their joint behavior.</a:t>
            </a:r>
          </a:p>
          <a:p>
            <a:r>
              <a:rPr lang="en-US" sz="1400" b="1" u="sng" dirty="0">
                <a:latin typeface="Arial" panose="020B0604020202020204" pitchFamily="34" charset="0"/>
                <a:cs typeface="Arial" panose="020B0604020202020204" pitchFamily="34" charset="0"/>
              </a:rPr>
              <a:t>1. Continuous vs. Continuous Features</a:t>
            </a:r>
          </a:p>
          <a:p>
            <a:r>
              <a:rPr lang="en-US" sz="1400" dirty="0">
                <a:latin typeface="Arial" panose="020B0604020202020204" pitchFamily="34" charset="0"/>
                <a:cs typeface="Arial" panose="020B0604020202020204" pitchFamily="34" charset="0"/>
              </a:rPr>
              <a:t>Correlation Analysis: Investigating the correlation between pairs of continuous features to understand how changes in one variable correspond to changes in another.</a:t>
            </a:r>
          </a:p>
          <a:p>
            <a:r>
              <a:rPr lang="en-US" sz="1400" dirty="0">
                <a:latin typeface="Arial" panose="020B0604020202020204" pitchFamily="34" charset="0"/>
                <a:cs typeface="Arial" panose="020B0604020202020204" pitchFamily="34" charset="0"/>
              </a:rPr>
              <a:t>Scatter Plots: Visualizing the distribution of data points in a scatter plot to identify trends, patterns, and potential outliers.</a:t>
            </a:r>
          </a:p>
          <a:p>
            <a:r>
              <a:rPr lang="en-US" sz="1400" b="1" u="sng" dirty="0">
                <a:latin typeface="Arial" panose="020B0604020202020204" pitchFamily="34" charset="0"/>
                <a:cs typeface="Arial" panose="020B0604020202020204" pitchFamily="34" charset="0"/>
              </a:rPr>
              <a:t>2. Categorical vs. Continuous Features</a:t>
            </a:r>
          </a:p>
          <a:p>
            <a:r>
              <a:rPr lang="en-US" sz="1400" dirty="0">
                <a:latin typeface="Arial" panose="020B0604020202020204" pitchFamily="34" charset="0"/>
                <a:cs typeface="Arial" panose="020B0604020202020204" pitchFamily="34" charset="0"/>
              </a:rPr>
              <a:t>Box Plots: Utilizing box plots to compare the distribution of continuous variables across different categories.</a:t>
            </a:r>
          </a:p>
          <a:p>
            <a:r>
              <a:rPr lang="en-US" sz="1400" dirty="0">
                <a:latin typeface="Arial" panose="020B0604020202020204" pitchFamily="34" charset="0"/>
                <a:cs typeface="Arial" panose="020B0604020202020204" pitchFamily="34" charset="0"/>
              </a:rPr>
              <a:t>Bar Plots: Visualizing the average or aggregated values of continuous features for each category.</a:t>
            </a:r>
          </a:p>
          <a:p>
            <a:r>
              <a:rPr lang="en-US" sz="1400" b="1" u="sng" dirty="0">
                <a:latin typeface="Arial" panose="020B0604020202020204" pitchFamily="34" charset="0"/>
                <a:cs typeface="Arial" panose="020B0604020202020204" pitchFamily="34" charset="0"/>
              </a:rPr>
              <a:t>3. Categorical vs. Categorical Features</a:t>
            </a:r>
          </a:p>
          <a:p>
            <a:r>
              <a:rPr lang="en-US" sz="1400" dirty="0">
                <a:latin typeface="Arial" panose="020B0604020202020204" pitchFamily="34" charset="0"/>
                <a:cs typeface="Arial" panose="020B0604020202020204" pitchFamily="34" charset="0"/>
              </a:rPr>
              <a:t>Stacked Bar Plots: Creating stacked bar plots to display the distribution of one categorical variable within each category of another.</a:t>
            </a:r>
          </a:p>
          <a:p>
            <a:r>
              <a:rPr lang="en-US" sz="1400" dirty="0">
                <a:latin typeface="Arial" panose="020B0604020202020204" pitchFamily="34" charset="0"/>
                <a:cs typeface="Arial" panose="020B0604020202020204" pitchFamily="34" charset="0"/>
              </a:rPr>
              <a:t>Chi-Square Test: Applying statistical tests to assess the independence or association between two categorical variables.</a:t>
            </a:r>
          </a:p>
          <a:p>
            <a:r>
              <a:rPr lang="en-US" sz="1400" b="1" u="sng" dirty="0">
                <a:latin typeface="Arial" panose="020B0604020202020204" pitchFamily="34" charset="0"/>
                <a:cs typeface="Arial" panose="020B0604020202020204" pitchFamily="34" charset="0"/>
              </a:rPr>
              <a:t>4. Time-Series Analysis</a:t>
            </a:r>
          </a:p>
          <a:p>
            <a:r>
              <a:rPr lang="en-US" sz="1400" dirty="0">
                <a:latin typeface="Arial" panose="020B0604020202020204" pitchFamily="34" charset="0"/>
                <a:cs typeface="Arial" panose="020B0604020202020204" pitchFamily="34" charset="0"/>
              </a:rPr>
              <a:t>Line Plots: Analyzing the trends and patterns in time-series data to identify seasonality or other temporal patterns.</a:t>
            </a:r>
          </a:p>
          <a:p>
            <a:r>
              <a:rPr lang="en-US" sz="1400" dirty="0">
                <a:latin typeface="Arial" panose="020B0604020202020204" pitchFamily="34" charset="0"/>
                <a:cs typeface="Arial" panose="020B0604020202020204" pitchFamily="34" charset="0"/>
              </a:rPr>
              <a:t>Correlation Over Time: Examining how the correlation between two variables evolves over different time intervals.</a:t>
            </a:r>
            <a:endParaRPr lang="en-IN" sz="1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3E1266D-B308-1412-7F1C-DE9F25B600BF}"/>
              </a:ext>
            </a:extLst>
          </p:cNvPr>
          <p:cNvSpPr txBox="1"/>
          <p:nvPr/>
        </p:nvSpPr>
        <p:spPr>
          <a:xfrm>
            <a:off x="806450" y="582910"/>
            <a:ext cx="4505826"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4. BIVARIATE ANALYSIS</a:t>
            </a:r>
          </a:p>
        </p:txBody>
      </p:sp>
      <p:sp>
        <p:nvSpPr>
          <p:cNvPr id="8" name="TextBox 7">
            <a:extLst>
              <a:ext uri="{FF2B5EF4-FFF2-40B4-BE49-F238E27FC236}">
                <a16:creationId xmlns:a16="http://schemas.microsoft.com/office/drawing/2014/main" id="{51A7E5C7-26FF-256C-27BD-2FC47A1521F9}"/>
              </a:ext>
            </a:extLst>
          </p:cNvPr>
          <p:cNvSpPr txBox="1"/>
          <p:nvPr/>
        </p:nvSpPr>
        <p:spPr>
          <a:xfrm>
            <a:off x="4107782" y="6858620"/>
            <a:ext cx="3448718" cy="2708434"/>
          </a:xfrm>
          <a:prstGeom prst="rect">
            <a:avLst/>
          </a:prstGeom>
          <a:noFill/>
        </p:spPr>
        <p:txBody>
          <a:bodyPr wrap="square">
            <a:spAutoFit/>
          </a:bodyPr>
          <a:lstStyle/>
          <a:p>
            <a:r>
              <a:rPr lang="en-US" sz="1600" b="1" u="sng" dirty="0"/>
              <a:t>Observations:</a:t>
            </a:r>
          </a:p>
          <a:p>
            <a:r>
              <a:rPr lang="en-US" sz="1400" dirty="0">
                <a:latin typeface="Arial" panose="020B0604020202020204" pitchFamily="34" charset="0"/>
                <a:cs typeface="Arial" panose="020B0604020202020204" pitchFamily="34" charset="0"/>
              </a:rPr>
              <a:t>The bar plot illustrates the maximum salary for each designation. Notably, the Senior Software Engineer position commands the highest salary, but it also exhibits the maximum standard deviation, indicating a wider range of salaries within this role. Additionally, only two designations, namely Software Developer and Technical Support Engineer, have salaries below the average salary</a:t>
            </a:r>
            <a:endParaRPr lang="en-IN" sz="14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C514DB77-6DBB-B711-1937-45AD9F1EA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840104"/>
            <a:ext cx="4107782" cy="3840596"/>
          </a:xfrm>
          <a:prstGeom prst="rect">
            <a:avLst/>
          </a:prstGeom>
        </p:spPr>
      </p:pic>
      <p:sp>
        <p:nvSpPr>
          <p:cNvPr id="12" name="TextBox 11">
            <a:extLst>
              <a:ext uri="{FF2B5EF4-FFF2-40B4-BE49-F238E27FC236}">
                <a16:creationId xmlns:a16="http://schemas.microsoft.com/office/drawing/2014/main" id="{3A8318E7-7DBB-7E29-BFFE-3E940C4286EB}"/>
              </a:ext>
            </a:extLst>
          </p:cNvPr>
          <p:cNvSpPr txBox="1"/>
          <p:nvPr/>
        </p:nvSpPr>
        <p:spPr>
          <a:xfrm>
            <a:off x="703012" y="6435983"/>
            <a:ext cx="5437437"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Average Salary for each Designation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76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F643CF-D733-3597-83D5-EA8BE2EAA477}"/>
              </a:ext>
            </a:extLst>
          </p:cNvPr>
          <p:cNvPicPr>
            <a:picLocks noChangeAspect="1"/>
          </p:cNvPicPr>
          <p:nvPr/>
        </p:nvPicPr>
        <p:blipFill>
          <a:blip r:embed="rId2"/>
          <a:stretch>
            <a:fillRect/>
          </a:stretch>
        </p:blipFill>
        <p:spPr>
          <a:xfrm>
            <a:off x="4345" y="4679"/>
            <a:ext cx="6840305" cy="1066892"/>
          </a:xfrm>
          <a:prstGeom prst="rect">
            <a:avLst/>
          </a:prstGeom>
        </p:spPr>
      </p:pic>
      <p:sp>
        <p:nvSpPr>
          <p:cNvPr id="4" name="TextBox 3">
            <a:extLst>
              <a:ext uri="{FF2B5EF4-FFF2-40B4-BE49-F238E27FC236}">
                <a16:creationId xmlns:a16="http://schemas.microsoft.com/office/drawing/2014/main" id="{EAE3B375-A9D2-193B-56E5-8918B794C618}"/>
              </a:ext>
            </a:extLst>
          </p:cNvPr>
          <p:cNvSpPr txBox="1"/>
          <p:nvPr/>
        </p:nvSpPr>
        <p:spPr>
          <a:xfrm>
            <a:off x="711850" y="1155700"/>
            <a:ext cx="409909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Average Salary for each Gender:</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9D5C53-CDC0-AFC9-3EE5-B4286142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50" y="1555810"/>
            <a:ext cx="4001058" cy="2724090"/>
          </a:xfrm>
          <a:prstGeom prst="rect">
            <a:avLst/>
          </a:prstGeom>
        </p:spPr>
      </p:pic>
      <p:sp>
        <p:nvSpPr>
          <p:cNvPr id="8" name="TextBox 7">
            <a:extLst>
              <a:ext uri="{FF2B5EF4-FFF2-40B4-BE49-F238E27FC236}">
                <a16:creationId xmlns:a16="http://schemas.microsoft.com/office/drawing/2014/main" id="{5ACF2491-3987-95AE-997D-ADABFEC7B4AF}"/>
              </a:ext>
            </a:extLst>
          </p:cNvPr>
          <p:cNvSpPr txBox="1"/>
          <p:nvPr/>
        </p:nvSpPr>
        <p:spPr>
          <a:xfrm>
            <a:off x="4712908" y="1168400"/>
            <a:ext cx="2780742" cy="2739211"/>
          </a:xfrm>
          <a:prstGeom prst="rect">
            <a:avLst/>
          </a:prstGeom>
          <a:noFill/>
        </p:spPr>
        <p:txBody>
          <a:bodyPr wrap="square">
            <a:spAutoFit/>
          </a:bodyPr>
          <a:lstStyle/>
          <a:p>
            <a:r>
              <a:rPr lang="en-US" b="1" u="sng" dirty="0">
                <a:latin typeface="Arial Black" panose="020B0A04020102020204" pitchFamily="34" charset="0"/>
              </a:rPr>
              <a:t>Observations</a:t>
            </a:r>
            <a:r>
              <a:rPr lang="en-US" b="1" u="sng" dirty="0"/>
              <a:t>:</a:t>
            </a:r>
          </a:p>
          <a:p>
            <a:r>
              <a:rPr lang="en-US" sz="1400" dirty="0">
                <a:latin typeface="Arial" panose="020B0604020202020204" pitchFamily="34" charset="0"/>
                <a:cs typeface="Arial" panose="020B0604020202020204" pitchFamily="34" charset="0"/>
              </a:rPr>
              <a:t>The violin plot reveals that the average salary for both male and female employees is approximately equal, suggesting no significant gender bias in terms of salary. However, it is noteworthy that the distribution for female salaries tends to have a slightly wider range, with some salaries falling below the overall average salary.</a:t>
            </a:r>
            <a:endParaRPr lang="en-IN" sz="14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60607AF8-F1BA-4B9D-597A-12415352B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450" y="4764139"/>
            <a:ext cx="4176982" cy="2095792"/>
          </a:xfrm>
          <a:prstGeom prst="rect">
            <a:avLst/>
          </a:prstGeom>
        </p:spPr>
      </p:pic>
      <p:sp>
        <p:nvSpPr>
          <p:cNvPr id="12" name="TextBox 11">
            <a:extLst>
              <a:ext uri="{FF2B5EF4-FFF2-40B4-BE49-F238E27FC236}">
                <a16:creationId xmlns:a16="http://schemas.microsoft.com/office/drawing/2014/main" id="{460C518D-BF3C-3339-B93A-A28C1C64BD17}"/>
              </a:ext>
            </a:extLst>
          </p:cNvPr>
          <p:cNvSpPr txBox="1"/>
          <p:nvPr/>
        </p:nvSpPr>
        <p:spPr>
          <a:xfrm>
            <a:off x="867992" y="4272948"/>
            <a:ext cx="3777916"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Salary &amp; Tenure:</a:t>
            </a:r>
          </a:p>
        </p:txBody>
      </p:sp>
      <p:sp>
        <p:nvSpPr>
          <p:cNvPr id="14" name="TextBox 13">
            <a:extLst>
              <a:ext uri="{FF2B5EF4-FFF2-40B4-BE49-F238E27FC236}">
                <a16:creationId xmlns:a16="http://schemas.microsoft.com/office/drawing/2014/main" id="{CD1FF111-0BA0-DEC7-072E-71611B1C7259}"/>
              </a:ext>
            </a:extLst>
          </p:cNvPr>
          <p:cNvSpPr txBox="1"/>
          <p:nvPr/>
        </p:nvSpPr>
        <p:spPr>
          <a:xfrm>
            <a:off x="4853343" y="4272948"/>
            <a:ext cx="2780742" cy="2523768"/>
          </a:xfrm>
          <a:prstGeom prst="rect">
            <a:avLst/>
          </a:prstGeom>
          <a:noFill/>
        </p:spPr>
        <p:txBody>
          <a:bodyPr wrap="square">
            <a:spAutoFit/>
          </a:bodyPr>
          <a:lstStyle/>
          <a:p>
            <a:r>
              <a:rPr lang="en-US" b="1" u="sng" dirty="0">
                <a:latin typeface="Arial Black" panose="020B0A04020102020204" pitchFamily="34" charset="0"/>
              </a:rPr>
              <a:t>Observations</a:t>
            </a:r>
            <a:r>
              <a:rPr lang="en-US" b="1" u="sng" dirty="0"/>
              <a:t>:</a:t>
            </a:r>
          </a:p>
          <a:p>
            <a:r>
              <a:rPr lang="en-US" sz="1400" dirty="0">
                <a:latin typeface="Arial" panose="020B0604020202020204" pitchFamily="34" charset="0"/>
                <a:cs typeface="Arial" panose="020B0604020202020204" pitchFamily="34" charset="0"/>
              </a:rPr>
              <a:t>After removing outliers, a clear positive correlation between Salary and Tenure emerges, with a correlation coefficient of 0.59. This indicates that, on average, salary tends to increase with tenure, and the relationship is stronger without the influence of outliers compared to the correlation of 0.41 with outliers.</a:t>
            </a:r>
            <a:endParaRPr lang="en-IN" sz="14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C86C663A-D484-DDFC-8413-5659675FE707}"/>
              </a:ext>
            </a:extLst>
          </p:cNvPr>
          <p:cNvSpPr txBox="1"/>
          <p:nvPr/>
        </p:nvSpPr>
        <p:spPr>
          <a:xfrm>
            <a:off x="825882" y="6880652"/>
            <a:ext cx="3820026"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Gender and Specialization:</a:t>
            </a:r>
          </a:p>
        </p:txBody>
      </p:sp>
      <p:pic>
        <p:nvPicPr>
          <p:cNvPr id="18" name="Picture 17">
            <a:extLst>
              <a:ext uri="{FF2B5EF4-FFF2-40B4-BE49-F238E27FC236}">
                <a16:creationId xmlns:a16="http://schemas.microsoft.com/office/drawing/2014/main" id="{49F0FB30-F2DD-85D5-685E-AFA8573C45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250" y="7280762"/>
            <a:ext cx="4001058" cy="2561738"/>
          </a:xfrm>
          <a:prstGeom prst="rect">
            <a:avLst/>
          </a:prstGeom>
        </p:spPr>
      </p:pic>
      <p:sp>
        <p:nvSpPr>
          <p:cNvPr id="20" name="TextBox 19">
            <a:extLst>
              <a:ext uri="{FF2B5EF4-FFF2-40B4-BE49-F238E27FC236}">
                <a16:creationId xmlns:a16="http://schemas.microsoft.com/office/drawing/2014/main" id="{6D9A2F6F-C5A5-B4C9-920D-9B715343CD64}"/>
              </a:ext>
            </a:extLst>
          </p:cNvPr>
          <p:cNvSpPr txBox="1"/>
          <p:nvPr/>
        </p:nvSpPr>
        <p:spPr>
          <a:xfrm>
            <a:off x="4810942" y="6700202"/>
            <a:ext cx="2673045" cy="3447098"/>
          </a:xfrm>
          <a:prstGeom prst="rect">
            <a:avLst/>
          </a:prstGeom>
          <a:noFill/>
        </p:spPr>
        <p:txBody>
          <a:bodyPr wrap="square">
            <a:spAutoFit/>
          </a:bodyPr>
          <a:lstStyle/>
          <a:p>
            <a:r>
              <a:rPr lang="en-US" b="1" u="sng" dirty="0">
                <a:latin typeface="Arial Black" panose="020B0A04020102020204" pitchFamily="34" charset="0"/>
              </a:rPr>
              <a:t>Observations:</a:t>
            </a:r>
          </a:p>
          <a:p>
            <a:r>
              <a:rPr lang="en-US" sz="1400" dirty="0">
                <a:latin typeface="Arial" panose="020B0604020202020204" pitchFamily="34" charset="0"/>
                <a:cs typeface="Arial" panose="020B0604020202020204" pitchFamily="34" charset="0"/>
              </a:rPr>
              <a:t>The bar plot displays the distribution of specializations within the domain of Engineering. Electronic and Communication Engineering is the most prevalent specialization, followed by Computer Engineering. The plot further breaks down the distribution by gender, highlighting the proportions of both male and female students in each specialization.</a:t>
            </a:r>
          </a:p>
          <a:p>
            <a:endParaRPr lang="en-US" dirty="0"/>
          </a:p>
        </p:txBody>
      </p:sp>
    </p:spTree>
    <p:extLst>
      <p:ext uri="{BB962C8B-B14F-4D97-AF65-F5344CB8AC3E}">
        <p14:creationId xmlns:p14="http://schemas.microsoft.com/office/powerpoint/2010/main" val="51383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1A8191-51EB-93EF-6766-92F41640BEF0}"/>
              </a:ext>
            </a:extLst>
          </p:cNvPr>
          <p:cNvPicPr>
            <a:picLocks noChangeAspect="1"/>
          </p:cNvPicPr>
          <p:nvPr/>
        </p:nvPicPr>
        <p:blipFill>
          <a:blip r:embed="rId2"/>
          <a:stretch>
            <a:fillRect/>
          </a:stretch>
        </p:blipFill>
        <p:spPr>
          <a:xfrm>
            <a:off x="-31750" y="-29497"/>
            <a:ext cx="6840305" cy="835210"/>
          </a:xfrm>
          <a:prstGeom prst="rect">
            <a:avLst/>
          </a:prstGeom>
        </p:spPr>
      </p:pic>
      <p:sp>
        <p:nvSpPr>
          <p:cNvPr id="4" name="TextBox 3">
            <a:extLst>
              <a:ext uri="{FF2B5EF4-FFF2-40B4-BE49-F238E27FC236}">
                <a16:creationId xmlns:a16="http://schemas.microsoft.com/office/drawing/2014/main" id="{E2EC98F3-9F80-7AB4-F1F4-299D8FA08364}"/>
              </a:ext>
            </a:extLst>
          </p:cNvPr>
          <p:cNvSpPr txBox="1"/>
          <p:nvPr/>
        </p:nvSpPr>
        <p:spPr>
          <a:xfrm>
            <a:off x="290745" y="546100"/>
            <a:ext cx="6840305" cy="9571851"/>
          </a:xfrm>
          <a:prstGeom prst="rect">
            <a:avLst/>
          </a:prstGeom>
          <a:solidFill>
            <a:schemeClr val="accent6">
              <a:lumMod val="60000"/>
              <a:lumOff val="40000"/>
            </a:schemeClr>
          </a:solidFill>
        </p:spPr>
        <p:txBody>
          <a:bodyPr wrap="square">
            <a:spAutoFit/>
          </a:bodyPr>
          <a:lstStyle/>
          <a:p>
            <a:r>
              <a:rPr lang="en-US" sz="1400" dirty="0">
                <a:latin typeface="Arial" panose="020B0604020202020204" pitchFamily="34" charset="0"/>
                <a:cs typeface="Arial" panose="020B0604020202020204" pitchFamily="34" charset="0"/>
              </a:rPr>
              <a:t>This project aimed to analyze a detailed dataset on the employment outcomes of engineering graduates, with a special focus on the "Salary" variable. The analysis was carried out in several steps, including understanding the data, cleaning and preparing it, and using visualizations to derive useful </a:t>
            </a:r>
            <a:r>
              <a:rPr lang="en-US" sz="1400" dirty="0" err="1">
                <a:latin typeface="Arial" panose="020B0604020202020204" pitchFamily="34" charset="0"/>
                <a:cs typeface="Arial" panose="020B0604020202020204" pitchFamily="34" charset="0"/>
              </a:rPr>
              <a:t>insigths</a:t>
            </a:r>
            <a:r>
              <a:rPr lang="en-US" sz="1400" dirty="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Data Understanding</a:t>
            </a:r>
            <a:r>
              <a:rPr lang="en-US" sz="1400"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The dataset provided a wealth of information, including scores on cognitive, technical, and personality skills. Our main goal was to explore how these factors affect salary </a:t>
            </a:r>
            <a:r>
              <a:rPr lang="en-US" sz="1400" dirty="0" err="1">
                <a:latin typeface="Arial" panose="020B0604020202020204" pitchFamily="34" charset="0"/>
                <a:cs typeface="Arial" panose="020B0604020202020204" pitchFamily="34" charset="0"/>
              </a:rPr>
              <a:t>diferences</a:t>
            </a:r>
            <a:r>
              <a:rPr lang="en-US" sz="1400" dirty="0">
                <a:latin typeface="Arial" panose="020B0604020202020204" pitchFamily="34" charset="0"/>
                <a:cs typeface="Arial" panose="020B0604020202020204" pitchFamily="34" charset="0"/>
              </a:rPr>
              <a:t> among graduates.</a:t>
            </a:r>
          </a:p>
          <a:p>
            <a:r>
              <a:rPr lang="en-US" sz="1400" b="1" dirty="0">
                <a:latin typeface="Arial" panose="020B0604020202020204" pitchFamily="34" charset="0"/>
                <a:cs typeface="Arial" panose="020B0604020202020204" pitchFamily="34" charset="0"/>
              </a:rPr>
              <a:t>Data Manipulation</a:t>
            </a:r>
            <a:r>
              <a:rPr lang="en-US" sz="1400"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We started by cleaning the data, removing duplicates and filling missing values. This helped us get a strong and reliable dataset for the analysis. The dataset contained 4000 rows and 40 </a:t>
            </a:r>
            <a:r>
              <a:rPr lang="en-US" sz="1400" dirty="0" err="1">
                <a:latin typeface="Arial" panose="020B0604020202020204" pitchFamily="34" charset="0"/>
                <a:cs typeface="Arial" panose="020B0604020202020204" pitchFamily="34" charset="0"/>
              </a:rPr>
              <a:t>colums</a:t>
            </a:r>
            <a:r>
              <a:rPr lang="en-US" sz="1400" dirty="0">
                <a:latin typeface="Arial" panose="020B0604020202020204" pitchFamily="34" charset="0"/>
                <a:cs typeface="Arial" panose="020B0604020202020204" pitchFamily="34" charset="0"/>
              </a:rPr>
              <a:t>, which needed careful preprocessing to uncover meaningful patterns.</a:t>
            </a:r>
          </a:p>
          <a:p>
            <a:r>
              <a:rPr lang="en-US" sz="1400" b="1" dirty="0">
                <a:latin typeface="Arial" panose="020B0604020202020204" pitchFamily="34" charset="0"/>
                <a:cs typeface="Arial" panose="020B0604020202020204" pitchFamily="34" charset="0"/>
              </a:rPr>
              <a:t>Data Visualization</a:t>
            </a:r>
            <a:r>
              <a:rPr lang="en-US" sz="1400"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We used a variety of visual techniques to understand the data. Univariate analysis (like histograms and box plots) helped us see the distribution of individual factors, while bivariate analysis (like scatter plots, bar charts, and pivot tables) allowed us to compare different variables and spot trends.</a:t>
            </a:r>
          </a:p>
          <a:p>
            <a:r>
              <a:rPr lang="en-US" sz="1400" b="1" dirty="0">
                <a:latin typeface="Arial" panose="020B0604020202020204" pitchFamily="34" charset="0"/>
                <a:cs typeface="Arial" panose="020B0604020202020204" pitchFamily="34" charset="0"/>
              </a:rPr>
              <a:t>Key Observations</a:t>
            </a:r>
            <a:r>
              <a:rPr lang="en-US" sz="14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There was a balanced gender distribution among the graduates.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Significant salary differences were observed based on job location and designation.</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In some job roles, a </a:t>
            </a:r>
            <a:r>
              <a:rPr lang="en-US" sz="1400">
                <a:latin typeface="Arial" panose="020B0604020202020204" pitchFamily="34" charset="0"/>
                <a:cs typeface="Arial" panose="020B0604020202020204" pitchFamily="34" charset="0"/>
              </a:rPr>
              <a:t>noticeable gender-based </a:t>
            </a:r>
            <a:r>
              <a:rPr lang="en-US" sz="1400" dirty="0">
                <a:latin typeface="Arial" panose="020B0604020202020204" pitchFamily="34" charset="0"/>
                <a:cs typeface="Arial" panose="020B0604020202020204" pitchFamily="34" charset="0"/>
              </a:rPr>
              <a:t>pay gap was present.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Educational performance (such as academic scores) had a strong impact on salary ranges.</a:t>
            </a:r>
          </a:p>
          <a:p>
            <a:r>
              <a:rPr lang="en-US" sz="1400" b="1" dirty="0">
                <a:latin typeface="Arial" panose="020B0604020202020204" pitchFamily="34" charset="0"/>
                <a:cs typeface="Arial" panose="020B0604020202020204" pitchFamily="34" charset="0"/>
              </a:rPr>
              <a:t>Region-Specific Insights</a:t>
            </a:r>
            <a:r>
              <a:rPr lang="en-US" sz="14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Salary trends were explored in key cities like Bangalore, Chennai, Mumbai, and Hyderabad.</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Certain job roles showed competitive salaries for both men and women in these regions.</a:t>
            </a:r>
          </a:p>
          <a:p>
            <a:r>
              <a:rPr lang="en-US" sz="1400" b="1" dirty="0">
                <a:latin typeface="Arial" panose="020B0604020202020204" pitchFamily="34" charset="0"/>
                <a:cs typeface="Arial" panose="020B0604020202020204" pitchFamily="34" charset="0"/>
              </a:rPr>
              <a:t>Overall Insights and Recommendations</a:t>
            </a:r>
            <a:r>
              <a:rPr lang="en-US" sz="14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analysis pointed out potential gender pay gaps and salary differences based on location, which are areas that organizations should pay attention to.</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It also highlighted the importance of educational performance in determining salary, suggesting that employers could focus more on academic </a:t>
            </a:r>
            <a:r>
              <a:rPr lang="en-US" sz="1400" dirty="0" err="1">
                <a:latin typeface="Arial" panose="020B0604020202020204" pitchFamily="34" charset="0"/>
                <a:cs typeface="Arial" panose="020B0604020202020204" pitchFamily="34" charset="0"/>
              </a:rPr>
              <a:t>acheivements</a:t>
            </a:r>
            <a:r>
              <a:rPr lang="en-US" sz="1400" dirty="0">
                <a:latin typeface="Arial" panose="020B0604020202020204" pitchFamily="34" charset="0"/>
                <a:cs typeface="Arial" panose="020B0604020202020204" pitchFamily="34" charset="0"/>
              </a:rPr>
              <a:t> during recruitment.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For a deeper understanding, further analysis could be done, possibly using machine learning techniques, to identify more specific factors influencing salary.</a:t>
            </a:r>
          </a:p>
          <a:p>
            <a:r>
              <a:rPr lang="en-US" sz="1400" dirty="0">
                <a:latin typeface="Arial" panose="020B0604020202020204" pitchFamily="34" charset="0"/>
                <a:cs typeface="Arial" panose="020B0604020202020204" pitchFamily="34" charset="0"/>
              </a:rPr>
              <a:t>In conclusion, this project provided important insights into the employment outcomes of engineering graduates. It highlighted key issues like gender pay gaps and regional salary differences, offering valuable information for companies and policymakers. These insights can help create more equitable and fair employment </a:t>
            </a:r>
            <a:r>
              <a:rPr lang="en-US" sz="1400" dirty="0" err="1">
                <a:latin typeface="Arial" panose="020B0604020202020204" pitchFamily="34" charset="0"/>
                <a:cs typeface="Arial" panose="020B0604020202020204" pitchFamily="34" charset="0"/>
              </a:rPr>
              <a:t>practises</a:t>
            </a:r>
            <a:r>
              <a:rPr lang="en-US" sz="1400" dirty="0">
                <a:latin typeface="Arial" panose="020B0604020202020204" pitchFamily="34" charset="0"/>
                <a:cs typeface="Arial" panose="020B0604020202020204" pitchFamily="34" charset="0"/>
              </a:rPr>
              <a:t> in the future. This study also sets the foundation for more advanced research into the factors that determine salaries in the engineering field.</a:t>
            </a:r>
          </a:p>
          <a:p>
            <a:pPr>
              <a:buFont typeface="Arial" panose="020B0604020202020204" pitchFamily="34" charset="0"/>
              <a:buChar char="•"/>
            </a:pPr>
            <a:endParaRPr lang="en-IN" sz="1400" dirty="0"/>
          </a:p>
        </p:txBody>
      </p:sp>
      <p:sp>
        <p:nvSpPr>
          <p:cNvPr id="6" name="TextBox 5">
            <a:extLst>
              <a:ext uri="{FF2B5EF4-FFF2-40B4-BE49-F238E27FC236}">
                <a16:creationId xmlns:a16="http://schemas.microsoft.com/office/drawing/2014/main" id="{D7C1F18C-DBED-62DD-E8A3-5F7D3DBEDF99}"/>
              </a:ext>
            </a:extLst>
          </p:cNvPr>
          <p:cNvSpPr txBox="1"/>
          <p:nvPr/>
        </p:nvSpPr>
        <p:spPr>
          <a:xfrm>
            <a:off x="1590174" y="88900"/>
            <a:ext cx="4855076"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    5. CONCLUSION:</a:t>
            </a:r>
          </a:p>
        </p:txBody>
      </p:sp>
    </p:spTree>
    <p:extLst>
      <p:ext uri="{BB962C8B-B14F-4D97-AF65-F5344CB8AC3E}">
        <p14:creationId xmlns:p14="http://schemas.microsoft.com/office/powerpoint/2010/main" val="471559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TotalTime>
  <Words>1476</Words>
  <Application>Microsoft Office PowerPoint</Application>
  <PresentationFormat>Custom</PresentationFormat>
  <Paragraphs>94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Segoe UI Black</vt:lpstr>
      <vt:lpstr>Times New Roman</vt:lpstr>
      <vt:lpstr>Office Theme</vt:lpstr>
      <vt:lpstr>PROJECT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dc:title>
  <dc:creator>Himanshu Agarwal</dc:creator>
  <cp:lastModifiedBy>vurukonda shiva sai chakrdhar</cp:lastModifiedBy>
  <cp:revision>5</cp:revision>
  <dcterms:created xsi:type="dcterms:W3CDTF">2024-02-22T13:45:10Z</dcterms:created>
  <dcterms:modified xsi:type="dcterms:W3CDTF">2024-10-12T16:51:32Z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2024-02-21T00:00:00Z</vt:filetime>
  </property>
  <property fmtid="{D5CDD505-2E9C-101B-9397-08002B2CF9AE}" pid="3" name="Creator">
    <vt:lpwstr>Microsoft® Word for Microsoft 365</vt:lpwstr>
  </property>
  <property fmtid="{D5CDD505-2E9C-101B-9397-08002B2CF9AE}" pid="4" name="LastSaved">
    <vt:filetime>2024-02-22T00:00:00Z</vt:filetime>
  </property>
</Properties>
</file>