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6" r:id="rId6"/>
    <p:sldId id="268" r:id="rId7"/>
    <p:sldId id="269" r:id="rId8"/>
    <p:sldId id="270" r:id="rId9"/>
    <p:sldId id="271" r:id="rId10"/>
    <p:sldId id="272" r:id="rId11"/>
    <p:sldId id="273" r:id="rId12"/>
    <p:sldId id="276" r:id="rId13"/>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877"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8" y="5988305"/>
            <a:ext cx="529399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139691" y="8825644"/>
            <a:ext cx="2420873" cy="1866739"/>
          </a:xfrm>
          <a:prstGeom prst="rect">
            <a:avLst/>
          </a:prstGeom>
        </p:spPr>
      </p:pic>
      <p:pic>
        <p:nvPicPr>
          <p:cNvPr id="17" name="bg object 17"/>
          <p:cNvPicPr/>
          <p:nvPr/>
        </p:nvPicPr>
        <p:blipFill>
          <a:blip r:embed="rId3" cstate="print"/>
          <a:stretch>
            <a:fillRect/>
          </a:stretch>
        </p:blipFill>
        <p:spPr>
          <a:xfrm>
            <a:off x="0" y="2"/>
            <a:ext cx="1261554" cy="1257807"/>
          </a:xfrm>
          <a:prstGeom prst="rect">
            <a:avLst/>
          </a:prstGeom>
        </p:spPr>
      </p:pic>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sz="half" idx="2"/>
          </p:nvPr>
        </p:nvSpPr>
        <p:spPr>
          <a:xfrm>
            <a:off x="378142" y="2459483"/>
            <a:ext cx="32898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8" y="2459483"/>
            <a:ext cx="328983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133820" y="9793940"/>
            <a:ext cx="2945820" cy="444080"/>
          </a:xfrm>
          <a:prstGeom prst="rect">
            <a:avLst/>
          </a:prstGeom>
        </p:spPr>
      </p:pic>
      <p:sp>
        <p:nvSpPr>
          <p:cNvPr id="2" name="Holder 2"/>
          <p:cNvSpPr>
            <a:spLocks noGrp="1"/>
          </p:cNvSpPr>
          <p:nvPr>
            <p:ph type="title"/>
          </p:nvPr>
        </p:nvSpPr>
        <p:spPr>
          <a:xfrm>
            <a:off x="2714370" y="5291708"/>
            <a:ext cx="2134108" cy="369332"/>
          </a:xfrm>
          <a:prstGeom prst="rect">
            <a:avLst/>
          </a:prstGeom>
        </p:spPr>
        <p:txBody>
          <a:bodyPr wrap="square" lIns="0" tIns="0" rIns="0" bIns="0">
            <a:spAutoFit/>
          </a:bodyPr>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a:xfrm>
            <a:off x="378143" y="2459483"/>
            <a:ext cx="680656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3"/>
            <a:ext cx="242011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3"/>
            <a:ext cx="173945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a:xfrm>
            <a:off x="902004" y="9905492"/>
            <a:ext cx="645160" cy="156068"/>
          </a:xfrm>
          <a:prstGeom prst="rect">
            <a:avLst/>
          </a:prstGeom>
        </p:spPr>
        <p:txBody>
          <a:bodyPr wrap="square" lIns="0" tIns="0" rIns="0" bIns="0">
            <a:spAutoFit/>
          </a:bodyPr>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bodyStyle>
    <p:other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73000"/>
          </a:blip>
          <a:tile tx="0" ty="0" sx="100000" sy="100000" flip="none" algn="tl"/>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714370" y="5291708"/>
            <a:ext cx="2131060" cy="382130"/>
          </a:xfrm>
          <a:prstGeom prst="rect">
            <a:avLst/>
          </a:prstGeom>
        </p:spPr>
        <p:txBody>
          <a:bodyPr vert="horz" wrap="square" lIns="0" tIns="12700" rIns="0" bIns="0" rtlCol="0">
            <a:spAutoFit/>
          </a:bodyPr>
          <a:lstStyle/>
          <a:p>
            <a:pPr marL="12700">
              <a:spcBef>
                <a:spcPts val="100"/>
              </a:spcBef>
            </a:pPr>
            <a:r>
              <a:rPr spc="150" dirty="0"/>
              <a:t>PROJECT</a:t>
            </a:r>
            <a:r>
              <a:rPr spc="-20" dirty="0"/>
              <a:t> </a:t>
            </a:r>
            <a:r>
              <a:rPr spc="175" dirty="0"/>
              <a:t>ON</a:t>
            </a:r>
          </a:p>
        </p:txBody>
      </p:sp>
      <p:pic>
        <p:nvPicPr>
          <p:cNvPr id="5" name="object 5"/>
          <p:cNvPicPr/>
          <p:nvPr/>
        </p:nvPicPr>
        <p:blipFill>
          <a:blip r:embed="rId3" cstate="print"/>
          <a:stretch>
            <a:fillRect/>
          </a:stretch>
        </p:blipFill>
        <p:spPr>
          <a:xfrm>
            <a:off x="903606" y="2909570"/>
            <a:ext cx="5748655" cy="1828799"/>
          </a:xfrm>
          <a:prstGeom prst="rect">
            <a:avLst/>
          </a:prstGeom>
          <a:noFill/>
        </p:spPr>
      </p:pic>
      <p:sp>
        <p:nvSpPr>
          <p:cNvPr id="6" name="Rectangle 5">
            <a:extLst>
              <a:ext uri="{FF2B5EF4-FFF2-40B4-BE49-F238E27FC236}">
                <a16:creationId xmlns:a16="http://schemas.microsoft.com/office/drawing/2014/main" id="{031251B8-0AC4-9A32-A2FD-B032E642C925}"/>
              </a:ext>
            </a:extLst>
          </p:cNvPr>
          <p:cNvSpPr/>
          <p:nvPr/>
        </p:nvSpPr>
        <p:spPr>
          <a:xfrm>
            <a:off x="93027" y="5656739"/>
            <a:ext cx="7369811"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a:cs typeface="Times New Roman"/>
              </a:rPr>
              <a:t>EXPLORATORY DATA ANALYSIS ON THE AMEO DATASET</a:t>
            </a:r>
            <a:endParaRPr lang="en-IN" sz="5400" b="1" cap="none" spc="0" dirty="0">
              <a:ln/>
              <a:solidFill>
                <a:schemeClr val="accent3"/>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A8191-51EB-93EF-6766-92F41640BEF0}"/>
              </a:ext>
            </a:extLst>
          </p:cNvPr>
          <p:cNvPicPr>
            <a:picLocks noChangeAspect="1"/>
          </p:cNvPicPr>
          <p:nvPr/>
        </p:nvPicPr>
        <p:blipFill>
          <a:blip r:embed="rId2"/>
          <a:stretch>
            <a:fillRect/>
          </a:stretch>
        </p:blipFill>
        <p:spPr>
          <a:xfrm>
            <a:off x="0" y="91890"/>
            <a:ext cx="6840305" cy="835210"/>
          </a:xfrm>
          <a:prstGeom prst="rect">
            <a:avLst/>
          </a:prstGeom>
        </p:spPr>
      </p:pic>
      <p:sp>
        <p:nvSpPr>
          <p:cNvPr id="4" name="TextBox 3">
            <a:extLst>
              <a:ext uri="{FF2B5EF4-FFF2-40B4-BE49-F238E27FC236}">
                <a16:creationId xmlns:a16="http://schemas.microsoft.com/office/drawing/2014/main" id="{E2EC98F3-9F80-7AB4-F1F4-299D8FA08364}"/>
              </a:ext>
            </a:extLst>
          </p:cNvPr>
          <p:cNvSpPr txBox="1"/>
          <p:nvPr/>
        </p:nvSpPr>
        <p:spPr>
          <a:xfrm>
            <a:off x="751956" y="927100"/>
            <a:ext cx="6840305" cy="9140964"/>
          </a:xfrm>
          <a:prstGeom prst="rect">
            <a:avLst/>
          </a:prstGeom>
          <a:noFill/>
        </p:spPr>
        <p:txBody>
          <a:bodyPr wrap="square">
            <a:spAutoFit/>
          </a:bodyPr>
          <a:lstStyle/>
          <a:p>
            <a:r>
              <a:rPr lang="en-US" sz="1400" dirty="0"/>
              <a:t>The project focused on analyzing a comprehensive dataset capturing the employment outcomes of engineering graduates, particularly emphasizing the variable "Salary." The Endeavor involved multiple stages, including data understanding, manipulation, and visualization, to derive meaningful insights. </a:t>
            </a:r>
          </a:p>
          <a:p>
            <a:r>
              <a:rPr lang="en-US" sz="1400" b="1" dirty="0"/>
              <a:t>Here are the key conclusions drawn from the analysis:</a:t>
            </a:r>
          </a:p>
          <a:p>
            <a:r>
              <a:rPr lang="en-US" sz="1400" b="1" dirty="0"/>
              <a:t>Data Understanding:</a:t>
            </a:r>
          </a:p>
          <a:p>
            <a:r>
              <a:rPr lang="en-US" sz="1400" dirty="0"/>
              <a:t>The dataset provided a rich source of information, including standardized scores for cognitive, technical, and personality skills.</a:t>
            </a:r>
          </a:p>
          <a:p>
            <a:r>
              <a:rPr lang="en-US" sz="1400" dirty="0"/>
              <a:t>The target variable, "Salary," was central to the analysis, aiming to understand the factors influencing variations in compensation.</a:t>
            </a:r>
          </a:p>
          <a:p>
            <a:r>
              <a:rPr lang="en-US" sz="1400" b="1" dirty="0"/>
              <a:t>Data Manipulation:</a:t>
            </a:r>
          </a:p>
          <a:p>
            <a:r>
              <a:rPr lang="en-US" sz="1400" dirty="0"/>
              <a:t>Initial data cleaning involved handling duplicates and missing values, ensuring a robust dataset for analysis.</a:t>
            </a:r>
          </a:p>
          <a:p>
            <a:r>
              <a:rPr lang="en-US" sz="1400" dirty="0"/>
              <a:t>The dataset comprised 4000 rows and 40 columns, necessitating careful preprocessing for meaningful insights.</a:t>
            </a:r>
          </a:p>
          <a:p>
            <a:r>
              <a:rPr lang="en-US" sz="1400" b="1" dirty="0"/>
              <a:t>Data Visualization:</a:t>
            </a:r>
          </a:p>
          <a:p>
            <a:r>
              <a:rPr lang="en-US" sz="1400" dirty="0"/>
              <a:t>Univariate Analysis: Utilized CDFs, histograms, box plots, and summary plots to understand probability and frequency distributions.</a:t>
            </a:r>
          </a:p>
          <a:p>
            <a:r>
              <a:rPr lang="en-US" sz="1400" dirty="0"/>
              <a:t>Bivariate Analysis: Employed scatter plots, bar plots, crosstabs, pivot tables, and pie charts for comparisons and identification of outliers.</a:t>
            </a:r>
          </a:p>
          <a:p>
            <a:r>
              <a:rPr lang="en-US" sz="1400" b="1" dirty="0"/>
              <a:t>Key Observations:</a:t>
            </a:r>
          </a:p>
          <a:p>
            <a:r>
              <a:rPr lang="en-US" sz="1400" dirty="0"/>
              <a:t>Balanced gender distribution among engineering graduates.</a:t>
            </a:r>
          </a:p>
          <a:p>
            <a:r>
              <a:rPr lang="en-US" sz="1400" dirty="0"/>
              <a:t>Salary variations across different job locations and designations.</a:t>
            </a:r>
          </a:p>
          <a:p>
            <a:r>
              <a:rPr lang="en-US" sz="1400" dirty="0"/>
              <a:t>Notable gender-based salary differences in certain job roles.</a:t>
            </a:r>
          </a:p>
          <a:p>
            <a:r>
              <a:rPr lang="en-US" sz="1400" dirty="0"/>
              <a:t>Variations in educational performance indicators impacting salary ranges.</a:t>
            </a:r>
          </a:p>
          <a:p>
            <a:r>
              <a:rPr lang="en-US" sz="1400" b="1" dirty="0"/>
              <a:t>Region-Specific Insights:</a:t>
            </a:r>
          </a:p>
          <a:p>
            <a:r>
              <a:rPr lang="en-US" sz="1400" dirty="0"/>
              <a:t>Explored salary trends in cities like Bangalore, Chennai, Mumbai, and Hyderabad.</a:t>
            </a:r>
          </a:p>
          <a:p>
            <a:r>
              <a:rPr lang="en-US" sz="1400" dirty="0"/>
              <a:t>Highlighted specific job designations with competitive average salaries for both genders.</a:t>
            </a:r>
          </a:p>
          <a:p>
            <a:r>
              <a:rPr lang="en-US" sz="1400" b="1" dirty="0"/>
              <a:t>Overall Insights and Recommendations:</a:t>
            </a:r>
          </a:p>
          <a:p>
            <a:r>
              <a:rPr lang="en-US" sz="1400" dirty="0"/>
              <a:t>Identified potential gender pay gaps and regional variations, signaling areas for organizational attention.</a:t>
            </a:r>
          </a:p>
          <a:p>
            <a:r>
              <a:rPr lang="en-US" sz="1400" dirty="0"/>
              <a:t>Emphasized the significance of educational performance indicators in salary determination.</a:t>
            </a:r>
          </a:p>
          <a:p>
            <a:r>
              <a:rPr lang="en-US" sz="1400" dirty="0"/>
              <a:t>Proposed further analysis, potentially incorporating machine learning, for deeper insights into salary influencers.</a:t>
            </a:r>
          </a:p>
          <a:p>
            <a:r>
              <a:rPr lang="en-US" sz="1400" b="1" dirty="0"/>
              <a:t>Conclusion:</a:t>
            </a:r>
          </a:p>
          <a:p>
            <a:r>
              <a:rPr lang="en-US" sz="1400" dirty="0"/>
              <a:t>The project not only shed light on the existing employment landscape for engineering graduates but also uncovered crucial insights for organizations and policymakers. Addressing gender-based pay gaps and understanding the nuanced relationship between education and salary can contribute to more equitable and informed employment practices. The project serves as a foundation for future, in-depth explorations into the complex dynamics of salary determinants in the engineering sector.## Conclusion</a:t>
            </a:r>
            <a:endParaRPr lang="en-IN" sz="1400" dirty="0"/>
          </a:p>
        </p:txBody>
      </p:sp>
      <p:sp>
        <p:nvSpPr>
          <p:cNvPr id="6" name="TextBox 5">
            <a:extLst>
              <a:ext uri="{FF2B5EF4-FFF2-40B4-BE49-F238E27FC236}">
                <a16:creationId xmlns:a16="http://schemas.microsoft.com/office/drawing/2014/main" id="{D7C1F18C-DBED-62DD-E8A3-5F7D3DBEDF99}"/>
              </a:ext>
            </a:extLst>
          </p:cNvPr>
          <p:cNvSpPr txBox="1"/>
          <p:nvPr/>
        </p:nvSpPr>
        <p:spPr>
          <a:xfrm>
            <a:off x="751956" y="558846"/>
            <a:ext cx="485507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OVERALL CONCLUSION:</a:t>
            </a:r>
          </a:p>
        </p:txBody>
      </p:sp>
    </p:spTree>
    <p:extLst>
      <p:ext uri="{BB962C8B-B14F-4D97-AF65-F5344CB8AC3E}">
        <p14:creationId xmlns:p14="http://schemas.microsoft.com/office/powerpoint/2010/main" val="47155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0BA752-330D-BBFF-1568-AF3D1E39B005}"/>
              </a:ext>
            </a:extLst>
          </p:cNvPr>
          <p:cNvPicPr>
            <a:picLocks noChangeAspect="1"/>
          </p:cNvPicPr>
          <p:nvPr/>
        </p:nvPicPr>
        <p:blipFill>
          <a:blip r:embed="rId3"/>
          <a:stretch>
            <a:fillRect/>
          </a:stretch>
        </p:blipFill>
        <p:spPr>
          <a:xfrm>
            <a:off x="0" y="0"/>
            <a:ext cx="6840305" cy="1079500"/>
          </a:xfrm>
          <a:prstGeom prst="rect">
            <a:avLst/>
          </a:prstGeom>
        </p:spPr>
      </p:pic>
      <p:sp>
        <p:nvSpPr>
          <p:cNvPr id="6" name="TextBox 5">
            <a:extLst>
              <a:ext uri="{FF2B5EF4-FFF2-40B4-BE49-F238E27FC236}">
                <a16:creationId xmlns:a16="http://schemas.microsoft.com/office/drawing/2014/main" id="{201DD0F8-EA3D-70BB-2C3E-F9176AEFC587}"/>
              </a:ext>
            </a:extLst>
          </p:cNvPr>
          <p:cNvSpPr txBox="1"/>
          <p:nvPr/>
        </p:nvSpPr>
        <p:spPr>
          <a:xfrm>
            <a:off x="806450" y="494725"/>
            <a:ext cx="383807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6.Q/A</a:t>
            </a:r>
          </a:p>
        </p:txBody>
      </p:sp>
    </p:spTree>
    <p:extLst>
      <p:ext uri="{BB962C8B-B14F-4D97-AF65-F5344CB8AC3E}">
        <p14:creationId xmlns:p14="http://schemas.microsoft.com/office/powerpoint/2010/main" val="238520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8723" y="4368133"/>
            <a:ext cx="2767568" cy="1756886"/>
          </a:xfrm>
          <a:prstGeom prst="rect">
            <a:avLst/>
          </a:prstGeom>
        </p:spPr>
      </p:pic>
      <p:sp>
        <p:nvSpPr>
          <p:cNvPr id="7" name="Rectangle 6">
            <a:extLst>
              <a:ext uri="{FF2B5EF4-FFF2-40B4-BE49-F238E27FC236}">
                <a16:creationId xmlns:a16="http://schemas.microsoft.com/office/drawing/2014/main" id="{3593C093-5E9A-F242-EDF5-626210716DA2}"/>
              </a:ext>
            </a:extLst>
          </p:cNvPr>
          <p:cNvSpPr/>
          <p:nvPr/>
        </p:nvSpPr>
        <p:spPr>
          <a:xfrm>
            <a:off x="795445" y="4931826"/>
            <a:ext cx="2765600" cy="629564"/>
          </a:xfrm>
          <a:prstGeom prst="rect">
            <a:avLst/>
          </a:prstGeom>
          <a:noFill/>
          <a:ln>
            <a:noFill/>
          </a:ln>
          <a:effectLst>
            <a:glow rad="63500">
              <a:schemeClr val="accent1">
                <a:satMod val="175000"/>
                <a:alpha val="40000"/>
              </a:schemeClr>
            </a:glow>
          </a:effectLst>
        </p:spPr>
        <p:txBody>
          <a:bodyPr wrap="square" lIns="56674" tIns="28337" rIns="56674" bIns="28337">
            <a:spAutoFit/>
          </a:bodyPr>
          <a:lstStyle/>
          <a:p>
            <a:pPr algn="ctr"/>
            <a:r>
              <a:rPr lang="en-US" sz="3719"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
        <p:nvSpPr>
          <p:cNvPr id="11" name="Title 10">
            <a:extLst>
              <a:ext uri="{FF2B5EF4-FFF2-40B4-BE49-F238E27FC236}">
                <a16:creationId xmlns:a16="http://schemas.microsoft.com/office/drawing/2014/main" id="{0B544162-6F6A-B23F-8676-C87B68807FB6}"/>
              </a:ext>
            </a:extLst>
          </p:cNvPr>
          <p:cNvSpPr>
            <a:spLocks noGrp="1"/>
          </p:cNvSpPr>
          <p:nvPr>
            <p:ph type="title"/>
          </p:nvPr>
        </p:nvSpPr>
        <p:spPr>
          <a:xfrm>
            <a:off x="417560" y="3330469"/>
            <a:ext cx="2765600" cy="1107996"/>
          </a:xfrm>
        </p:spPr>
        <p:txBody>
          <a:bodyPr/>
          <a:lstStyle/>
          <a:p>
            <a:r>
              <a:rPr lang="en-US" dirty="0"/>
              <a:t> </a:t>
            </a:r>
            <a:br>
              <a:rPr lang="en-US" dirty="0"/>
            </a:br>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alphaModFix amt="73000"/>
          </a:blip>
          <a:tile tx="0" ty="0" sx="100000" sy="100000" flip="none" algn="tl"/>
        </a:blipFill>
        <a:effectLst/>
      </p:bgPr>
    </p:bg>
    <p:spTree>
      <p:nvGrpSpPr>
        <p:cNvPr id="1" name=""/>
        <p:cNvGrpSpPr/>
        <p:nvPr/>
      </p:nvGrpSpPr>
      <p:grpSpPr>
        <a:xfrm>
          <a:off x="0" y="0"/>
          <a:ext cx="0" cy="0"/>
          <a:chOff x="0" y="0"/>
          <a:chExt cx="0" cy="0"/>
        </a:xfrm>
      </p:grpSpPr>
      <p:grpSp>
        <p:nvGrpSpPr>
          <p:cNvPr id="2" name="object 2"/>
          <p:cNvGrpSpPr/>
          <p:nvPr/>
        </p:nvGrpSpPr>
        <p:grpSpPr>
          <a:xfrm>
            <a:off x="0" y="0"/>
            <a:ext cx="6666230" cy="1254760"/>
            <a:chOff x="0" y="0"/>
            <a:chExt cx="6666230" cy="1254760"/>
          </a:xfrm>
        </p:grpSpPr>
        <p:pic>
          <p:nvPicPr>
            <p:cNvPr id="3" name="object 3"/>
            <p:cNvPicPr/>
            <p:nvPr/>
          </p:nvPicPr>
          <p:blipFill>
            <a:blip r:embed="rId3" cstate="print"/>
            <a:stretch>
              <a:fillRect/>
            </a:stretch>
          </p:blipFill>
          <p:spPr>
            <a:xfrm>
              <a:off x="0" y="0"/>
              <a:ext cx="1041445" cy="1237233"/>
            </a:xfrm>
            <a:prstGeom prst="rect">
              <a:avLst/>
            </a:prstGeom>
          </p:spPr>
        </p:pic>
        <p:sp>
          <p:nvSpPr>
            <p:cNvPr id="4" name="object 4"/>
            <p:cNvSpPr/>
            <p:nvPr/>
          </p:nvSpPr>
          <p:spPr>
            <a:xfrm>
              <a:off x="896416" y="1248409"/>
              <a:ext cx="5769610" cy="6350"/>
            </a:xfrm>
            <a:custGeom>
              <a:avLst/>
              <a:gdLst/>
              <a:ahLst/>
              <a:cxnLst/>
              <a:rect l="l" t="t" r="r" b="b"/>
              <a:pathLst>
                <a:path w="5769609" h="6350">
                  <a:moveTo>
                    <a:pt x="5769610" y="0"/>
                  </a:moveTo>
                  <a:lnTo>
                    <a:pt x="0" y="0"/>
                  </a:lnTo>
                  <a:lnTo>
                    <a:pt x="0" y="6096"/>
                  </a:lnTo>
                  <a:lnTo>
                    <a:pt x="5769610" y="6096"/>
                  </a:lnTo>
                  <a:lnTo>
                    <a:pt x="5769610" y="0"/>
                  </a:lnTo>
                  <a:close/>
                </a:path>
              </a:pathLst>
            </a:custGeom>
            <a:solidFill>
              <a:srgbClr val="DF1F25"/>
            </a:solidFill>
          </p:spPr>
          <p:txBody>
            <a:bodyPr wrap="square" lIns="0" tIns="0" rIns="0" bIns="0" rtlCol="0"/>
            <a:lstStyle/>
            <a:p>
              <a:endParaRPr/>
            </a:p>
          </p:txBody>
        </p:sp>
      </p:grpSp>
      <p:sp>
        <p:nvSpPr>
          <p:cNvPr id="13" name="object 13"/>
          <p:cNvSpPr txBox="1">
            <a:spLocks noGrp="1"/>
          </p:cNvSpPr>
          <p:nvPr>
            <p:ph type="sldNum" sz="quarter" idx="7"/>
          </p:nvPr>
        </p:nvSpPr>
        <p:spPr>
          <a:xfrm>
            <a:off x="1701869" y="9905492"/>
            <a:ext cx="1217265" cy="156068"/>
          </a:xfrm>
          <a:prstGeom prst="rect">
            <a:avLst/>
          </a:prstGeom>
        </p:spPr>
        <p:txBody>
          <a:bodyPr vert="horz" wrap="square" lIns="0" tIns="0" rIns="0" bIns="0" rtlCol="0">
            <a:spAutoFit/>
          </a:bodyPr>
          <a:lstStyle/>
          <a:p>
            <a:pPr marL="12700">
              <a:lnSpc>
                <a:spcPts val="1240"/>
              </a:lnSpc>
            </a:pPr>
            <a:r>
              <a:rPr dirty="0"/>
              <a:t>Page</a:t>
            </a:r>
            <a:r>
              <a:rPr spc="-30" dirty="0"/>
              <a:t> </a:t>
            </a:r>
            <a:r>
              <a:rPr dirty="0"/>
              <a:t>|</a:t>
            </a:r>
            <a:r>
              <a:rPr spc="-40" dirty="0"/>
              <a:t> </a:t>
            </a:r>
            <a:fld id="{81D60167-4931-47E6-BA6A-407CBD079E47}" type="slidenum">
              <a:rPr dirty="0"/>
              <a:pPr marL="12700">
                <a:lnSpc>
                  <a:spcPts val="1240"/>
                </a:lnSpc>
              </a:pPr>
              <a:t>2</a:t>
            </a:fld>
            <a:endParaRPr dirty="0"/>
          </a:p>
        </p:txBody>
      </p:sp>
      <p:sp>
        <p:nvSpPr>
          <p:cNvPr id="7" name="TextBox 6">
            <a:extLst>
              <a:ext uri="{FF2B5EF4-FFF2-40B4-BE49-F238E27FC236}">
                <a16:creationId xmlns:a16="http://schemas.microsoft.com/office/drawing/2014/main" id="{CEEABCBD-FA06-5583-ACBB-16D61106CDE8}"/>
              </a:ext>
            </a:extLst>
          </p:cNvPr>
          <p:cNvSpPr txBox="1"/>
          <p:nvPr/>
        </p:nvSpPr>
        <p:spPr>
          <a:xfrm>
            <a:off x="878777" y="1460500"/>
            <a:ext cx="6328405" cy="5509200"/>
          </a:xfrm>
          <a:prstGeom prst="rect">
            <a:avLst/>
          </a:prstGeom>
          <a:noFill/>
        </p:spPr>
        <p:txBody>
          <a:bodyPr wrap="square">
            <a:spAutoFit/>
          </a:bodyPr>
          <a:lstStyle/>
          <a:p>
            <a:r>
              <a:rPr lang="en-US" sz="4400" b="1" dirty="0"/>
              <a:t>1. INTRODUCTION</a:t>
            </a:r>
          </a:p>
          <a:p>
            <a:r>
              <a:rPr lang="en-US" sz="4400" b="1" dirty="0"/>
              <a:t>2. DATASET EXPLORATION</a:t>
            </a:r>
          </a:p>
          <a:p>
            <a:r>
              <a:rPr lang="en-US" sz="4400" b="1" dirty="0"/>
              <a:t>3. DATA PRE-PROCESSING</a:t>
            </a:r>
          </a:p>
          <a:p>
            <a:r>
              <a:rPr lang="en-US" sz="4400" b="1" dirty="0"/>
              <a:t>4. EXPLORATORY DATA ANALYSIS (EDA)</a:t>
            </a:r>
          </a:p>
          <a:p>
            <a:r>
              <a:rPr lang="en-US" sz="4400" b="1" dirty="0"/>
              <a:t>5. OVERALL CONCLUSION</a:t>
            </a:r>
          </a:p>
          <a:p>
            <a:r>
              <a:rPr lang="en-US" sz="4400" b="1" dirty="0"/>
              <a:t>6. Q/A</a:t>
            </a:r>
          </a:p>
          <a:p>
            <a:r>
              <a:rPr lang="en-US" sz="4400" b="1" dirty="0"/>
              <a:t>7. THANK YOU</a:t>
            </a:r>
            <a:endParaRPr lang="en-IN" sz="4400" b="1" dirty="0"/>
          </a:p>
        </p:txBody>
      </p:sp>
      <p:sp>
        <p:nvSpPr>
          <p:cNvPr id="9" name="TextBox 8">
            <a:extLst>
              <a:ext uri="{FF2B5EF4-FFF2-40B4-BE49-F238E27FC236}">
                <a16:creationId xmlns:a16="http://schemas.microsoft.com/office/drawing/2014/main" id="{682E0973-D4B7-3452-6426-15C220B9B72B}"/>
              </a:ext>
            </a:extLst>
          </p:cNvPr>
          <p:cNvSpPr txBox="1"/>
          <p:nvPr/>
        </p:nvSpPr>
        <p:spPr>
          <a:xfrm>
            <a:off x="890474" y="618616"/>
            <a:ext cx="3776596" cy="707886"/>
          </a:xfrm>
          <a:prstGeom prst="rect">
            <a:avLst/>
          </a:prstGeom>
          <a:noFill/>
        </p:spPr>
        <p:txBody>
          <a:bodyPr wrap="square">
            <a:spAutoFit/>
          </a:bodyPr>
          <a:lstStyle/>
          <a:p>
            <a:r>
              <a:rPr lang="en-IN" sz="4000" b="1" u="sng" dirty="0">
                <a:solidFill>
                  <a:srgbClr val="92D050"/>
                </a:solidFill>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30D8CF-1603-4F52-8D1D-8BC10F1894C4}"/>
              </a:ext>
            </a:extLst>
          </p:cNvPr>
          <p:cNvPicPr>
            <a:picLocks noChangeAspect="1"/>
          </p:cNvPicPr>
          <p:nvPr/>
        </p:nvPicPr>
        <p:blipFill>
          <a:blip r:embed="rId2"/>
          <a:stretch>
            <a:fillRect/>
          </a:stretch>
        </p:blipFill>
        <p:spPr>
          <a:xfrm>
            <a:off x="-9830" y="317501"/>
            <a:ext cx="6836079" cy="1066800"/>
          </a:xfrm>
          <a:prstGeom prst="rect">
            <a:avLst/>
          </a:prstGeom>
        </p:spPr>
      </p:pic>
      <p:sp>
        <p:nvSpPr>
          <p:cNvPr id="4" name="TextBox 3">
            <a:extLst>
              <a:ext uri="{FF2B5EF4-FFF2-40B4-BE49-F238E27FC236}">
                <a16:creationId xmlns:a16="http://schemas.microsoft.com/office/drawing/2014/main" id="{5850F458-8EF9-66AB-1349-81482E53C50B}"/>
              </a:ext>
            </a:extLst>
          </p:cNvPr>
          <p:cNvSpPr txBox="1"/>
          <p:nvPr/>
        </p:nvSpPr>
        <p:spPr>
          <a:xfrm>
            <a:off x="806450" y="850901"/>
            <a:ext cx="3782860" cy="584775"/>
          </a:xfrm>
          <a:prstGeom prst="rect">
            <a:avLst/>
          </a:prstGeom>
          <a:noFill/>
        </p:spPr>
        <p:txBody>
          <a:bodyPr wrap="square">
            <a:spAutoFit/>
          </a:bodyPr>
          <a:lstStyle/>
          <a:p>
            <a:r>
              <a:rPr lang="en-IN" sz="3200" b="1" dirty="0"/>
              <a:t>1. INTRODUCTION</a:t>
            </a:r>
          </a:p>
        </p:txBody>
      </p:sp>
      <p:sp>
        <p:nvSpPr>
          <p:cNvPr id="6" name="TextBox 5">
            <a:extLst>
              <a:ext uri="{FF2B5EF4-FFF2-40B4-BE49-F238E27FC236}">
                <a16:creationId xmlns:a16="http://schemas.microsoft.com/office/drawing/2014/main" id="{B061236A-4384-03E2-F8FE-6755193907DA}"/>
              </a:ext>
            </a:extLst>
          </p:cNvPr>
          <p:cNvSpPr txBox="1"/>
          <p:nvPr/>
        </p:nvSpPr>
        <p:spPr>
          <a:xfrm>
            <a:off x="806450" y="1565601"/>
            <a:ext cx="5867398"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The goal of this Exploratory Data Analysis (EDA) is to extensively investigate the provided dataset, with a particular emphasis on understanding the link between various variables and the target variable, Salary. </a:t>
            </a:r>
          </a:p>
          <a:p>
            <a:r>
              <a:rPr lang="en-US" sz="2000" b="1" dirty="0">
                <a:latin typeface="Times New Roman" panose="02020603050405020304" pitchFamily="18" charset="0"/>
                <a:cs typeface="Times New Roman" panose="02020603050405020304" pitchFamily="18" charset="0"/>
              </a:rPr>
              <a:t>The key aims of this analysis include: </a:t>
            </a:r>
          </a:p>
          <a:p>
            <a:r>
              <a:rPr lang="en-US" sz="2000" dirty="0">
                <a:latin typeface="Times New Roman" panose="02020603050405020304" pitchFamily="18" charset="0"/>
                <a:cs typeface="Times New Roman" panose="02020603050405020304" pitchFamily="18" charset="0"/>
              </a:rPr>
              <a:t>- Providing a detailed explanation of the dataset's features. </a:t>
            </a:r>
          </a:p>
          <a:p>
            <a:r>
              <a:rPr lang="en-US" sz="2000" dirty="0">
                <a:latin typeface="Times New Roman" panose="02020603050405020304" pitchFamily="18" charset="0"/>
                <a:cs typeface="Times New Roman" panose="02020603050405020304" pitchFamily="18" charset="0"/>
              </a:rPr>
              <a:t>- Find any observable patterns or trends in the data.</a:t>
            </a:r>
          </a:p>
          <a:p>
            <a:r>
              <a:rPr lang="en-US" sz="2000" dirty="0">
                <a:latin typeface="Times New Roman" panose="02020603050405020304" pitchFamily="18" charset="0"/>
                <a:cs typeface="Times New Roman" panose="02020603050405020304" pitchFamily="18" charset="0"/>
              </a:rPr>
              <a:t>- Investigating the relationships between the independent factors and the target variable (salary). </a:t>
            </a:r>
          </a:p>
          <a:p>
            <a:r>
              <a:rPr lang="en-US" sz="2000" dirty="0">
                <a:latin typeface="Times New Roman" panose="02020603050405020304" pitchFamily="18" charset="0"/>
                <a:cs typeface="Times New Roman" panose="02020603050405020304" pitchFamily="18" charset="0"/>
              </a:rPr>
              <a:t>- Identify any outliers or abnormalities in the dataset. </a:t>
            </a:r>
          </a:p>
          <a:p>
            <a:r>
              <a:rPr lang="en-US" sz="2000" dirty="0">
                <a:latin typeface="Times New Roman" panose="02020603050405020304" pitchFamily="18" charset="0"/>
                <a:cs typeface="Times New Roman" panose="02020603050405020304" pitchFamily="18" charset="0"/>
              </a:rPr>
              <a:t>- Offering practical insights and recommendations based on the analysis.</a:t>
            </a:r>
          </a:p>
        </p:txBody>
      </p:sp>
      <p:pic>
        <p:nvPicPr>
          <p:cNvPr id="7" name="Picture 6">
            <a:extLst>
              <a:ext uri="{FF2B5EF4-FFF2-40B4-BE49-F238E27FC236}">
                <a16:creationId xmlns:a16="http://schemas.microsoft.com/office/drawing/2014/main" id="{EDA4FA04-A266-EE1D-D092-C15AE4D63612}"/>
              </a:ext>
            </a:extLst>
          </p:cNvPr>
          <p:cNvPicPr>
            <a:picLocks noChangeAspect="1"/>
          </p:cNvPicPr>
          <p:nvPr/>
        </p:nvPicPr>
        <p:blipFill>
          <a:blip r:embed="rId3"/>
          <a:stretch>
            <a:fillRect/>
          </a:stretch>
        </p:blipFill>
        <p:spPr>
          <a:xfrm>
            <a:off x="935451" y="6794500"/>
            <a:ext cx="2072820" cy="506012"/>
          </a:xfrm>
          <a:prstGeom prst="rect">
            <a:avLst/>
          </a:prstGeom>
        </p:spPr>
      </p:pic>
      <p:pic>
        <p:nvPicPr>
          <p:cNvPr id="8" name="Picture 7">
            <a:extLst>
              <a:ext uri="{FF2B5EF4-FFF2-40B4-BE49-F238E27FC236}">
                <a16:creationId xmlns:a16="http://schemas.microsoft.com/office/drawing/2014/main" id="{1AEC46E8-3580-D437-4D28-7B383C341964}"/>
              </a:ext>
            </a:extLst>
          </p:cNvPr>
          <p:cNvPicPr>
            <a:picLocks noChangeAspect="1"/>
          </p:cNvPicPr>
          <p:nvPr/>
        </p:nvPicPr>
        <p:blipFill>
          <a:blip r:embed="rId4"/>
          <a:stretch>
            <a:fillRect/>
          </a:stretch>
        </p:blipFill>
        <p:spPr>
          <a:xfrm>
            <a:off x="-14440" y="6170201"/>
            <a:ext cx="7556500" cy="3066396"/>
          </a:xfrm>
          <a:prstGeom prst="rect">
            <a:avLst/>
          </a:prstGeom>
        </p:spPr>
      </p:pic>
    </p:spTree>
    <p:extLst>
      <p:ext uri="{BB962C8B-B14F-4D97-AF65-F5344CB8AC3E}">
        <p14:creationId xmlns:p14="http://schemas.microsoft.com/office/powerpoint/2010/main" val="304439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924ABCA-2A4A-86B9-E6D7-DC530B3718B0}"/>
              </a:ext>
            </a:extLst>
          </p:cNvPr>
          <p:cNvPicPr>
            <a:picLocks noChangeAspect="1"/>
          </p:cNvPicPr>
          <p:nvPr/>
        </p:nvPicPr>
        <p:blipFill>
          <a:blip r:embed="rId2"/>
          <a:stretch>
            <a:fillRect/>
          </a:stretch>
        </p:blipFill>
        <p:spPr>
          <a:xfrm>
            <a:off x="0" y="34621"/>
            <a:ext cx="6840305" cy="1066892"/>
          </a:xfrm>
          <a:prstGeom prst="rect">
            <a:avLst/>
          </a:prstGeom>
        </p:spPr>
      </p:pic>
      <p:sp>
        <p:nvSpPr>
          <p:cNvPr id="24" name="TextBox 23">
            <a:extLst>
              <a:ext uri="{FF2B5EF4-FFF2-40B4-BE49-F238E27FC236}">
                <a16:creationId xmlns:a16="http://schemas.microsoft.com/office/drawing/2014/main" id="{040A324C-99A8-FD7D-8EA9-9B520946EB4E}"/>
              </a:ext>
            </a:extLst>
          </p:cNvPr>
          <p:cNvSpPr txBox="1"/>
          <p:nvPr/>
        </p:nvSpPr>
        <p:spPr>
          <a:xfrm>
            <a:off x="806450" y="601644"/>
            <a:ext cx="42672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2. DATASET EXPLORATION</a:t>
            </a:r>
          </a:p>
        </p:txBody>
      </p:sp>
      <p:sp>
        <p:nvSpPr>
          <p:cNvPr id="26" name="TextBox 25">
            <a:extLst>
              <a:ext uri="{FF2B5EF4-FFF2-40B4-BE49-F238E27FC236}">
                <a16:creationId xmlns:a16="http://schemas.microsoft.com/office/drawing/2014/main" id="{A4277651-ABF2-BEEA-5813-F9732C068CE6}"/>
              </a:ext>
            </a:extLst>
          </p:cNvPr>
          <p:cNvSpPr txBox="1"/>
          <p:nvPr/>
        </p:nvSpPr>
        <p:spPr>
          <a:xfrm>
            <a:off x="806449" y="1231900"/>
            <a:ext cx="6172201" cy="5262979"/>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Description:</a:t>
            </a:r>
          </a:p>
          <a:p>
            <a:r>
              <a:rPr lang="en-US" sz="2400" dirty="0">
                <a:latin typeface="Times New Roman" panose="02020603050405020304" pitchFamily="18" charset="0"/>
                <a:cs typeface="Times New Roman" panose="02020603050405020304" pitchFamily="18" charset="0"/>
              </a:rPr>
              <a:t>The Aspiring Mind Employment Outcome 2015 (AMEO) dataset, provided by Aspiring Minds, is designed to examine the employment outcomes of engineering graduates. It comprises essential variables like Salary, Job Titles, and Job Locations, as well as standardized scores reflecting cognitive skills, technical skills, and personality traits. Featuring approximately 40 independent variables and a dataset size of 4000 entries, this dataset encompasses a mix of continuous and categorical data. Additionally, it incorporates demographic characteristics and unique identifiers for individual candidates.</a:t>
            </a:r>
          </a:p>
        </p:txBody>
      </p:sp>
      <p:pic>
        <p:nvPicPr>
          <p:cNvPr id="27" name="Picture 26">
            <a:extLst>
              <a:ext uri="{FF2B5EF4-FFF2-40B4-BE49-F238E27FC236}">
                <a16:creationId xmlns:a16="http://schemas.microsoft.com/office/drawing/2014/main" id="{BCE55619-B633-2621-49D3-56C4CDB7B863}"/>
              </a:ext>
            </a:extLst>
          </p:cNvPr>
          <p:cNvPicPr>
            <a:picLocks noChangeAspect="1"/>
          </p:cNvPicPr>
          <p:nvPr/>
        </p:nvPicPr>
        <p:blipFill>
          <a:blip r:embed="rId3"/>
          <a:stretch>
            <a:fillRect/>
          </a:stretch>
        </p:blipFill>
        <p:spPr>
          <a:xfrm>
            <a:off x="806449" y="6532631"/>
            <a:ext cx="6383106" cy="29288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577E7-109B-D909-C842-612D0C61B41B}"/>
              </a:ext>
            </a:extLst>
          </p:cNvPr>
          <p:cNvSpPr txBox="1"/>
          <p:nvPr/>
        </p:nvSpPr>
        <p:spPr>
          <a:xfrm>
            <a:off x="1909098" y="573811"/>
            <a:ext cx="44196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3. DATA PRE-PROCESSING</a:t>
            </a:r>
          </a:p>
        </p:txBody>
      </p:sp>
      <p:pic>
        <p:nvPicPr>
          <p:cNvPr id="4" name="Picture 3">
            <a:extLst>
              <a:ext uri="{FF2B5EF4-FFF2-40B4-BE49-F238E27FC236}">
                <a16:creationId xmlns:a16="http://schemas.microsoft.com/office/drawing/2014/main" id="{4FEA5A4E-C641-0CA7-8A35-9D316D5A1333}"/>
              </a:ext>
            </a:extLst>
          </p:cNvPr>
          <p:cNvPicPr>
            <a:picLocks noChangeAspect="1"/>
          </p:cNvPicPr>
          <p:nvPr/>
        </p:nvPicPr>
        <p:blipFill>
          <a:blip r:embed="rId2"/>
          <a:stretch>
            <a:fillRect/>
          </a:stretch>
        </p:blipFill>
        <p:spPr>
          <a:xfrm>
            <a:off x="0" y="40365"/>
            <a:ext cx="6840305" cy="1066892"/>
          </a:xfrm>
          <a:prstGeom prst="rect">
            <a:avLst/>
          </a:prstGeom>
        </p:spPr>
      </p:pic>
      <p:sp>
        <p:nvSpPr>
          <p:cNvPr id="6" name="TextBox 5">
            <a:extLst>
              <a:ext uri="{FF2B5EF4-FFF2-40B4-BE49-F238E27FC236}">
                <a16:creationId xmlns:a16="http://schemas.microsoft.com/office/drawing/2014/main" id="{F6490334-837C-B9DC-8A81-85C7D5011890}"/>
              </a:ext>
            </a:extLst>
          </p:cNvPr>
          <p:cNvSpPr txBox="1"/>
          <p:nvPr/>
        </p:nvSpPr>
        <p:spPr>
          <a:xfrm>
            <a:off x="806450" y="1035476"/>
            <a:ext cx="9906000" cy="4524315"/>
          </a:xfrm>
          <a:prstGeom prst="rect">
            <a:avLst/>
          </a:prstGeom>
          <a:noFill/>
        </p:spPr>
        <p:txBody>
          <a:bodyPr wrap="square">
            <a:spAutoFit/>
          </a:bodyPr>
          <a:lstStyle/>
          <a:p>
            <a:r>
              <a:rPr lang="en-US" sz="1400" b="1" u="sng" dirty="0"/>
              <a:t>Data Cleaning and Data Manipulation in EDA Process:</a:t>
            </a:r>
          </a:p>
          <a:p>
            <a:r>
              <a:rPr lang="en-US" sz="1200" b="1" u="sng" dirty="0"/>
              <a:t>1. Data Cleaning:</a:t>
            </a:r>
          </a:p>
          <a:p>
            <a:r>
              <a:rPr lang="en-US" sz="1200" b="1" dirty="0"/>
              <a:t>Identifying and Handling Missing Values:</a:t>
            </a:r>
          </a:p>
          <a:p>
            <a:r>
              <a:rPr lang="en-US" sz="1200" dirty="0"/>
              <a:t>Explore the dataset to identify any missing values.</a:t>
            </a:r>
          </a:p>
          <a:p>
            <a:r>
              <a:rPr lang="en-US" sz="1200" dirty="0"/>
              <a:t>Decide on an appropriate strategy for handling missing data (imputation or removal).</a:t>
            </a:r>
          </a:p>
          <a:p>
            <a:r>
              <a:rPr lang="en-US" sz="1200" b="1" dirty="0"/>
              <a:t>Handling Duplicate Entries:</a:t>
            </a:r>
          </a:p>
          <a:p>
            <a:r>
              <a:rPr lang="en-US" sz="1200" dirty="0"/>
              <a:t>Check for and eliminate duplicate rows or columns that may skew the analysis.</a:t>
            </a:r>
          </a:p>
          <a:p>
            <a:r>
              <a:rPr lang="en-US" sz="1200" b="1" dirty="0"/>
              <a:t>Dealing with Inconsistent Data:</a:t>
            </a:r>
          </a:p>
          <a:p>
            <a:r>
              <a:rPr lang="en-US" sz="1200" dirty="0"/>
              <a:t>Identify and rectify inconsistencies in data, ensuring uniformity.</a:t>
            </a:r>
          </a:p>
          <a:p>
            <a:r>
              <a:rPr lang="en-US" sz="1200" b="1" dirty="0"/>
              <a:t>Addressing Outliers:</a:t>
            </a:r>
          </a:p>
          <a:p>
            <a:r>
              <a:rPr lang="en-US" sz="1200" dirty="0"/>
              <a:t>Detect and evaluate outliers that could impact the analysis.</a:t>
            </a:r>
          </a:p>
          <a:p>
            <a:r>
              <a:rPr lang="en-US" sz="1200" dirty="0"/>
              <a:t>Decide whether to remove, transform, or keep outliers based on the context.</a:t>
            </a:r>
          </a:p>
          <a:p>
            <a:r>
              <a:rPr lang="en-US" sz="1200" b="1" u="sng" dirty="0"/>
              <a:t>2. Data Manipulation:</a:t>
            </a:r>
          </a:p>
          <a:p>
            <a:r>
              <a:rPr lang="en-US" sz="1200" b="1" dirty="0"/>
              <a:t>Feature Engineering:</a:t>
            </a:r>
          </a:p>
          <a:p>
            <a:r>
              <a:rPr lang="en-US" sz="1200" dirty="0"/>
              <a:t>Create new relevant features that might enhance the analysis.</a:t>
            </a:r>
          </a:p>
          <a:p>
            <a:r>
              <a:rPr lang="en-US" sz="1200" dirty="0"/>
              <a:t>Combine or transform existing features to extract more meaningful information.</a:t>
            </a:r>
          </a:p>
          <a:p>
            <a:r>
              <a:rPr lang="en-US" sz="1200" b="1" dirty="0"/>
              <a:t>Standardizing and Normalizing:</a:t>
            </a:r>
          </a:p>
          <a:p>
            <a:r>
              <a:rPr lang="en-US" sz="1200" dirty="0"/>
              <a:t>Standardize or normalize data to ensure consistency in scales across different features.</a:t>
            </a:r>
          </a:p>
          <a:p>
            <a:r>
              <a:rPr lang="en-US" sz="1200" b="1" dirty="0"/>
              <a:t>Handling Categorical Data:</a:t>
            </a:r>
          </a:p>
          <a:p>
            <a:r>
              <a:rPr lang="en-US" sz="1200" dirty="0"/>
              <a:t>Convert categorical variables into numerical formats for analysis.</a:t>
            </a:r>
          </a:p>
          <a:p>
            <a:r>
              <a:rPr lang="en-US" sz="1200" b="1" dirty="0"/>
              <a:t>Filtering and Subsetting:</a:t>
            </a:r>
          </a:p>
          <a:p>
            <a:r>
              <a:rPr lang="en-US" sz="1200" dirty="0"/>
              <a:t>Focus on relevant subsets of data based on specific criteria for more targeted analysis.</a:t>
            </a:r>
          </a:p>
          <a:p>
            <a:r>
              <a:rPr lang="en-US" sz="1200" b="1" dirty="0"/>
              <a:t>Data Aggregation:</a:t>
            </a:r>
          </a:p>
          <a:p>
            <a:r>
              <a:rPr lang="en-US" sz="1200" dirty="0"/>
              <a:t>Aggregate data as needed to facilitate higher-level insights.</a:t>
            </a:r>
            <a:endParaRPr lang="en-IN" sz="1200" dirty="0"/>
          </a:p>
        </p:txBody>
      </p:sp>
      <p:pic>
        <p:nvPicPr>
          <p:cNvPr id="7" name="Picture 6">
            <a:extLst>
              <a:ext uri="{FF2B5EF4-FFF2-40B4-BE49-F238E27FC236}">
                <a16:creationId xmlns:a16="http://schemas.microsoft.com/office/drawing/2014/main" id="{996D323F-66CD-DC85-075B-051973191BEB}"/>
              </a:ext>
            </a:extLst>
          </p:cNvPr>
          <p:cNvPicPr>
            <a:picLocks noChangeAspect="1"/>
          </p:cNvPicPr>
          <p:nvPr/>
        </p:nvPicPr>
        <p:blipFill>
          <a:blip r:embed="rId3"/>
          <a:stretch>
            <a:fillRect/>
          </a:stretch>
        </p:blipFill>
        <p:spPr>
          <a:xfrm>
            <a:off x="730250" y="6032500"/>
            <a:ext cx="4495800" cy="3825509"/>
          </a:xfrm>
          <a:prstGeom prst="rect">
            <a:avLst/>
          </a:prstGeom>
        </p:spPr>
      </p:pic>
      <p:pic>
        <p:nvPicPr>
          <p:cNvPr id="8" name="Picture 7">
            <a:extLst>
              <a:ext uri="{FF2B5EF4-FFF2-40B4-BE49-F238E27FC236}">
                <a16:creationId xmlns:a16="http://schemas.microsoft.com/office/drawing/2014/main" id="{33EDCB6E-7C29-B63C-8201-642E0A1B3D84}"/>
              </a:ext>
            </a:extLst>
          </p:cNvPr>
          <p:cNvPicPr>
            <a:picLocks noChangeAspect="1"/>
          </p:cNvPicPr>
          <p:nvPr/>
        </p:nvPicPr>
        <p:blipFill>
          <a:blip r:embed="rId4"/>
          <a:stretch>
            <a:fillRect/>
          </a:stretch>
        </p:blipFill>
        <p:spPr>
          <a:xfrm>
            <a:off x="5226050" y="6184900"/>
            <a:ext cx="2234384" cy="3212870"/>
          </a:xfrm>
          <a:prstGeom prst="rect">
            <a:avLst/>
          </a:prstGeom>
        </p:spPr>
      </p:pic>
      <p:sp>
        <p:nvSpPr>
          <p:cNvPr id="9" name="TextBox 8">
            <a:extLst>
              <a:ext uri="{FF2B5EF4-FFF2-40B4-BE49-F238E27FC236}">
                <a16:creationId xmlns:a16="http://schemas.microsoft.com/office/drawing/2014/main" id="{62445C98-864F-CCA4-E689-8BB93B38B813}"/>
              </a:ext>
            </a:extLst>
          </p:cNvPr>
          <p:cNvSpPr txBox="1"/>
          <p:nvPr/>
        </p:nvSpPr>
        <p:spPr>
          <a:xfrm>
            <a:off x="882650" y="5727700"/>
            <a:ext cx="7086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DATA CLEANING AND MANIPULATION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6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7F91A6-4CF0-8CF1-B8CA-7E1C98F0C1D8}"/>
              </a:ext>
            </a:extLst>
          </p:cNvPr>
          <p:cNvPicPr>
            <a:picLocks noChangeAspect="1"/>
          </p:cNvPicPr>
          <p:nvPr/>
        </p:nvPicPr>
        <p:blipFill>
          <a:blip r:embed="rId2"/>
          <a:stretch>
            <a:fillRect/>
          </a:stretch>
        </p:blipFill>
        <p:spPr>
          <a:xfrm>
            <a:off x="0" y="30062"/>
            <a:ext cx="6840305" cy="1066892"/>
          </a:xfrm>
          <a:prstGeom prst="rect">
            <a:avLst/>
          </a:prstGeom>
        </p:spPr>
      </p:pic>
      <p:sp>
        <p:nvSpPr>
          <p:cNvPr id="3" name="TextBox 2">
            <a:extLst>
              <a:ext uri="{FF2B5EF4-FFF2-40B4-BE49-F238E27FC236}">
                <a16:creationId xmlns:a16="http://schemas.microsoft.com/office/drawing/2014/main" id="{4105B548-A510-2646-6BD7-77DD8120246F}"/>
              </a:ext>
            </a:extLst>
          </p:cNvPr>
          <p:cNvSpPr txBox="1"/>
          <p:nvPr/>
        </p:nvSpPr>
        <p:spPr>
          <a:xfrm>
            <a:off x="837396" y="1162140"/>
            <a:ext cx="426720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UNIVARIATE ANALYSIS:</a:t>
            </a:r>
            <a:endParaRPr lang="en-I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DFEF16-9B27-CCE0-DCE3-484D82DD5042}"/>
              </a:ext>
            </a:extLst>
          </p:cNvPr>
          <p:cNvSpPr txBox="1"/>
          <p:nvPr/>
        </p:nvSpPr>
        <p:spPr>
          <a:xfrm>
            <a:off x="806450" y="296019"/>
            <a:ext cx="603385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 EXPLORATORY DATA ANALYSIS (EDA)</a:t>
            </a:r>
          </a:p>
        </p:txBody>
      </p:sp>
      <p:sp>
        <p:nvSpPr>
          <p:cNvPr id="7" name="TextBox 6">
            <a:extLst>
              <a:ext uri="{FF2B5EF4-FFF2-40B4-BE49-F238E27FC236}">
                <a16:creationId xmlns:a16="http://schemas.microsoft.com/office/drawing/2014/main" id="{9DA165B6-049A-449C-D436-145B9F5E3398}"/>
              </a:ext>
            </a:extLst>
          </p:cNvPr>
          <p:cNvSpPr txBox="1"/>
          <p:nvPr/>
        </p:nvSpPr>
        <p:spPr>
          <a:xfrm>
            <a:off x="869307" y="1536700"/>
            <a:ext cx="6490343" cy="1708160"/>
          </a:xfrm>
          <a:prstGeom prst="rect">
            <a:avLst/>
          </a:prstGeom>
          <a:noFill/>
        </p:spPr>
        <p:txBody>
          <a:bodyPr wrap="square">
            <a:spAutoFit/>
          </a:bodyPr>
          <a:lstStyle/>
          <a:p>
            <a:r>
              <a:rPr lang="en-US" sz="1050" dirty="0"/>
              <a:t>Univariate analysis involves the examination of a single variable, providing insights into its distribution, central tendency, and dispersion. In this analysis, we focus on individual variables without considering their relationships with other variables.</a:t>
            </a:r>
          </a:p>
          <a:p>
            <a:endParaRPr lang="en-US" sz="1050" dirty="0"/>
          </a:p>
          <a:p>
            <a:r>
              <a:rPr lang="en-US" sz="1050" dirty="0"/>
              <a:t>Salary:</a:t>
            </a:r>
          </a:p>
          <a:p>
            <a:r>
              <a:rPr lang="en-US" sz="1050" dirty="0"/>
              <a:t>Summary Plot: The summary plot for salary provides a quick overview of its statistical measures, such as mean, median, and quartiles.</a:t>
            </a:r>
          </a:p>
          <a:p>
            <a:r>
              <a:rPr lang="en-US" sz="1050" dirty="0"/>
              <a:t>Histogram: A histogram visualizes the distribution of salary values, revealing skewness and central tendencies.</a:t>
            </a:r>
          </a:p>
          <a:p>
            <a:r>
              <a:rPr lang="en-US" sz="1050" dirty="0"/>
              <a:t>Box Plot: The box plot helps identify outliers and displays the overall distribution of salary.</a:t>
            </a:r>
          </a:p>
          <a:p>
            <a:r>
              <a:rPr lang="en-US" sz="1050" dirty="0"/>
              <a:t>Cumulative Distribution Function (CDF): CDF illustrates the cumulative probability distribution of salary values.</a:t>
            </a:r>
          </a:p>
        </p:txBody>
      </p:sp>
      <p:sp>
        <p:nvSpPr>
          <p:cNvPr id="9" name="TextBox 8">
            <a:extLst>
              <a:ext uri="{FF2B5EF4-FFF2-40B4-BE49-F238E27FC236}">
                <a16:creationId xmlns:a16="http://schemas.microsoft.com/office/drawing/2014/main" id="{DDC52EA7-2D3D-0A3C-E9B7-3FAADDBC9D16}"/>
              </a:ext>
            </a:extLst>
          </p:cNvPr>
          <p:cNvSpPr txBox="1"/>
          <p:nvPr/>
        </p:nvSpPr>
        <p:spPr>
          <a:xfrm>
            <a:off x="850096" y="5600928"/>
            <a:ext cx="6515066" cy="1061829"/>
          </a:xfrm>
          <a:prstGeom prst="rect">
            <a:avLst/>
          </a:prstGeom>
          <a:noFill/>
        </p:spPr>
        <p:txBody>
          <a:bodyPr wrap="square">
            <a:spAutoFit/>
          </a:bodyPr>
          <a:lstStyle/>
          <a:p>
            <a:r>
              <a:rPr lang="en-US" sz="1050" dirty="0"/>
              <a:t>COLLEGE GPA:</a:t>
            </a:r>
          </a:p>
          <a:p>
            <a:r>
              <a:rPr lang="en-US" sz="1050" dirty="0"/>
              <a:t>Summary Plot: Similar to salary, a summary plot presents statistical measures for COLLEGE percentage.</a:t>
            </a:r>
          </a:p>
          <a:p>
            <a:r>
              <a:rPr lang="en-US" sz="1050" dirty="0"/>
              <a:t>Histogram: Visualizes the distribution of COLLEGE percentage values and highlights measures like mean and median.</a:t>
            </a:r>
          </a:p>
          <a:p>
            <a:r>
              <a:rPr lang="en-US" sz="1050" dirty="0"/>
              <a:t>Box Plot: Displays the spread and central tendency of COLLEGE percentage.</a:t>
            </a:r>
          </a:p>
          <a:p>
            <a:r>
              <a:rPr lang="en-US" sz="1050" dirty="0"/>
              <a:t>CDF: Cumulative Distribution Function for COLLEGE percentage provides insights into the data's cumulative distribution.</a:t>
            </a:r>
          </a:p>
        </p:txBody>
      </p:sp>
      <p:pic>
        <p:nvPicPr>
          <p:cNvPr id="11" name="Picture 10">
            <a:extLst>
              <a:ext uri="{FF2B5EF4-FFF2-40B4-BE49-F238E27FC236}">
                <a16:creationId xmlns:a16="http://schemas.microsoft.com/office/drawing/2014/main" id="{84084745-6E3F-7B52-2529-82B9AA96F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66" y="3323730"/>
            <a:ext cx="1634683" cy="1165766"/>
          </a:xfrm>
          <a:prstGeom prst="rect">
            <a:avLst/>
          </a:prstGeom>
        </p:spPr>
      </p:pic>
      <p:pic>
        <p:nvPicPr>
          <p:cNvPr id="13" name="Picture 12">
            <a:extLst>
              <a:ext uri="{FF2B5EF4-FFF2-40B4-BE49-F238E27FC236}">
                <a16:creationId xmlns:a16="http://schemas.microsoft.com/office/drawing/2014/main" id="{F88516C7-ABBA-EAE4-C010-AA4FCFE85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50" y="4475634"/>
            <a:ext cx="3326166" cy="1197150"/>
          </a:xfrm>
          <a:prstGeom prst="rect">
            <a:avLst/>
          </a:prstGeom>
        </p:spPr>
      </p:pic>
      <p:pic>
        <p:nvPicPr>
          <p:cNvPr id="15" name="Picture 14">
            <a:extLst>
              <a:ext uri="{FF2B5EF4-FFF2-40B4-BE49-F238E27FC236}">
                <a16:creationId xmlns:a16="http://schemas.microsoft.com/office/drawing/2014/main" id="{8311F814-CBE9-B9D0-1DF7-B452DE329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650" y="3389042"/>
            <a:ext cx="3625850" cy="2262458"/>
          </a:xfrm>
          <a:prstGeom prst="rect">
            <a:avLst/>
          </a:prstGeom>
        </p:spPr>
      </p:pic>
      <p:pic>
        <p:nvPicPr>
          <p:cNvPr id="17" name="Picture 16">
            <a:extLst>
              <a:ext uri="{FF2B5EF4-FFF2-40B4-BE49-F238E27FC236}">
                <a16:creationId xmlns:a16="http://schemas.microsoft.com/office/drawing/2014/main" id="{E6CE1C12-90F7-06AA-B82F-CDF4CDCA6F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2849" y="3266144"/>
            <a:ext cx="1532532" cy="1239458"/>
          </a:xfrm>
          <a:prstGeom prst="rect">
            <a:avLst/>
          </a:prstGeom>
        </p:spPr>
      </p:pic>
      <p:pic>
        <p:nvPicPr>
          <p:cNvPr id="19" name="Picture 18">
            <a:extLst>
              <a:ext uri="{FF2B5EF4-FFF2-40B4-BE49-F238E27FC236}">
                <a16:creationId xmlns:a16="http://schemas.microsoft.com/office/drawing/2014/main" id="{82140739-D60C-2D89-18A2-AC6870F7A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0577" y="6642093"/>
            <a:ext cx="3552087" cy="1638347"/>
          </a:xfrm>
          <a:prstGeom prst="rect">
            <a:avLst/>
          </a:prstGeom>
        </p:spPr>
      </p:pic>
      <p:pic>
        <p:nvPicPr>
          <p:cNvPr id="21" name="Picture 20">
            <a:extLst>
              <a:ext uri="{FF2B5EF4-FFF2-40B4-BE49-F238E27FC236}">
                <a16:creationId xmlns:a16="http://schemas.microsoft.com/office/drawing/2014/main" id="{B78AC0C1-43CC-7B23-87AB-2F435315D3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850" y="6570317"/>
            <a:ext cx="2902627" cy="1600936"/>
          </a:xfrm>
          <a:prstGeom prst="rect">
            <a:avLst/>
          </a:prstGeom>
        </p:spPr>
      </p:pic>
      <p:pic>
        <p:nvPicPr>
          <p:cNvPr id="23" name="Picture 22">
            <a:extLst>
              <a:ext uri="{FF2B5EF4-FFF2-40B4-BE49-F238E27FC236}">
                <a16:creationId xmlns:a16="http://schemas.microsoft.com/office/drawing/2014/main" id="{57474FB9-7325-7601-D464-FA8523F2C3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8850" y="8192537"/>
            <a:ext cx="3886200" cy="1638348"/>
          </a:xfrm>
          <a:prstGeom prst="rect">
            <a:avLst/>
          </a:prstGeom>
        </p:spPr>
      </p:pic>
      <p:pic>
        <p:nvPicPr>
          <p:cNvPr id="25" name="Picture 24">
            <a:extLst>
              <a:ext uri="{FF2B5EF4-FFF2-40B4-BE49-F238E27FC236}">
                <a16:creationId xmlns:a16="http://schemas.microsoft.com/office/drawing/2014/main" id="{850C4CCC-722B-75D9-55EF-A95415387D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83150" y="8205269"/>
            <a:ext cx="2351414" cy="1612883"/>
          </a:xfrm>
          <a:prstGeom prst="rect">
            <a:avLst/>
          </a:prstGeom>
        </p:spPr>
      </p:pic>
    </p:spTree>
    <p:extLst>
      <p:ext uri="{BB962C8B-B14F-4D97-AF65-F5344CB8AC3E}">
        <p14:creationId xmlns:p14="http://schemas.microsoft.com/office/powerpoint/2010/main" val="135785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83AD83-37AE-282E-A907-F0FD125D0DC5}"/>
              </a:ext>
            </a:extLst>
          </p:cNvPr>
          <p:cNvPicPr>
            <a:picLocks noChangeAspect="1"/>
          </p:cNvPicPr>
          <p:nvPr/>
        </p:nvPicPr>
        <p:blipFill>
          <a:blip r:embed="rId2"/>
          <a:stretch>
            <a:fillRect/>
          </a:stretch>
        </p:blipFill>
        <p:spPr>
          <a:xfrm>
            <a:off x="11697" y="-27405"/>
            <a:ext cx="6840305" cy="1066892"/>
          </a:xfrm>
          <a:prstGeom prst="rect">
            <a:avLst/>
          </a:prstGeom>
        </p:spPr>
      </p:pic>
      <p:sp>
        <p:nvSpPr>
          <p:cNvPr id="4" name="TextBox 3">
            <a:extLst>
              <a:ext uri="{FF2B5EF4-FFF2-40B4-BE49-F238E27FC236}">
                <a16:creationId xmlns:a16="http://schemas.microsoft.com/office/drawing/2014/main" id="{175AEC96-4709-8ABF-6B61-46EF1DA96B19}"/>
              </a:ext>
            </a:extLst>
          </p:cNvPr>
          <p:cNvSpPr txBox="1"/>
          <p:nvPr/>
        </p:nvSpPr>
        <p:spPr>
          <a:xfrm>
            <a:off x="652033" y="1147104"/>
            <a:ext cx="6840305"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Gender Distribution:</a:t>
            </a:r>
          </a:p>
          <a:p>
            <a:r>
              <a:rPr lang="en-US" sz="2000" dirty="0">
                <a:latin typeface="Times New Roman" panose="02020603050405020304" pitchFamily="18" charset="0"/>
                <a:cs typeface="Times New Roman" panose="02020603050405020304" pitchFamily="18" charset="0"/>
              </a:rPr>
              <a:t>The gender distribution reveals that the dataset comprises both male and female students.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D1ECB8-7201-4F06-17C1-C489FD9D4E9F}"/>
              </a:ext>
            </a:extLst>
          </p:cNvPr>
          <p:cNvSpPr txBox="1"/>
          <p:nvPr/>
        </p:nvSpPr>
        <p:spPr>
          <a:xfrm>
            <a:off x="620618" y="488758"/>
            <a:ext cx="6231384" cy="461665"/>
          </a:xfrm>
          <a:prstGeom prst="rect">
            <a:avLst/>
          </a:prstGeom>
          <a:noFill/>
        </p:spPr>
        <p:txBody>
          <a:bodyPr wrap="square">
            <a:spAutoFit/>
          </a:bodyPr>
          <a:lstStyle/>
          <a:p>
            <a:r>
              <a:rPr lang="en-IN" sz="2400" b="1" dirty="0"/>
              <a:t>CATEGORICAL FEATURES ANALYSIS: </a:t>
            </a:r>
            <a:r>
              <a:rPr lang="en-US" sz="2400" b="1" dirty="0"/>
              <a:t>UNIVARIATE </a:t>
            </a:r>
            <a:endParaRPr lang="en-IN" sz="2400" b="1" dirty="0"/>
          </a:p>
        </p:txBody>
      </p:sp>
      <p:pic>
        <p:nvPicPr>
          <p:cNvPr id="8" name="Picture 7">
            <a:extLst>
              <a:ext uri="{FF2B5EF4-FFF2-40B4-BE49-F238E27FC236}">
                <a16:creationId xmlns:a16="http://schemas.microsoft.com/office/drawing/2014/main" id="{5D2B75E6-381E-764D-55F8-FF816D3E3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 y="5059582"/>
            <a:ext cx="3616255" cy="2562562"/>
          </a:xfrm>
          <a:prstGeom prst="rect">
            <a:avLst/>
          </a:prstGeom>
        </p:spPr>
      </p:pic>
      <p:sp>
        <p:nvSpPr>
          <p:cNvPr id="10" name="TextBox 9">
            <a:extLst>
              <a:ext uri="{FF2B5EF4-FFF2-40B4-BE49-F238E27FC236}">
                <a16:creationId xmlns:a16="http://schemas.microsoft.com/office/drawing/2014/main" id="{9553F2CF-24C3-8849-3697-31D4BE11E4F6}"/>
              </a:ext>
            </a:extLst>
          </p:cNvPr>
          <p:cNvSpPr txBox="1"/>
          <p:nvPr/>
        </p:nvSpPr>
        <p:spPr>
          <a:xfrm>
            <a:off x="640336" y="2099177"/>
            <a:ext cx="6942254"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Designation:</a:t>
            </a:r>
          </a:p>
          <a:p>
            <a:r>
              <a:rPr lang="en-US" sz="2000" dirty="0">
                <a:latin typeface="Times New Roman" panose="02020603050405020304" pitchFamily="18" charset="0"/>
                <a:cs typeface="Times New Roman" panose="02020603050405020304" pitchFamily="18" charset="0"/>
              </a:rPr>
              <a:t>The job designation distribution showcases the variety of roles students take on after graduation.</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26D60F9-17F7-54E8-FE01-8AA68B86A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967" y="4918243"/>
            <a:ext cx="3202721" cy="2457793"/>
          </a:xfrm>
          <a:prstGeom prst="rect">
            <a:avLst/>
          </a:prstGeom>
        </p:spPr>
      </p:pic>
      <p:sp>
        <p:nvSpPr>
          <p:cNvPr id="14" name="TextBox 13">
            <a:extLst>
              <a:ext uri="{FF2B5EF4-FFF2-40B4-BE49-F238E27FC236}">
                <a16:creationId xmlns:a16="http://schemas.microsoft.com/office/drawing/2014/main" id="{54355A1F-E4BC-1AFE-CC7F-FE98E60E876C}"/>
              </a:ext>
            </a:extLst>
          </p:cNvPr>
          <p:cNvSpPr txBox="1"/>
          <p:nvPr/>
        </p:nvSpPr>
        <p:spPr>
          <a:xfrm>
            <a:off x="640336" y="3022025"/>
            <a:ext cx="667385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Degree Distribution:</a:t>
            </a:r>
          </a:p>
          <a:p>
            <a:r>
              <a:rPr lang="en-US" sz="2000" dirty="0">
                <a:latin typeface="Times New Roman" panose="02020603050405020304" pitchFamily="18" charset="0"/>
                <a:cs typeface="Times New Roman" panose="02020603050405020304" pitchFamily="18" charset="0"/>
              </a:rPr>
              <a:t>There is a mix of different degrees among the students, including both engineering and non-engineering disciplines.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D2DB723-C2B0-C4D0-4A57-F3CA5B5333CC}"/>
              </a:ext>
            </a:extLst>
          </p:cNvPr>
          <p:cNvSpPr txBox="1"/>
          <p:nvPr/>
        </p:nvSpPr>
        <p:spPr>
          <a:xfrm>
            <a:off x="652033" y="3902580"/>
            <a:ext cx="6673849"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Location Distribution:</a:t>
            </a:r>
          </a:p>
          <a:p>
            <a:r>
              <a:rPr lang="en-US" sz="2000" dirty="0">
                <a:latin typeface="Times New Roman" panose="02020603050405020304" pitchFamily="18" charset="0"/>
                <a:cs typeface="Times New Roman" panose="02020603050405020304" pitchFamily="18" charset="0"/>
              </a:rPr>
              <a:t>The distribution of job locations indicates that students secured employment in various cities.</a:t>
            </a:r>
          </a:p>
        </p:txBody>
      </p:sp>
      <p:pic>
        <p:nvPicPr>
          <p:cNvPr id="18" name="Picture 17">
            <a:extLst>
              <a:ext uri="{FF2B5EF4-FFF2-40B4-BE49-F238E27FC236}">
                <a16:creationId xmlns:a16="http://schemas.microsoft.com/office/drawing/2014/main" id="{A530E656-998F-A6D3-D547-AEDF816ED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298" y="7423499"/>
            <a:ext cx="3192389" cy="2114201"/>
          </a:xfrm>
          <a:prstGeom prst="rect">
            <a:avLst/>
          </a:prstGeom>
        </p:spPr>
      </p:pic>
      <p:pic>
        <p:nvPicPr>
          <p:cNvPr id="20" name="Picture 19">
            <a:extLst>
              <a:ext uri="{FF2B5EF4-FFF2-40B4-BE49-F238E27FC236}">
                <a16:creationId xmlns:a16="http://schemas.microsoft.com/office/drawing/2014/main" id="{87AB951E-EE23-E2BB-BBD4-E5FEC3842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26" y="7758348"/>
            <a:ext cx="4034924" cy="2467319"/>
          </a:xfrm>
          <a:prstGeom prst="rect">
            <a:avLst/>
          </a:prstGeom>
        </p:spPr>
      </p:pic>
    </p:spTree>
    <p:extLst>
      <p:ext uri="{BB962C8B-B14F-4D97-AF65-F5344CB8AC3E}">
        <p14:creationId xmlns:p14="http://schemas.microsoft.com/office/powerpoint/2010/main" val="26633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9F625-F439-1B64-AB2A-AEDF0213E3A9}"/>
              </a:ext>
            </a:extLst>
          </p:cNvPr>
          <p:cNvPicPr>
            <a:picLocks noChangeAspect="1"/>
          </p:cNvPicPr>
          <p:nvPr/>
        </p:nvPicPr>
        <p:blipFill>
          <a:blip r:embed="rId2"/>
          <a:stretch>
            <a:fillRect/>
          </a:stretch>
        </p:blipFill>
        <p:spPr>
          <a:xfrm>
            <a:off x="0" y="16711"/>
            <a:ext cx="6840305" cy="1066892"/>
          </a:xfrm>
          <a:prstGeom prst="rect">
            <a:avLst/>
          </a:prstGeom>
        </p:spPr>
      </p:pic>
      <p:sp>
        <p:nvSpPr>
          <p:cNvPr id="4" name="TextBox 3">
            <a:extLst>
              <a:ext uri="{FF2B5EF4-FFF2-40B4-BE49-F238E27FC236}">
                <a16:creationId xmlns:a16="http://schemas.microsoft.com/office/drawing/2014/main" id="{6C05426B-272A-E12A-C9C2-091231C1B830}"/>
              </a:ext>
            </a:extLst>
          </p:cNvPr>
          <p:cNvSpPr txBox="1"/>
          <p:nvPr/>
        </p:nvSpPr>
        <p:spPr>
          <a:xfrm>
            <a:off x="730250" y="1231900"/>
            <a:ext cx="6553200" cy="526297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Bivariate analysis involves exploring the relationships and patterns between two variables. By examining the interactions between pairs of features, we gain insights into how they influence each other and contribute to the overall dataset. In this analysis, we focus on specific pairs of features and evaluate their joint behavior.</a:t>
            </a:r>
          </a:p>
          <a:p>
            <a:r>
              <a:rPr lang="en-US" sz="1400" u="sng" dirty="0">
                <a:latin typeface="Times New Roman" panose="02020603050405020304" pitchFamily="18" charset="0"/>
                <a:cs typeface="Times New Roman" panose="02020603050405020304" pitchFamily="18" charset="0"/>
              </a:rPr>
              <a:t>1. Continuous vs. Continuous Features</a:t>
            </a:r>
          </a:p>
          <a:p>
            <a:r>
              <a:rPr lang="en-US" sz="1400" dirty="0">
                <a:latin typeface="Times New Roman" panose="02020603050405020304" pitchFamily="18" charset="0"/>
                <a:cs typeface="Times New Roman" panose="02020603050405020304" pitchFamily="18" charset="0"/>
              </a:rPr>
              <a:t>Correlation Analysis: Investigating the correlation between pairs of continuous features to understand how changes in one variable correspond to changes in another.</a:t>
            </a:r>
          </a:p>
          <a:p>
            <a:r>
              <a:rPr lang="en-US" sz="1400" dirty="0">
                <a:latin typeface="Times New Roman" panose="02020603050405020304" pitchFamily="18" charset="0"/>
                <a:cs typeface="Times New Roman" panose="02020603050405020304" pitchFamily="18" charset="0"/>
              </a:rPr>
              <a:t>Scatter Plots: Visualizing the distribution of data points in a scatter plot to identify trends, patterns, and potential outliers.</a:t>
            </a:r>
          </a:p>
          <a:p>
            <a:r>
              <a:rPr lang="en-US" sz="1400" u="sng" dirty="0">
                <a:latin typeface="Times New Roman" panose="02020603050405020304" pitchFamily="18" charset="0"/>
                <a:cs typeface="Times New Roman" panose="02020603050405020304" pitchFamily="18" charset="0"/>
              </a:rPr>
              <a:t>2. Categorical vs. Continuous Features</a:t>
            </a:r>
          </a:p>
          <a:p>
            <a:r>
              <a:rPr lang="en-US" sz="1400" dirty="0">
                <a:latin typeface="Times New Roman" panose="02020603050405020304" pitchFamily="18" charset="0"/>
                <a:cs typeface="Times New Roman" panose="02020603050405020304" pitchFamily="18" charset="0"/>
              </a:rPr>
              <a:t>Box Plots: Utilizing box plots to compare the distribution of continuous variables across different categories.</a:t>
            </a:r>
          </a:p>
          <a:p>
            <a:r>
              <a:rPr lang="en-US" sz="1400" dirty="0">
                <a:latin typeface="Times New Roman" panose="02020603050405020304" pitchFamily="18" charset="0"/>
                <a:cs typeface="Times New Roman" panose="02020603050405020304" pitchFamily="18" charset="0"/>
              </a:rPr>
              <a:t>Bar Plots: Visualizing the average or aggregated values of continuous features for each category.</a:t>
            </a:r>
          </a:p>
          <a:p>
            <a:r>
              <a:rPr lang="en-US" sz="1400" u="sng" dirty="0">
                <a:latin typeface="Times New Roman" panose="02020603050405020304" pitchFamily="18" charset="0"/>
                <a:cs typeface="Times New Roman" panose="02020603050405020304" pitchFamily="18" charset="0"/>
              </a:rPr>
              <a:t>3. Categorical vs. Categorical Features</a:t>
            </a:r>
          </a:p>
          <a:p>
            <a:r>
              <a:rPr lang="en-US" sz="1400" dirty="0">
                <a:latin typeface="Times New Roman" panose="02020603050405020304" pitchFamily="18" charset="0"/>
                <a:cs typeface="Times New Roman" panose="02020603050405020304" pitchFamily="18" charset="0"/>
              </a:rPr>
              <a:t>Stacked Bar Plots: Creating stacked bar plots to display the distribution of one categorical variable within each category of another.</a:t>
            </a:r>
          </a:p>
          <a:p>
            <a:r>
              <a:rPr lang="en-US" sz="1400" dirty="0">
                <a:latin typeface="Times New Roman" panose="02020603050405020304" pitchFamily="18" charset="0"/>
                <a:cs typeface="Times New Roman" panose="02020603050405020304" pitchFamily="18" charset="0"/>
              </a:rPr>
              <a:t>Chi-Square Test: Applying statistical tests to assess the independence or association between two categorical variables.</a:t>
            </a:r>
          </a:p>
          <a:p>
            <a:r>
              <a:rPr lang="en-US" sz="1400" u="sng" dirty="0">
                <a:latin typeface="Times New Roman" panose="02020603050405020304" pitchFamily="18" charset="0"/>
                <a:cs typeface="Times New Roman" panose="02020603050405020304" pitchFamily="18" charset="0"/>
              </a:rPr>
              <a:t>4. Time-Series Analysis</a:t>
            </a:r>
          </a:p>
          <a:p>
            <a:r>
              <a:rPr lang="en-US" sz="1400" dirty="0">
                <a:latin typeface="Times New Roman" panose="02020603050405020304" pitchFamily="18" charset="0"/>
                <a:cs typeface="Times New Roman" panose="02020603050405020304" pitchFamily="18" charset="0"/>
              </a:rPr>
              <a:t>Line Plots: Analyzing the trends and patterns in time-series data to identify seasonality or other temporal patterns.</a:t>
            </a:r>
          </a:p>
          <a:p>
            <a:r>
              <a:rPr lang="en-US" sz="1400" dirty="0">
                <a:latin typeface="Times New Roman" panose="02020603050405020304" pitchFamily="18" charset="0"/>
                <a:cs typeface="Times New Roman" panose="02020603050405020304" pitchFamily="18" charset="0"/>
              </a:rPr>
              <a:t>Correlation Over Time: Examining how the correlation between two variables evolves over different time intervals.</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3E1266D-B308-1412-7F1C-DE9F25B600BF}"/>
              </a:ext>
            </a:extLst>
          </p:cNvPr>
          <p:cNvSpPr txBox="1"/>
          <p:nvPr/>
        </p:nvSpPr>
        <p:spPr>
          <a:xfrm>
            <a:off x="806450" y="582910"/>
            <a:ext cx="450582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BIVARIATE ANALYSIS</a:t>
            </a:r>
          </a:p>
        </p:txBody>
      </p:sp>
      <p:sp>
        <p:nvSpPr>
          <p:cNvPr id="8" name="TextBox 7">
            <a:extLst>
              <a:ext uri="{FF2B5EF4-FFF2-40B4-BE49-F238E27FC236}">
                <a16:creationId xmlns:a16="http://schemas.microsoft.com/office/drawing/2014/main" id="{51A7E5C7-26FF-256C-27BD-2FC47A1521F9}"/>
              </a:ext>
            </a:extLst>
          </p:cNvPr>
          <p:cNvSpPr txBox="1"/>
          <p:nvPr/>
        </p:nvSpPr>
        <p:spPr>
          <a:xfrm>
            <a:off x="4107782" y="6858620"/>
            <a:ext cx="3448718" cy="3046988"/>
          </a:xfrm>
          <a:prstGeom prst="rect">
            <a:avLst/>
          </a:prstGeom>
          <a:noFill/>
        </p:spPr>
        <p:txBody>
          <a:bodyPr wrap="square">
            <a:spAutoFit/>
          </a:bodyPr>
          <a:lstStyle/>
          <a:p>
            <a:r>
              <a:rPr lang="en-US" sz="1600" u="sng" dirty="0"/>
              <a:t>Observations:</a:t>
            </a:r>
          </a:p>
          <a:p>
            <a:r>
              <a:rPr lang="en-US" sz="1600" dirty="0"/>
              <a:t>The bar plot illustrates the maximum salary for each designation. Notably, the Senior Software Engineer position commands the highest salary, but it also exhibits the maximum standard deviation, indicating a wider range of salaries within this role. Additionally, only two designations, namely Software Developer and Technical Support Engineer, have salaries below the average salary</a:t>
            </a:r>
            <a:endParaRPr lang="en-IN" sz="1600" dirty="0"/>
          </a:p>
        </p:txBody>
      </p:sp>
      <p:pic>
        <p:nvPicPr>
          <p:cNvPr id="10" name="Picture 9">
            <a:extLst>
              <a:ext uri="{FF2B5EF4-FFF2-40B4-BE49-F238E27FC236}">
                <a16:creationId xmlns:a16="http://schemas.microsoft.com/office/drawing/2014/main" id="{C514DB77-6DBB-B711-1937-45AD9F1EA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836094"/>
            <a:ext cx="4107782" cy="3840596"/>
          </a:xfrm>
          <a:prstGeom prst="rect">
            <a:avLst/>
          </a:prstGeom>
        </p:spPr>
      </p:pic>
      <p:sp>
        <p:nvSpPr>
          <p:cNvPr id="12" name="TextBox 11">
            <a:extLst>
              <a:ext uri="{FF2B5EF4-FFF2-40B4-BE49-F238E27FC236}">
                <a16:creationId xmlns:a16="http://schemas.microsoft.com/office/drawing/2014/main" id="{3A8318E7-7DBB-7E29-BFFE-3E940C4286EB}"/>
              </a:ext>
            </a:extLst>
          </p:cNvPr>
          <p:cNvSpPr txBox="1"/>
          <p:nvPr/>
        </p:nvSpPr>
        <p:spPr>
          <a:xfrm>
            <a:off x="703012" y="6435983"/>
            <a:ext cx="5437437"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Designation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76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643CF-D733-3597-83D5-EA8BE2EAA477}"/>
              </a:ext>
            </a:extLst>
          </p:cNvPr>
          <p:cNvPicPr>
            <a:picLocks noChangeAspect="1"/>
          </p:cNvPicPr>
          <p:nvPr/>
        </p:nvPicPr>
        <p:blipFill>
          <a:blip r:embed="rId2"/>
          <a:stretch>
            <a:fillRect/>
          </a:stretch>
        </p:blipFill>
        <p:spPr>
          <a:xfrm>
            <a:off x="4345" y="4679"/>
            <a:ext cx="6840305" cy="1066892"/>
          </a:xfrm>
          <a:prstGeom prst="rect">
            <a:avLst/>
          </a:prstGeom>
        </p:spPr>
      </p:pic>
      <p:sp>
        <p:nvSpPr>
          <p:cNvPr id="4" name="TextBox 3">
            <a:extLst>
              <a:ext uri="{FF2B5EF4-FFF2-40B4-BE49-F238E27FC236}">
                <a16:creationId xmlns:a16="http://schemas.microsoft.com/office/drawing/2014/main" id="{EAE3B375-A9D2-193B-56E5-8918B794C618}"/>
              </a:ext>
            </a:extLst>
          </p:cNvPr>
          <p:cNvSpPr txBox="1"/>
          <p:nvPr/>
        </p:nvSpPr>
        <p:spPr>
          <a:xfrm>
            <a:off x="711850" y="1155700"/>
            <a:ext cx="409909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Gender:</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9D5C53-CDC0-AFC9-3EE5-B4286142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 y="1555810"/>
            <a:ext cx="4001058" cy="2724090"/>
          </a:xfrm>
          <a:prstGeom prst="rect">
            <a:avLst/>
          </a:prstGeom>
        </p:spPr>
      </p:pic>
      <p:sp>
        <p:nvSpPr>
          <p:cNvPr id="8" name="TextBox 7">
            <a:extLst>
              <a:ext uri="{FF2B5EF4-FFF2-40B4-BE49-F238E27FC236}">
                <a16:creationId xmlns:a16="http://schemas.microsoft.com/office/drawing/2014/main" id="{5ACF2491-3987-95AE-997D-ADABFEC7B4AF}"/>
              </a:ext>
            </a:extLst>
          </p:cNvPr>
          <p:cNvSpPr txBox="1"/>
          <p:nvPr/>
        </p:nvSpPr>
        <p:spPr>
          <a:xfrm>
            <a:off x="4712908" y="1168400"/>
            <a:ext cx="2780742" cy="2523768"/>
          </a:xfrm>
          <a:prstGeom prst="rect">
            <a:avLst/>
          </a:prstGeom>
          <a:noFill/>
        </p:spPr>
        <p:txBody>
          <a:bodyPr wrap="square">
            <a:spAutoFit/>
          </a:bodyPr>
          <a:lstStyle/>
          <a:p>
            <a:r>
              <a:rPr lang="en-US" b="1" u="sng" dirty="0"/>
              <a:t>Observations:</a:t>
            </a:r>
          </a:p>
          <a:p>
            <a:r>
              <a:rPr lang="en-US" sz="1400" dirty="0"/>
              <a:t>The violin plot reveals that the average salary for both male and female employees is approximately equal, suggesting no significant gender bias in terms of salary. However, it is noteworthy that the distribution for female salaries tends to have a slightly wider range, with some salaries falling below the overall average salary.</a:t>
            </a:r>
            <a:endParaRPr lang="en-IN" sz="1400" dirty="0"/>
          </a:p>
        </p:txBody>
      </p:sp>
      <p:pic>
        <p:nvPicPr>
          <p:cNvPr id="10" name="Picture 9">
            <a:extLst>
              <a:ext uri="{FF2B5EF4-FFF2-40B4-BE49-F238E27FC236}">
                <a16:creationId xmlns:a16="http://schemas.microsoft.com/office/drawing/2014/main" id="{60607AF8-F1BA-4B9D-597A-12415352B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68" y="4764139"/>
            <a:ext cx="4176982" cy="2095792"/>
          </a:xfrm>
          <a:prstGeom prst="rect">
            <a:avLst/>
          </a:prstGeom>
        </p:spPr>
      </p:pic>
      <p:sp>
        <p:nvSpPr>
          <p:cNvPr id="12" name="TextBox 11">
            <a:extLst>
              <a:ext uri="{FF2B5EF4-FFF2-40B4-BE49-F238E27FC236}">
                <a16:creationId xmlns:a16="http://schemas.microsoft.com/office/drawing/2014/main" id="{460C518D-BF3C-3339-B93A-A28C1C64BD17}"/>
              </a:ext>
            </a:extLst>
          </p:cNvPr>
          <p:cNvSpPr txBox="1"/>
          <p:nvPr/>
        </p:nvSpPr>
        <p:spPr>
          <a:xfrm>
            <a:off x="867992" y="4272948"/>
            <a:ext cx="377791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Salary &amp; Tenure:</a:t>
            </a:r>
          </a:p>
        </p:txBody>
      </p:sp>
      <p:sp>
        <p:nvSpPr>
          <p:cNvPr id="14" name="TextBox 13">
            <a:extLst>
              <a:ext uri="{FF2B5EF4-FFF2-40B4-BE49-F238E27FC236}">
                <a16:creationId xmlns:a16="http://schemas.microsoft.com/office/drawing/2014/main" id="{CD1FF111-0BA0-DEC7-072E-71611B1C7259}"/>
              </a:ext>
            </a:extLst>
          </p:cNvPr>
          <p:cNvSpPr txBox="1"/>
          <p:nvPr/>
        </p:nvSpPr>
        <p:spPr>
          <a:xfrm>
            <a:off x="4853343" y="4272948"/>
            <a:ext cx="2780742" cy="2523768"/>
          </a:xfrm>
          <a:prstGeom prst="rect">
            <a:avLst/>
          </a:prstGeom>
          <a:noFill/>
        </p:spPr>
        <p:txBody>
          <a:bodyPr wrap="square">
            <a:spAutoFit/>
          </a:bodyPr>
          <a:lstStyle/>
          <a:p>
            <a:r>
              <a:rPr lang="en-US" b="1" u="sng" dirty="0"/>
              <a:t>Observations:</a:t>
            </a:r>
          </a:p>
          <a:p>
            <a:r>
              <a:rPr lang="en-US" sz="1400" dirty="0">
                <a:latin typeface="Times New Roman" panose="02020603050405020304" pitchFamily="18" charset="0"/>
                <a:cs typeface="Times New Roman" panose="02020603050405020304" pitchFamily="18" charset="0"/>
              </a:rPr>
              <a:t>After removing outliers, a clear positive correlation between Salary and Tenure emerges, with a correlation coefficient of 0.59. This indicates that, on average, salary tends to increase with tenure, and the relationship is stronger without the influence of outliers compared to the correlation of 0.41 with outliers.</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86C663A-D484-DDFC-8413-5659675FE707}"/>
              </a:ext>
            </a:extLst>
          </p:cNvPr>
          <p:cNvSpPr txBox="1"/>
          <p:nvPr/>
        </p:nvSpPr>
        <p:spPr>
          <a:xfrm>
            <a:off x="825882" y="6880652"/>
            <a:ext cx="382002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Gender and Specialization:</a:t>
            </a:r>
          </a:p>
        </p:txBody>
      </p:sp>
      <p:pic>
        <p:nvPicPr>
          <p:cNvPr id="18" name="Picture 17">
            <a:extLst>
              <a:ext uri="{FF2B5EF4-FFF2-40B4-BE49-F238E27FC236}">
                <a16:creationId xmlns:a16="http://schemas.microsoft.com/office/drawing/2014/main" id="{49F0FB30-F2DD-85D5-685E-AFA8573C4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142" y="7280762"/>
            <a:ext cx="4001058" cy="2561738"/>
          </a:xfrm>
          <a:prstGeom prst="rect">
            <a:avLst/>
          </a:prstGeom>
        </p:spPr>
      </p:pic>
      <p:sp>
        <p:nvSpPr>
          <p:cNvPr id="20" name="TextBox 19">
            <a:extLst>
              <a:ext uri="{FF2B5EF4-FFF2-40B4-BE49-F238E27FC236}">
                <a16:creationId xmlns:a16="http://schemas.microsoft.com/office/drawing/2014/main" id="{6D9A2F6F-C5A5-B4C9-920D-9B715343CD64}"/>
              </a:ext>
            </a:extLst>
          </p:cNvPr>
          <p:cNvSpPr txBox="1"/>
          <p:nvPr/>
        </p:nvSpPr>
        <p:spPr>
          <a:xfrm>
            <a:off x="4810942" y="6963712"/>
            <a:ext cx="2673045" cy="3231654"/>
          </a:xfrm>
          <a:prstGeom prst="rect">
            <a:avLst/>
          </a:prstGeom>
          <a:noFill/>
        </p:spPr>
        <p:txBody>
          <a:bodyPr wrap="square">
            <a:spAutoFit/>
          </a:bodyPr>
          <a:lstStyle/>
          <a:p>
            <a:r>
              <a:rPr lang="en-US" b="1" u="sng" dirty="0"/>
              <a:t>Observations:</a:t>
            </a:r>
          </a:p>
          <a:p>
            <a:r>
              <a:rPr lang="en-US" sz="1400" dirty="0">
                <a:latin typeface="Times New Roman" panose="02020603050405020304" pitchFamily="18" charset="0"/>
                <a:cs typeface="Times New Roman" panose="02020603050405020304" pitchFamily="18" charset="0"/>
              </a:rPr>
              <a:t>The bar plot displays the distribution of specializations within the domain of Engineering. Electronic and Communication Engineering is the most prevalent specialization, followed by Computer Engineering. The plot further breaks down the distribution by gender, highlighting the proportions of both male and female students in each specialization.</a:t>
            </a:r>
          </a:p>
          <a:p>
            <a:endParaRPr lang="en-US" dirty="0"/>
          </a:p>
        </p:txBody>
      </p:sp>
    </p:spTree>
    <p:extLst>
      <p:ext uri="{BB962C8B-B14F-4D97-AF65-F5344CB8AC3E}">
        <p14:creationId xmlns:p14="http://schemas.microsoft.com/office/powerpoint/2010/main" val="51383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1603</Words>
  <Application>Microsoft Office PowerPoint</Application>
  <PresentationFormat>Custom</PresentationFormat>
  <Paragraphs>127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Segoe UI Black</vt:lpstr>
      <vt:lpstr>Times New Roman</vt:lpstr>
      <vt:lpstr>Office Theme</vt:lpstr>
      <vt:lpstr>PROJECT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dc:title>
  <dc:creator>Himanshu Agarwal</dc:creator>
  <cp:lastModifiedBy>vurukonda shiva sai chakrdhar</cp:lastModifiedBy>
  <cp:revision>3</cp:revision>
  <dcterms:created xsi:type="dcterms:W3CDTF">2024-02-22T13:45:10Z</dcterms:created>
  <dcterms:modified xsi:type="dcterms:W3CDTF">2024-02-29T10:08:53Z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2024-02-21T00:00:00Z</vt:filetime>
  </property>
  <property fmtid="{D5CDD505-2E9C-101B-9397-08002B2CF9AE}" pid="3" name="Creator">
    <vt:lpwstr>Microsoft® Word for Microsoft 365</vt:lpwstr>
  </property>
  <property fmtid="{D5CDD505-2E9C-101B-9397-08002B2CF9AE}" pid="4" name="LastSaved">
    <vt:filetime>2024-02-22T00:00:00Z</vt:filetime>
  </property>
</Properties>
</file>