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70" r:id="rId4"/>
    <p:sldId id="260" r:id="rId5"/>
    <p:sldId id="271" r:id="rId6"/>
    <p:sldId id="272" r:id="rId7"/>
    <p:sldId id="273" r:id="rId8"/>
    <p:sldId id="274" r:id="rId9"/>
    <p:sldId id="275" r:id="rId10"/>
    <p:sldId id="276" r:id="rId11"/>
    <p:sldId id="269" r:id="rId12"/>
    <p:sldId id="277" r:id="rId13"/>
    <p:sldId id="278" r:id="rId14"/>
    <p:sldId id="279" r:id="rId15"/>
    <p:sldId id="267" r:id="rId16"/>
    <p:sldId id="280" r:id="rId17"/>
    <p:sldId id="268" r:id="rId18"/>
    <p:sldId id="281" r:id="rId19"/>
    <p:sldId id="259" r:id="rId20"/>
  </p:sldIdLst>
  <p:sldSz cx="12192000" cy="6858000"/>
  <p:notesSz cx="6858000" cy="9144000"/>
  <p:embeddedFontLst>
    <p:embeddedFont>
      <p:font typeface="Arial Black" panose="020B0A04020102020204" pitchFamily="34" charset="0"/>
      <p:bold r:id="rId22"/>
    </p:embeddedFont>
    <p:embeddedFont>
      <p:font typeface="Libre Baskerville" panose="02000000000000000000" pitchFamily="2" charset="0"/>
      <p:regular r:id="rId23"/>
      <p:bold r:id="rId24"/>
      <p: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Untitled Section" id="{693D8F00-D874-4C0E-90C2-1EB16AE93AB7}">
          <p14:sldIdLst>
            <p14:sldId id="256"/>
            <p14:sldId id="257"/>
            <p14:sldId id="270"/>
            <p14:sldId id="260"/>
            <p14:sldId id="271"/>
            <p14:sldId id="272"/>
            <p14:sldId id="273"/>
            <p14:sldId id="274"/>
            <p14:sldId id="275"/>
            <p14:sldId id="276"/>
            <p14:sldId id="269"/>
            <p14:sldId id="277"/>
            <p14:sldId id="278"/>
            <p14:sldId id="279"/>
            <p14:sldId id="267"/>
            <p14:sldId id="280"/>
            <p14:sldId id="268"/>
            <p14:sldId id="281"/>
            <p14:sldId id="259"/>
          </p14:sldIdLst>
        </p14:section>
      </p14:sectionLst>
    </p:ex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6"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0021"/>
    <a:srgbClr val="C5FA1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23746C-E7BD-4900-9B74-371964309EBC}" v="13" dt="2024-04-25T16:02:05.45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653" autoAdjust="0"/>
    <p:restoredTop sz="94660"/>
  </p:normalViewPr>
  <p:slideViewPr>
    <p:cSldViewPr snapToGrid="0">
      <p:cViewPr varScale="1">
        <p:scale>
          <a:sx n="81" d="100"/>
          <a:sy n="81" d="100"/>
        </p:scale>
        <p:origin x="26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dirty="0"/>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9" name="Google Shape;39;p10"/>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42957" y="45914"/>
            <a:ext cx="12190815" cy="6694098"/>
          </a:xfrm>
          <a:prstGeom prst="rect">
            <a:avLst/>
          </a:prstGeom>
          <a:noFill/>
          <a:ln>
            <a:noFill/>
          </a:ln>
        </p:spPr>
      </p:pic>
      <p:sp>
        <p:nvSpPr>
          <p:cNvPr id="2" name="TextBox 1">
            <a:extLst>
              <a:ext uri="{FF2B5EF4-FFF2-40B4-BE49-F238E27FC236}">
                <a16:creationId xmlns:a16="http://schemas.microsoft.com/office/drawing/2014/main" id="{C4EEAC58-5FB0-5553-CCAE-B1BF660A5229}"/>
              </a:ext>
            </a:extLst>
          </p:cNvPr>
          <p:cNvSpPr txBox="1"/>
          <p:nvPr/>
        </p:nvSpPr>
        <p:spPr>
          <a:xfrm>
            <a:off x="3081528" y="3703320"/>
            <a:ext cx="6035040" cy="1323439"/>
          </a:xfrm>
          <a:prstGeom prst="rect">
            <a:avLst/>
          </a:prstGeom>
          <a:noFill/>
        </p:spPr>
        <p:txBody>
          <a:bodyPr wrap="square" rtlCol="0">
            <a:spAutoFit/>
          </a:bodyPr>
          <a:lstStyle/>
          <a:p>
            <a:pPr algn="ctr"/>
            <a:r>
              <a:rPr lang="en-US" sz="4000" b="1" i="0" u="none" strike="noStrike" dirty="0">
                <a:solidFill>
                  <a:srgbClr val="000000"/>
                </a:solidFill>
                <a:effectLst/>
                <a:latin typeface="Times New Roman" panose="02020603050405020304" pitchFamily="18" charset="0"/>
                <a:cs typeface="Times New Roman" panose="02020603050405020304" pitchFamily="18" charset="0"/>
              </a:rPr>
              <a:t>       Drugs Consumption Prediction</a:t>
            </a:r>
            <a:endParaRPr lang="en-US" sz="40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59C7B-92DA-1B41-A075-E2A065E93852}"/>
              </a:ext>
            </a:extLst>
          </p:cNvPr>
          <p:cNvSpPr>
            <a:spLocks noGrp="1"/>
          </p:cNvSpPr>
          <p:nvPr>
            <p:ph type="title"/>
          </p:nvPr>
        </p:nvSpPr>
        <p:spPr>
          <a:xfrm>
            <a:off x="838200" y="365126"/>
            <a:ext cx="10515600" cy="636824"/>
          </a:xfrm>
        </p:spPr>
        <p:txBody>
          <a:bodyPr>
            <a:normAutofit/>
          </a:bodyPr>
          <a:lstStyle/>
          <a:p>
            <a:pPr algn="ctr"/>
            <a:r>
              <a:rPr lang="en-US" sz="2800" dirty="0"/>
              <a:t>Feature Selection </a:t>
            </a:r>
          </a:p>
        </p:txBody>
      </p:sp>
      <p:sp>
        <p:nvSpPr>
          <p:cNvPr id="3" name="Text Placeholder 2">
            <a:extLst>
              <a:ext uri="{FF2B5EF4-FFF2-40B4-BE49-F238E27FC236}">
                <a16:creationId xmlns:a16="http://schemas.microsoft.com/office/drawing/2014/main" id="{C80DA0E4-A8E6-E383-A826-1FAE893EFA60}"/>
              </a:ext>
            </a:extLst>
          </p:cNvPr>
          <p:cNvSpPr>
            <a:spLocks noGrp="1"/>
          </p:cNvSpPr>
          <p:nvPr>
            <p:ph type="body" idx="1"/>
          </p:nvPr>
        </p:nvSpPr>
        <p:spPr>
          <a:xfrm>
            <a:off x="838200" y="1215957"/>
            <a:ext cx="10515600" cy="4961006"/>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r>
              <a:rPr lang="en-US" dirty="0"/>
              <a:t>Done future selection and got the which features are important </a:t>
            </a:r>
          </a:p>
          <a:p>
            <a:endParaRPr lang="en-US" dirty="0"/>
          </a:p>
          <a:p>
            <a:endParaRPr lang="en-US" dirty="0"/>
          </a:p>
          <a:p>
            <a:endParaRPr lang="en-US" dirty="0"/>
          </a:p>
          <a:p>
            <a:endParaRPr lang="en-US" dirty="0"/>
          </a:p>
          <a:p>
            <a:r>
              <a:rPr lang="en-US" dirty="0"/>
              <a:t>The total no of important features are 15 columns</a:t>
            </a:r>
          </a:p>
          <a:p>
            <a:r>
              <a:rPr lang="en-US" dirty="0"/>
              <a:t>the feature </a:t>
            </a:r>
            <a:r>
              <a:rPr lang="en-US" dirty="0" err="1"/>
              <a:t>selction</a:t>
            </a:r>
            <a:r>
              <a:rPr lang="en-US" dirty="0"/>
              <a:t> has taken all columns which score is above 0.03</a:t>
            </a:r>
          </a:p>
          <a:p>
            <a:r>
              <a:rPr lang="en-US" dirty="0"/>
              <a:t>Stored all the features columns in the x variable</a:t>
            </a:r>
          </a:p>
          <a:p>
            <a:endParaRPr lang="en-US" dirty="0"/>
          </a:p>
          <a:p>
            <a:endParaRPr lang="en-US" dirty="0"/>
          </a:p>
        </p:txBody>
      </p:sp>
      <p:pic>
        <p:nvPicPr>
          <p:cNvPr id="5" name="Picture 4">
            <a:extLst>
              <a:ext uri="{FF2B5EF4-FFF2-40B4-BE49-F238E27FC236}">
                <a16:creationId xmlns:a16="http://schemas.microsoft.com/office/drawing/2014/main" id="{606A453B-46F5-B0A3-C43E-2F4FB370620A}"/>
              </a:ext>
            </a:extLst>
          </p:cNvPr>
          <p:cNvPicPr>
            <a:picLocks noChangeAspect="1"/>
          </p:cNvPicPr>
          <p:nvPr/>
        </p:nvPicPr>
        <p:blipFill>
          <a:blip r:embed="rId2"/>
          <a:stretch>
            <a:fillRect/>
          </a:stretch>
        </p:blipFill>
        <p:spPr>
          <a:xfrm>
            <a:off x="1112088" y="2470826"/>
            <a:ext cx="9967824" cy="1303506"/>
          </a:xfrm>
          <a:prstGeom prst="rect">
            <a:avLst/>
          </a:prstGeom>
        </p:spPr>
      </p:pic>
    </p:spTree>
    <p:extLst>
      <p:ext uri="{BB962C8B-B14F-4D97-AF65-F5344CB8AC3E}">
        <p14:creationId xmlns:p14="http://schemas.microsoft.com/office/powerpoint/2010/main" val="12688977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0E105-7629-E108-7648-608AAEBAF0C8}"/>
              </a:ext>
            </a:extLst>
          </p:cNvPr>
          <p:cNvSpPr>
            <a:spLocks noGrp="1"/>
          </p:cNvSpPr>
          <p:nvPr>
            <p:ph type="title"/>
          </p:nvPr>
        </p:nvSpPr>
        <p:spPr>
          <a:xfrm>
            <a:off x="838200" y="183937"/>
            <a:ext cx="10515600" cy="490909"/>
          </a:xfrm>
        </p:spPr>
        <p:txBody>
          <a:bodyPr>
            <a:normAutofit fontScale="90000"/>
          </a:bodyPr>
          <a:lstStyle/>
          <a:p>
            <a:r>
              <a:rPr lang="en-US" dirty="0"/>
              <a:t>Feature importance diagram</a:t>
            </a:r>
          </a:p>
        </p:txBody>
      </p:sp>
      <p:sp>
        <p:nvSpPr>
          <p:cNvPr id="3" name="Text Placeholder 2">
            <a:extLst>
              <a:ext uri="{FF2B5EF4-FFF2-40B4-BE49-F238E27FC236}">
                <a16:creationId xmlns:a16="http://schemas.microsoft.com/office/drawing/2014/main" id="{D69B62F6-F2A6-8C49-B308-C07F2E1216E8}"/>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59622DE5-8C1E-FCB6-785D-05D50C4D87A0}"/>
              </a:ext>
            </a:extLst>
          </p:cNvPr>
          <p:cNvPicPr>
            <a:picLocks noChangeAspect="1"/>
          </p:cNvPicPr>
          <p:nvPr/>
        </p:nvPicPr>
        <p:blipFill>
          <a:blip r:embed="rId2"/>
          <a:stretch>
            <a:fillRect/>
          </a:stretch>
        </p:blipFill>
        <p:spPr>
          <a:xfrm>
            <a:off x="838200" y="706732"/>
            <a:ext cx="10257409" cy="5502117"/>
          </a:xfrm>
          <a:prstGeom prst="rect">
            <a:avLst/>
          </a:prstGeom>
        </p:spPr>
      </p:pic>
    </p:spTree>
    <p:extLst>
      <p:ext uri="{BB962C8B-B14F-4D97-AF65-F5344CB8AC3E}">
        <p14:creationId xmlns:p14="http://schemas.microsoft.com/office/powerpoint/2010/main" val="21088486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873F5-72B0-51A5-5061-0849A5BF5B9D}"/>
              </a:ext>
            </a:extLst>
          </p:cNvPr>
          <p:cNvSpPr>
            <a:spLocks noGrp="1"/>
          </p:cNvSpPr>
          <p:nvPr>
            <p:ph type="title"/>
          </p:nvPr>
        </p:nvSpPr>
        <p:spPr/>
        <p:txBody>
          <a:bodyPr>
            <a:normAutofit/>
          </a:bodyPr>
          <a:lstStyle/>
          <a:p>
            <a:r>
              <a:rPr lang="en-US" sz="2800" dirty="0"/>
              <a:t>Model Building :</a:t>
            </a:r>
          </a:p>
        </p:txBody>
      </p:sp>
      <p:sp>
        <p:nvSpPr>
          <p:cNvPr id="3" name="Text Placeholder 2">
            <a:extLst>
              <a:ext uri="{FF2B5EF4-FFF2-40B4-BE49-F238E27FC236}">
                <a16:creationId xmlns:a16="http://schemas.microsoft.com/office/drawing/2014/main" id="{E4F8615C-2393-1FD4-6ACA-46DE7BA4F142}"/>
              </a:ext>
            </a:extLst>
          </p:cNvPr>
          <p:cNvSpPr>
            <a:spLocks noGrp="1"/>
          </p:cNvSpPr>
          <p:nvPr>
            <p:ph type="body" idx="1"/>
          </p:nvPr>
        </p:nvSpPr>
        <p:spPr/>
        <p:txBody>
          <a:bodyPr/>
          <a:lstStyle/>
          <a:p>
            <a:r>
              <a:rPr lang="en-US" dirty="0"/>
              <a:t>The model building was build using Pipeline we had done 7 different  algorithms </a:t>
            </a:r>
          </a:p>
          <a:p>
            <a:pPr marL="0" marR="0" algn="l" rtl="0" fontAlgn="t">
              <a:lnSpc>
                <a:spcPct val="107000"/>
              </a:lnSpc>
              <a:spcBef>
                <a:spcPts val="0"/>
              </a:spcBef>
              <a:spcAft>
                <a:spcPts val="800"/>
              </a:spcAft>
            </a:pPr>
            <a:r>
              <a:rPr lang="en-US" sz="1800" b="0" i="0" u="none" strike="noStrike" dirty="0">
                <a:solidFill>
                  <a:srgbClr val="000000"/>
                </a:solidFill>
                <a:effectLst/>
                <a:highlight>
                  <a:srgbClr val="E9EBF5"/>
                </a:highlight>
                <a:latin typeface="Arial" panose="020B0604020202020204" pitchFamily="34" charset="0"/>
              </a:rPr>
              <a:t>Logistic Regression</a:t>
            </a:r>
            <a:endParaRPr lang="en-US" sz="1800" b="0" i="0" u="none" strike="noStrike" dirty="0">
              <a:effectLst/>
              <a:highlight>
                <a:srgbClr val="E9EBF5"/>
              </a:highlight>
              <a:latin typeface="Arial" panose="020B0604020202020204" pitchFamily="34" charset="0"/>
            </a:endParaRPr>
          </a:p>
          <a:p>
            <a:pPr marL="0" marR="0" algn="l" rtl="0" fontAlgn="t">
              <a:lnSpc>
                <a:spcPct val="107000"/>
              </a:lnSpc>
              <a:spcBef>
                <a:spcPts val="0"/>
              </a:spcBef>
              <a:spcAft>
                <a:spcPts val="800"/>
              </a:spcAft>
            </a:pPr>
            <a:r>
              <a:rPr lang="en-IN" sz="1800" b="0" i="0" u="none" strike="noStrike" dirty="0">
                <a:solidFill>
                  <a:srgbClr val="000000"/>
                </a:solidFill>
                <a:effectLst/>
                <a:highlight>
                  <a:srgbClr val="E9EBF5"/>
                </a:highlight>
                <a:latin typeface="Arial" panose="020B0604020202020204" pitchFamily="34" charset="0"/>
              </a:rPr>
              <a:t>Decision Tree</a:t>
            </a:r>
            <a:endParaRPr lang="en-US" sz="1800" b="0" i="0" u="none" strike="noStrike" dirty="0">
              <a:effectLst/>
              <a:highlight>
                <a:srgbClr val="E9EBF5"/>
              </a:highlight>
              <a:latin typeface="Arial" panose="020B0604020202020204" pitchFamily="34" charset="0"/>
            </a:endParaRPr>
          </a:p>
          <a:p>
            <a:pPr marL="0" marR="0" algn="l" rtl="0" fontAlgn="t">
              <a:lnSpc>
                <a:spcPct val="107000"/>
              </a:lnSpc>
              <a:spcBef>
                <a:spcPts val="0"/>
              </a:spcBef>
              <a:spcAft>
                <a:spcPts val="800"/>
              </a:spcAft>
            </a:pPr>
            <a:r>
              <a:rPr lang="en-IN" sz="1800" b="0" i="0" u="none" strike="noStrike" dirty="0">
                <a:solidFill>
                  <a:srgbClr val="000000"/>
                </a:solidFill>
                <a:effectLst/>
                <a:highlight>
                  <a:srgbClr val="E9EBF5"/>
                </a:highlight>
                <a:latin typeface="Arial" panose="020B0604020202020204" pitchFamily="34" charset="0"/>
              </a:rPr>
              <a:t>K_NN</a:t>
            </a:r>
            <a:endParaRPr lang="en-US" sz="1800" b="0" i="0" u="none" strike="noStrike" dirty="0">
              <a:effectLst/>
              <a:highlight>
                <a:srgbClr val="E9EBF5"/>
              </a:highlight>
              <a:latin typeface="Arial" panose="020B0604020202020204" pitchFamily="34" charset="0"/>
            </a:endParaRPr>
          </a:p>
          <a:p>
            <a:pPr marL="0" marR="0" algn="l" rtl="0" fontAlgn="t">
              <a:lnSpc>
                <a:spcPct val="107000"/>
              </a:lnSpc>
              <a:spcBef>
                <a:spcPts val="0"/>
              </a:spcBef>
              <a:spcAft>
                <a:spcPts val="800"/>
              </a:spcAft>
            </a:pPr>
            <a:r>
              <a:rPr lang="en-IN" sz="1800" b="0" i="0" u="none" strike="noStrike" dirty="0">
                <a:solidFill>
                  <a:srgbClr val="000000"/>
                </a:solidFill>
                <a:effectLst/>
                <a:highlight>
                  <a:srgbClr val="E9EBF5"/>
                </a:highlight>
                <a:latin typeface="Arial" panose="020B0604020202020204" pitchFamily="34" charset="0"/>
              </a:rPr>
              <a:t>Naïve </a:t>
            </a:r>
            <a:r>
              <a:rPr lang="en-IN" sz="1800" b="0" i="0" u="none" strike="noStrike" dirty="0" err="1">
                <a:solidFill>
                  <a:srgbClr val="000000"/>
                </a:solidFill>
                <a:effectLst/>
                <a:highlight>
                  <a:srgbClr val="E9EBF5"/>
                </a:highlight>
                <a:latin typeface="Arial" panose="020B0604020202020204" pitchFamily="34" charset="0"/>
              </a:rPr>
              <a:t>Baye’s</a:t>
            </a:r>
            <a:endParaRPr lang="en-US" sz="1800" b="0" i="0" u="none" strike="noStrike" dirty="0">
              <a:effectLst/>
              <a:highlight>
                <a:srgbClr val="E9EBF5"/>
              </a:highlight>
              <a:latin typeface="Arial" panose="020B0604020202020204" pitchFamily="34" charset="0"/>
            </a:endParaRPr>
          </a:p>
          <a:p>
            <a:pPr marL="0" marR="0" algn="l" rtl="0" fontAlgn="t">
              <a:lnSpc>
                <a:spcPct val="107000"/>
              </a:lnSpc>
              <a:spcBef>
                <a:spcPts val="0"/>
              </a:spcBef>
              <a:spcAft>
                <a:spcPts val="800"/>
              </a:spcAft>
            </a:pPr>
            <a:r>
              <a:rPr lang="en-IN" sz="1800" b="0" i="0" u="none" strike="noStrike" dirty="0">
                <a:solidFill>
                  <a:srgbClr val="000000"/>
                </a:solidFill>
                <a:effectLst/>
                <a:highlight>
                  <a:srgbClr val="E9EBF5"/>
                </a:highlight>
                <a:latin typeface="Arial" panose="020B0604020202020204" pitchFamily="34" charset="0"/>
              </a:rPr>
              <a:t>Gradient Descent</a:t>
            </a:r>
            <a:endParaRPr lang="en-US" sz="1800" b="0" i="0" u="none" strike="noStrike" dirty="0">
              <a:effectLst/>
              <a:highlight>
                <a:srgbClr val="E9EBF5"/>
              </a:highlight>
              <a:latin typeface="Arial" panose="020B0604020202020204" pitchFamily="34" charset="0"/>
            </a:endParaRPr>
          </a:p>
          <a:p>
            <a:pPr marL="0" marR="0" algn="l" rtl="0" fontAlgn="t">
              <a:lnSpc>
                <a:spcPct val="107000"/>
              </a:lnSpc>
              <a:spcBef>
                <a:spcPts val="0"/>
              </a:spcBef>
              <a:spcAft>
                <a:spcPts val="800"/>
              </a:spcAft>
            </a:pPr>
            <a:r>
              <a:rPr lang="en-IN" sz="1800" b="0" i="0" u="none" strike="noStrike" dirty="0">
                <a:solidFill>
                  <a:srgbClr val="000000"/>
                </a:solidFill>
                <a:effectLst/>
                <a:highlight>
                  <a:srgbClr val="E9EBF5"/>
                </a:highlight>
                <a:latin typeface="Arial" panose="020B0604020202020204" pitchFamily="34" charset="0"/>
              </a:rPr>
              <a:t>Random Forest</a:t>
            </a:r>
            <a:endParaRPr lang="en-US" sz="1800" b="0" i="0" u="none" strike="noStrike" dirty="0">
              <a:effectLst/>
              <a:highlight>
                <a:srgbClr val="E9EBF5"/>
              </a:highlight>
              <a:latin typeface="Arial" panose="020B0604020202020204" pitchFamily="34" charset="0"/>
            </a:endParaRPr>
          </a:p>
          <a:p>
            <a:pPr marL="0" marR="0" algn="l" rtl="0" fontAlgn="t">
              <a:lnSpc>
                <a:spcPct val="107000"/>
              </a:lnSpc>
              <a:spcBef>
                <a:spcPts val="0"/>
              </a:spcBef>
              <a:spcAft>
                <a:spcPts val="800"/>
              </a:spcAft>
            </a:pPr>
            <a:r>
              <a:rPr lang="en-IN" sz="1800" b="0" i="0" u="none" strike="noStrike" dirty="0">
                <a:solidFill>
                  <a:srgbClr val="000000"/>
                </a:solidFill>
                <a:effectLst/>
                <a:highlight>
                  <a:srgbClr val="E9EBF5"/>
                </a:highlight>
                <a:latin typeface="Arial" panose="020B0604020202020204" pitchFamily="34" charset="0"/>
              </a:rPr>
              <a:t>Support Vector Machine</a:t>
            </a:r>
            <a:endParaRPr lang="en-US" sz="1800" b="0" i="0" u="none" strike="noStrike" dirty="0">
              <a:effectLst/>
              <a:highlight>
                <a:srgbClr val="E9EBF5"/>
              </a:highlight>
              <a:latin typeface="Arial" panose="020B0604020202020204" pitchFamily="34" charset="0"/>
            </a:endParaRPr>
          </a:p>
          <a:p>
            <a:endParaRPr lang="en-US" dirty="0"/>
          </a:p>
          <a:p>
            <a:endParaRPr lang="en-US" dirty="0"/>
          </a:p>
        </p:txBody>
      </p:sp>
      <p:graphicFrame>
        <p:nvGraphicFramePr>
          <p:cNvPr id="4" name="Table 3">
            <a:extLst>
              <a:ext uri="{FF2B5EF4-FFF2-40B4-BE49-F238E27FC236}">
                <a16:creationId xmlns:a16="http://schemas.microsoft.com/office/drawing/2014/main" id="{FB482CE2-DCE7-8D84-3416-A068E7719AEA}"/>
              </a:ext>
            </a:extLst>
          </p:cNvPr>
          <p:cNvGraphicFramePr>
            <a:graphicFrameLocks noGrp="1"/>
          </p:cNvGraphicFramePr>
          <p:nvPr>
            <p:extLst>
              <p:ext uri="{D42A27DB-BD31-4B8C-83A1-F6EECF244321}">
                <p14:modId xmlns:p14="http://schemas.microsoft.com/office/powerpoint/2010/main" val="1118799048"/>
              </p:ext>
            </p:extLst>
          </p:nvPr>
        </p:nvGraphicFramePr>
        <p:xfrm>
          <a:off x="7193253" y="3147854"/>
          <a:ext cx="2803187" cy="1706880"/>
        </p:xfrm>
        <a:graphic>
          <a:graphicData uri="http://schemas.openxmlformats.org/drawingml/2006/table">
            <a:tbl>
              <a:tblPr>
                <a:tableStyleId>{5C22544A-7EE6-4342-B048-85BDC9FD1C3A}</a:tableStyleId>
              </a:tblPr>
              <a:tblGrid>
                <a:gridCol w="2803187">
                  <a:extLst>
                    <a:ext uri="{9D8B030D-6E8A-4147-A177-3AD203B41FA5}">
                      <a16:colId xmlns:a16="http://schemas.microsoft.com/office/drawing/2014/main" val="2937106875"/>
                    </a:ext>
                  </a:extLst>
                </a:gridCol>
              </a:tblGrid>
              <a:tr h="243840">
                <a:tc>
                  <a:txBody>
                    <a:bodyPr/>
                    <a:lstStyle/>
                    <a:p>
                      <a:pPr marL="0" marR="0">
                        <a:lnSpc>
                          <a:spcPct val="107000"/>
                        </a:lnSpc>
                        <a:spcBef>
                          <a:spcPts val="0"/>
                        </a:spcBef>
                        <a:spcAft>
                          <a:spcPts val="800"/>
                        </a:spcAft>
                      </a:pPr>
                      <a:r>
                        <a:rPr lang="en-US" sz="1100" dirty="0">
                          <a:effectLst/>
                        </a:rPr>
                        <a:t>Logistic Regression</a:t>
                      </a:r>
                      <a:endParaRPr lang="en-US"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073776492"/>
                  </a:ext>
                </a:extLst>
              </a:tr>
              <a:tr h="243840">
                <a:tc>
                  <a:txBody>
                    <a:bodyPr/>
                    <a:lstStyle/>
                    <a:p>
                      <a:pPr marL="0" marR="0">
                        <a:lnSpc>
                          <a:spcPct val="107000"/>
                        </a:lnSpc>
                        <a:spcBef>
                          <a:spcPts val="0"/>
                        </a:spcBef>
                        <a:spcAft>
                          <a:spcPts val="800"/>
                        </a:spcAft>
                      </a:pPr>
                      <a:r>
                        <a:rPr lang="en-IN" sz="1100" dirty="0">
                          <a:effectLst/>
                        </a:rPr>
                        <a:t>Decision Tree</a:t>
                      </a:r>
                      <a:endParaRPr lang="en-US"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2425565733"/>
                  </a:ext>
                </a:extLst>
              </a:tr>
              <a:tr h="243840">
                <a:tc>
                  <a:txBody>
                    <a:bodyPr/>
                    <a:lstStyle/>
                    <a:p>
                      <a:pPr marL="0" marR="0">
                        <a:lnSpc>
                          <a:spcPct val="107000"/>
                        </a:lnSpc>
                        <a:spcBef>
                          <a:spcPts val="0"/>
                        </a:spcBef>
                        <a:spcAft>
                          <a:spcPts val="800"/>
                        </a:spcAft>
                      </a:pPr>
                      <a:r>
                        <a:rPr lang="en-IN" sz="1100" dirty="0">
                          <a:effectLst/>
                        </a:rPr>
                        <a:t>K_NN</a:t>
                      </a:r>
                      <a:endParaRPr lang="en-US"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3962382985"/>
                  </a:ext>
                </a:extLst>
              </a:tr>
              <a:tr h="243840">
                <a:tc>
                  <a:txBody>
                    <a:bodyPr/>
                    <a:lstStyle/>
                    <a:p>
                      <a:pPr marL="0" marR="0">
                        <a:lnSpc>
                          <a:spcPct val="107000"/>
                        </a:lnSpc>
                        <a:spcBef>
                          <a:spcPts val="0"/>
                        </a:spcBef>
                        <a:spcAft>
                          <a:spcPts val="800"/>
                        </a:spcAft>
                      </a:pPr>
                      <a:r>
                        <a:rPr lang="en-IN" sz="1100" dirty="0">
                          <a:effectLst/>
                        </a:rPr>
                        <a:t>Naïve </a:t>
                      </a:r>
                      <a:r>
                        <a:rPr lang="en-IN" sz="1100" dirty="0" err="1">
                          <a:effectLst/>
                        </a:rPr>
                        <a:t>Baye’s</a:t>
                      </a:r>
                      <a:endParaRPr lang="en-US"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665637009"/>
                  </a:ext>
                </a:extLst>
              </a:tr>
              <a:tr h="243840">
                <a:tc>
                  <a:txBody>
                    <a:bodyPr/>
                    <a:lstStyle/>
                    <a:p>
                      <a:pPr marL="0" marR="0">
                        <a:lnSpc>
                          <a:spcPct val="107000"/>
                        </a:lnSpc>
                        <a:spcBef>
                          <a:spcPts val="0"/>
                        </a:spcBef>
                        <a:spcAft>
                          <a:spcPts val="800"/>
                        </a:spcAft>
                      </a:pPr>
                      <a:r>
                        <a:rPr lang="en-IN" sz="1100" dirty="0">
                          <a:effectLst/>
                        </a:rPr>
                        <a:t>Gradient Descent</a:t>
                      </a:r>
                      <a:endParaRPr lang="en-US"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919494527"/>
                  </a:ext>
                </a:extLst>
              </a:tr>
              <a:tr h="243840">
                <a:tc>
                  <a:txBody>
                    <a:bodyPr/>
                    <a:lstStyle/>
                    <a:p>
                      <a:pPr marL="0" marR="0">
                        <a:lnSpc>
                          <a:spcPct val="107000"/>
                        </a:lnSpc>
                        <a:spcBef>
                          <a:spcPts val="0"/>
                        </a:spcBef>
                        <a:spcAft>
                          <a:spcPts val="800"/>
                        </a:spcAft>
                      </a:pPr>
                      <a:r>
                        <a:rPr lang="en-IN" sz="1100" dirty="0">
                          <a:effectLst/>
                        </a:rPr>
                        <a:t>Random Forest</a:t>
                      </a:r>
                      <a:endParaRPr lang="en-US"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766185413"/>
                  </a:ext>
                </a:extLst>
              </a:tr>
              <a:tr h="243840">
                <a:tc>
                  <a:txBody>
                    <a:bodyPr/>
                    <a:lstStyle/>
                    <a:p>
                      <a:pPr marL="0" marR="0">
                        <a:lnSpc>
                          <a:spcPct val="107000"/>
                        </a:lnSpc>
                        <a:spcBef>
                          <a:spcPts val="0"/>
                        </a:spcBef>
                        <a:spcAft>
                          <a:spcPts val="800"/>
                        </a:spcAft>
                      </a:pPr>
                      <a:r>
                        <a:rPr lang="en-IN" sz="1100" dirty="0">
                          <a:effectLst/>
                        </a:rPr>
                        <a:t>Support Vector Machine</a:t>
                      </a:r>
                      <a:endParaRPr lang="en-US" sz="1100" dirty="0">
                        <a:effectLst/>
                        <a:latin typeface="Calibri" panose="020F0502020204030204" pitchFamily="34" charset="0"/>
                        <a:ea typeface="Calibri" panose="020F0502020204030204" pitchFamily="34" charset="0"/>
                      </a:endParaRPr>
                    </a:p>
                  </a:txBody>
                  <a:tcPr marL="68580" marR="68580" marT="0" marB="0"/>
                </a:tc>
                <a:extLst>
                  <a:ext uri="{0D108BD9-81ED-4DB2-BD59-A6C34878D82A}">
                    <a16:rowId xmlns:a16="http://schemas.microsoft.com/office/drawing/2014/main" val="1585101246"/>
                  </a:ext>
                </a:extLst>
              </a:tr>
            </a:tbl>
          </a:graphicData>
        </a:graphic>
      </p:graphicFrame>
    </p:spTree>
    <p:extLst>
      <p:ext uri="{BB962C8B-B14F-4D97-AF65-F5344CB8AC3E}">
        <p14:creationId xmlns:p14="http://schemas.microsoft.com/office/powerpoint/2010/main" val="10072824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CA960-0CC1-F3D5-148F-D4D3757865BC}"/>
              </a:ext>
            </a:extLst>
          </p:cNvPr>
          <p:cNvSpPr>
            <a:spLocks noGrp="1"/>
          </p:cNvSpPr>
          <p:nvPr>
            <p:ph type="title"/>
          </p:nvPr>
        </p:nvSpPr>
        <p:spPr>
          <a:xfrm>
            <a:off x="838200" y="18255"/>
            <a:ext cx="10515600" cy="1325563"/>
          </a:xfrm>
        </p:spPr>
        <p:txBody>
          <a:bodyPr>
            <a:normAutofit/>
          </a:bodyPr>
          <a:lstStyle/>
          <a:p>
            <a:r>
              <a:rPr lang="en-US" sz="2800" dirty="0"/>
              <a:t>Hyper parameter tuning </a:t>
            </a:r>
          </a:p>
        </p:txBody>
      </p:sp>
      <p:sp>
        <p:nvSpPr>
          <p:cNvPr id="3" name="Text Placeholder 2">
            <a:extLst>
              <a:ext uri="{FF2B5EF4-FFF2-40B4-BE49-F238E27FC236}">
                <a16:creationId xmlns:a16="http://schemas.microsoft.com/office/drawing/2014/main" id="{5D229CBF-9159-5FA5-4DDA-A6D338783ED1}"/>
              </a:ext>
            </a:extLst>
          </p:cNvPr>
          <p:cNvSpPr>
            <a:spLocks noGrp="1"/>
          </p:cNvSpPr>
          <p:nvPr>
            <p:ph type="body" idx="1"/>
          </p:nvPr>
        </p:nvSpPr>
        <p:spPr>
          <a:xfrm>
            <a:off x="546369" y="1253331"/>
            <a:ext cx="11039273" cy="5069648"/>
          </a:xfrm>
        </p:spPr>
        <p:txBody>
          <a:bodyPr/>
          <a:lstStyle/>
          <a:p>
            <a:pPr marL="0" marR="0" algn="l" rtl="0" fontAlgn="t">
              <a:lnSpc>
                <a:spcPct val="107000"/>
              </a:lnSpc>
              <a:spcBef>
                <a:spcPts val="0"/>
              </a:spcBef>
              <a:spcAft>
                <a:spcPts val="800"/>
              </a:spcAft>
            </a:pPr>
            <a:r>
              <a:rPr lang="en-US" dirty="0"/>
              <a:t>The hyper parameter tuning was done on algorithms like</a:t>
            </a:r>
          </a:p>
          <a:p>
            <a:pPr marL="0" marR="0" indent="0" algn="l" rtl="0" fontAlgn="t">
              <a:lnSpc>
                <a:spcPct val="107000"/>
              </a:lnSpc>
              <a:spcBef>
                <a:spcPts val="0"/>
              </a:spcBef>
              <a:spcAft>
                <a:spcPts val="800"/>
              </a:spcAft>
              <a:buNone/>
            </a:pPr>
            <a:r>
              <a:rPr lang="en-US" sz="1800" b="0" i="0" u="none" strike="noStrike" dirty="0">
                <a:solidFill>
                  <a:srgbClr val="000000"/>
                </a:solidFill>
                <a:effectLst/>
                <a:highlight>
                  <a:srgbClr val="E9EBF5"/>
                </a:highlight>
                <a:latin typeface="Arial" panose="020B0604020202020204" pitchFamily="34" charset="0"/>
              </a:rPr>
              <a:t> Logistic Regression,</a:t>
            </a:r>
            <a:r>
              <a:rPr lang="en-IN" sz="1800" b="0" i="0" u="none" strike="noStrike" dirty="0">
                <a:solidFill>
                  <a:srgbClr val="000000"/>
                </a:solidFill>
                <a:effectLst/>
                <a:highlight>
                  <a:srgbClr val="E9EBF5"/>
                </a:highlight>
                <a:latin typeface="Arial" panose="020B0604020202020204" pitchFamily="34" charset="0"/>
              </a:rPr>
              <a:t>Decision </a:t>
            </a:r>
            <a:r>
              <a:rPr lang="en-IN" sz="1800" b="0" i="0" u="none" strike="noStrike" dirty="0" err="1">
                <a:solidFill>
                  <a:srgbClr val="000000"/>
                </a:solidFill>
                <a:effectLst/>
                <a:highlight>
                  <a:srgbClr val="E9EBF5"/>
                </a:highlight>
                <a:latin typeface="Arial" panose="020B0604020202020204" pitchFamily="34" charset="0"/>
              </a:rPr>
              <a:t>Tree,K_NN,Naïve</a:t>
            </a:r>
            <a:r>
              <a:rPr lang="en-IN" sz="1800" b="0" i="0" u="none" strike="noStrike" dirty="0">
                <a:solidFill>
                  <a:srgbClr val="000000"/>
                </a:solidFill>
                <a:effectLst/>
                <a:highlight>
                  <a:srgbClr val="E9EBF5"/>
                </a:highlight>
                <a:latin typeface="Arial" panose="020B0604020202020204" pitchFamily="34" charset="0"/>
              </a:rPr>
              <a:t> </a:t>
            </a:r>
            <a:r>
              <a:rPr lang="en-IN" sz="1800" b="0" i="0" u="none" strike="noStrike" dirty="0" err="1">
                <a:solidFill>
                  <a:srgbClr val="000000"/>
                </a:solidFill>
                <a:effectLst/>
                <a:highlight>
                  <a:srgbClr val="E9EBF5"/>
                </a:highlight>
                <a:latin typeface="Arial" panose="020B0604020202020204" pitchFamily="34" charset="0"/>
              </a:rPr>
              <a:t>Baye’s,Gradient</a:t>
            </a:r>
            <a:r>
              <a:rPr lang="en-IN" sz="1800" b="0" i="0" u="none" strike="noStrike" dirty="0">
                <a:solidFill>
                  <a:srgbClr val="000000"/>
                </a:solidFill>
                <a:effectLst/>
                <a:highlight>
                  <a:srgbClr val="E9EBF5"/>
                </a:highlight>
                <a:latin typeface="Arial" panose="020B0604020202020204" pitchFamily="34" charset="0"/>
              </a:rPr>
              <a:t> Descent</a:t>
            </a:r>
            <a:r>
              <a:rPr lang="en-US" sz="1800" b="0" i="0" u="none" strike="noStrike" dirty="0">
                <a:solidFill>
                  <a:srgbClr val="000000"/>
                </a:solidFill>
                <a:effectLst/>
                <a:highlight>
                  <a:srgbClr val="E9EBF5"/>
                </a:highlight>
                <a:latin typeface="Arial" panose="020B0604020202020204" pitchFamily="34" charset="0"/>
              </a:rPr>
              <a:t>,</a:t>
            </a:r>
            <a:r>
              <a:rPr lang="en-IN" sz="1800" b="0" i="0" u="none" strike="noStrike" dirty="0">
                <a:solidFill>
                  <a:srgbClr val="000000"/>
                </a:solidFill>
                <a:effectLst/>
                <a:highlight>
                  <a:srgbClr val="E9EBF5"/>
                </a:highlight>
                <a:latin typeface="Arial" panose="020B0604020202020204" pitchFamily="34" charset="0"/>
              </a:rPr>
              <a:t>Random Forest</a:t>
            </a:r>
            <a:r>
              <a:rPr lang="en-US" sz="1800" b="0" i="0" u="none" strike="noStrike" dirty="0">
                <a:solidFill>
                  <a:srgbClr val="000000"/>
                </a:solidFill>
                <a:effectLst/>
                <a:highlight>
                  <a:srgbClr val="E9EBF5"/>
                </a:highlight>
                <a:latin typeface="Arial" panose="020B0604020202020204" pitchFamily="34" charset="0"/>
              </a:rPr>
              <a:t>,</a:t>
            </a:r>
            <a:r>
              <a:rPr lang="en-IN" sz="1800" b="0" i="0" u="none" strike="noStrike" dirty="0">
                <a:solidFill>
                  <a:srgbClr val="000000"/>
                </a:solidFill>
                <a:effectLst/>
                <a:highlight>
                  <a:srgbClr val="E9EBF5"/>
                </a:highlight>
                <a:latin typeface="Arial" panose="020B0604020202020204" pitchFamily="34" charset="0"/>
              </a:rPr>
              <a:t>Support Vector Machine.</a:t>
            </a:r>
          </a:p>
          <a:p>
            <a:pPr marL="0" marR="0" indent="0" algn="l" rtl="0" fontAlgn="t">
              <a:lnSpc>
                <a:spcPct val="107000"/>
              </a:lnSpc>
              <a:spcBef>
                <a:spcPts val="0"/>
              </a:spcBef>
              <a:spcAft>
                <a:spcPts val="800"/>
              </a:spcAft>
              <a:buNone/>
            </a:pPr>
            <a:endParaRPr lang="en-IN" sz="1800" dirty="0">
              <a:solidFill>
                <a:srgbClr val="000000"/>
              </a:solidFill>
              <a:highlight>
                <a:srgbClr val="E9EBF5"/>
              </a:highlight>
              <a:latin typeface="Arial" panose="020B0604020202020204" pitchFamily="34" charset="0"/>
            </a:endParaRPr>
          </a:p>
          <a:p>
            <a:pPr marL="285750" indent="-285750" fontAlgn="t">
              <a:lnSpc>
                <a:spcPct val="107000"/>
              </a:lnSpc>
              <a:spcBef>
                <a:spcPts val="0"/>
              </a:spcBef>
              <a:spcAft>
                <a:spcPts val="800"/>
              </a:spcAft>
            </a:pPr>
            <a:r>
              <a:rPr lang="en-IN" sz="1800" dirty="0">
                <a:solidFill>
                  <a:srgbClr val="000000"/>
                </a:solidFill>
                <a:highlight>
                  <a:srgbClr val="E9EBF5"/>
                </a:highlight>
                <a:latin typeface="Arial" panose="020B0604020202020204" pitchFamily="34" charset="0"/>
              </a:rPr>
              <a:t>Hyperparameter tuning done using grid search cv and random search cv</a:t>
            </a:r>
          </a:p>
          <a:p>
            <a:pPr marL="285750" indent="-285750" fontAlgn="t">
              <a:lnSpc>
                <a:spcPct val="107000"/>
              </a:lnSpc>
              <a:spcBef>
                <a:spcPts val="0"/>
              </a:spcBef>
              <a:spcAft>
                <a:spcPts val="800"/>
              </a:spcAft>
            </a:pPr>
            <a:endParaRPr lang="en-IN" sz="1800" dirty="0">
              <a:solidFill>
                <a:srgbClr val="000000"/>
              </a:solidFill>
              <a:highlight>
                <a:srgbClr val="E9EBF5"/>
              </a:highlight>
              <a:latin typeface="Arial" panose="020B0604020202020204" pitchFamily="34" charset="0"/>
            </a:endParaRPr>
          </a:p>
          <a:p>
            <a:pPr marL="285750" indent="-285750" fontAlgn="t">
              <a:lnSpc>
                <a:spcPct val="107000"/>
              </a:lnSpc>
              <a:spcBef>
                <a:spcPts val="0"/>
              </a:spcBef>
              <a:spcAft>
                <a:spcPts val="800"/>
              </a:spcAft>
            </a:pPr>
            <a:r>
              <a:rPr lang="en-IN" sz="1800" dirty="0">
                <a:solidFill>
                  <a:srgbClr val="000000"/>
                </a:solidFill>
                <a:highlight>
                  <a:srgbClr val="E9EBF5"/>
                </a:highlight>
                <a:latin typeface="Arial" panose="020B0604020202020204" pitchFamily="34" charset="0"/>
              </a:rPr>
              <a:t>Included the </a:t>
            </a:r>
            <a:r>
              <a:rPr lang="en-IN" sz="1800" dirty="0" err="1">
                <a:solidFill>
                  <a:srgbClr val="000000"/>
                </a:solidFill>
                <a:highlight>
                  <a:srgbClr val="E9EBF5"/>
                </a:highlight>
                <a:latin typeface="Arial" panose="020B0604020202020204" pitchFamily="34" charset="0"/>
              </a:rPr>
              <a:t>evalution</a:t>
            </a:r>
            <a:r>
              <a:rPr lang="en-IN" sz="1800" dirty="0">
                <a:solidFill>
                  <a:srgbClr val="000000"/>
                </a:solidFill>
                <a:highlight>
                  <a:srgbClr val="E9EBF5"/>
                </a:highlight>
                <a:latin typeface="Arial" panose="020B0604020202020204" pitchFamily="34" charset="0"/>
              </a:rPr>
              <a:t> score like Accuracy,Precision,F1Score,recall</a:t>
            </a:r>
          </a:p>
          <a:p>
            <a:pPr marL="285750" indent="-285750" fontAlgn="t">
              <a:lnSpc>
                <a:spcPct val="107000"/>
              </a:lnSpc>
              <a:spcBef>
                <a:spcPts val="0"/>
              </a:spcBef>
              <a:spcAft>
                <a:spcPts val="800"/>
              </a:spcAft>
            </a:pPr>
            <a:endParaRPr lang="en-IN" sz="1800" dirty="0">
              <a:solidFill>
                <a:srgbClr val="000000"/>
              </a:solidFill>
              <a:highlight>
                <a:srgbClr val="E9EBF5"/>
              </a:highlight>
              <a:latin typeface="Arial" panose="020B0604020202020204" pitchFamily="34" charset="0"/>
            </a:endParaRPr>
          </a:p>
          <a:p>
            <a:pPr marL="0" marR="0" indent="0" algn="l" rtl="0" fontAlgn="t">
              <a:lnSpc>
                <a:spcPct val="107000"/>
              </a:lnSpc>
              <a:spcBef>
                <a:spcPts val="0"/>
              </a:spcBef>
              <a:spcAft>
                <a:spcPts val="800"/>
              </a:spcAft>
              <a:buNone/>
            </a:pPr>
            <a:endParaRPr lang="en-US" sz="1800" b="0" i="0" u="none" strike="noStrike" dirty="0">
              <a:effectLst/>
              <a:highlight>
                <a:srgbClr val="E9EBF5"/>
              </a:highlight>
              <a:latin typeface="Arial" panose="020B0604020202020204" pitchFamily="34" charset="0"/>
            </a:endParaRPr>
          </a:p>
          <a:p>
            <a:endParaRPr lang="en-US" dirty="0"/>
          </a:p>
        </p:txBody>
      </p:sp>
    </p:spTree>
    <p:extLst>
      <p:ext uri="{BB962C8B-B14F-4D97-AF65-F5344CB8AC3E}">
        <p14:creationId xmlns:p14="http://schemas.microsoft.com/office/powerpoint/2010/main" val="2292185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3210C-5EDA-90F4-3F65-F187D843DCD6}"/>
              </a:ext>
            </a:extLst>
          </p:cNvPr>
          <p:cNvSpPr>
            <a:spLocks noGrp="1"/>
          </p:cNvSpPr>
          <p:nvPr>
            <p:ph type="title"/>
          </p:nvPr>
        </p:nvSpPr>
        <p:spPr/>
        <p:txBody>
          <a:bodyPr/>
          <a:lstStyle/>
          <a:p>
            <a:r>
              <a:rPr lang="en-US" dirty="0" err="1"/>
              <a:t>GridSearchCV</a:t>
            </a:r>
            <a:r>
              <a:rPr lang="en-US" dirty="0"/>
              <a:t>                        </a:t>
            </a:r>
            <a:r>
              <a:rPr lang="en-US" dirty="0" err="1"/>
              <a:t>RandomSearchCV</a:t>
            </a:r>
            <a:r>
              <a:rPr lang="en-US" dirty="0"/>
              <a:t>  </a:t>
            </a:r>
          </a:p>
        </p:txBody>
      </p:sp>
      <p:sp>
        <p:nvSpPr>
          <p:cNvPr id="3" name="Text Placeholder 2">
            <a:extLst>
              <a:ext uri="{FF2B5EF4-FFF2-40B4-BE49-F238E27FC236}">
                <a16:creationId xmlns:a16="http://schemas.microsoft.com/office/drawing/2014/main" id="{CBA7D798-AA0B-A755-038A-00A2E2CC13DE}"/>
              </a:ext>
            </a:extLst>
          </p:cNvPr>
          <p:cNvSpPr>
            <a:spLocks noGrp="1"/>
          </p:cNvSpPr>
          <p:nvPr>
            <p:ph type="body" idx="1"/>
          </p:nvPr>
        </p:nvSpPr>
        <p:spPr/>
        <p:txBody>
          <a:bodyPr/>
          <a:lstStyle/>
          <a:p>
            <a:endParaRPr lang="en-US" dirty="0"/>
          </a:p>
        </p:txBody>
      </p:sp>
      <p:graphicFrame>
        <p:nvGraphicFramePr>
          <p:cNvPr id="4" name="Table 3">
            <a:extLst>
              <a:ext uri="{FF2B5EF4-FFF2-40B4-BE49-F238E27FC236}">
                <a16:creationId xmlns:a16="http://schemas.microsoft.com/office/drawing/2014/main" id="{C795AE65-8F4B-AE48-91C6-4E5A768666BD}"/>
              </a:ext>
            </a:extLst>
          </p:cNvPr>
          <p:cNvGraphicFramePr>
            <a:graphicFrameLocks noGrp="1"/>
          </p:cNvGraphicFramePr>
          <p:nvPr>
            <p:extLst>
              <p:ext uri="{D42A27DB-BD31-4B8C-83A1-F6EECF244321}">
                <p14:modId xmlns:p14="http://schemas.microsoft.com/office/powerpoint/2010/main" val="1652353710"/>
              </p:ext>
            </p:extLst>
          </p:nvPr>
        </p:nvGraphicFramePr>
        <p:xfrm>
          <a:off x="959905" y="1397789"/>
          <a:ext cx="3962292" cy="5224022"/>
        </p:xfrm>
        <a:graphic>
          <a:graphicData uri="http://schemas.openxmlformats.org/drawingml/2006/table">
            <a:tbl>
              <a:tblPr>
                <a:tableStyleId>{5C22544A-7EE6-4342-B048-85BDC9FD1C3A}</a:tableStyleId>
              </a:tblPr>
              <a:tblGrid>
                <a:gridCol w="516822">
                  <a:extLst>
                    <a:ext uri="{9D8B030D-6E8A-4147-A177-3AD203B41FA5}">
                      <a16:colId xmlns:a16="http://schemas.microsoft.com/office/drawing/2014/main" val="2881205190"/>
                    </a:ext>
                  </a:extLst>
                </a:gridCol>
                <a:gridCol w="2411830">
                  <a:extLst>
                    <a:ext uri="{9D8B030D-6E8A-4147-A177-3AD203B41FA5}">
                      <a16:colId xmlns:a16="http://schemas.microsoft.com/office/drawing/2014/main" val="1868163800"/>
                    </a:ext>
                  </a:extLst>
                </a:gridCol>
                <a:gridCol w="1033640">
                  <a:extLst>
                    <a:ext uri="{9D8B030D-6E8A-4147-A177-3AD203B41FA5}">
                      <a16:colId xmlns:a16="http://schemas.microsoft.com/office/drawing/2014/main" val="167215213"/>
                    </a:ext>
                  </a:extLst>
                </a:gridCol>
              </a:tblGrid>
              <a:tr h="136773">
                <a:tc>
                  <a:txBody>
                    <a:bodyPr/>
                    <a:lstStyle/>
                    <a:p>
                      <a:pPr marL="0" marR="0">
                        <a:lnSpc>
                          <a:spcPct val="107000"/>
                        </a:lnSpc>
                        <a:spcBef>
                          <a:spcPts val="0"/>
                        </a:spcBef>
                        <a:spcAft>
                          <a:spcPts val="800"/>
                        </a:spcAft>
                      </a:pPr>
                      <a:r>
                        <a:rPr lang="en-IN" sz="900">
                          <a:effectLst/>
                        </a:rPr>
                        <a:t>S no</a:t>
                      </a:r>
                      <a:endParaRPr lang="en-US" sz="900">
                        <a:effectLst/>
                        <a:latin typeface="Calibri" panose="020F0502020204030204" pitchFamily="34" charset="0"/>
                        <a:ea typeface="Calibri" panose="020F0502020204030204" pitchFamily="34" charset="0"/>
                      </a:endParaRPr>
                    </a:p>
                  </a:txBody>
                  <a:tcPr marL="57348" marR="57348" marT="0" marB="0"/>
                </a:tc>
                <a:tc>
                  <a:txBody>
                    <a:bodyPr/>
                    <a:lstStyle/>
                    <a:p>
                      <a:pPr marL="0" marR="0">
                        <a:lnSpc>
                          <a:spcPct val="107000"/>
                        </a:lnSpc>
                        <a:spcBef>
                          <a:spcPts val="0"/>
                        </a:spcBef>
                        <a:spcAft>
                          <a:spcPts val="800"/>
                        </a:spcAft>
                      </a:pPr>
                      <a:r>
                        <a:rPr lang="en-IN" sz="900">
                          <a:effectLst/>
                        </a:rPr>
                        <a:t>Algorithm Name</a:t>
                      </a:r>
                      <a:endParaRPr lang="en-US" sz="900">
                        <a:effectLst/>
                        <a:latin typeface="Calibri" panose="020F0502020204030204" pitchFamily="34" charset="0"/>
                        <a:ea typeface="Calibri" panose="020F0502020204030204" pitchFamily="34" charset="0"/>
                      </a:endParaRPr>
                    </a:p>
                  </a:txBody>
                  <a:tcPr marL="57348" marR="57348" marT="0" marB="0"/>
                </a:tc>
                <a:tc>
                  <a:txBody>
                    <a:bodyPr/>
                    <a:lstStyle/>
                    <a:p>
                      <a:pPr marL="0" marR="0">
                        <a:lnSpc>
                          <a:spcPct val="107000"/>
                        </a:lnSpc>
                        <a:spcBef>
                          <a:spcPts val="0"/>
                        </a:spcBef>
                        <a:spcAft>
                          <a:spcPts val="800"/>
                        </a:spcAft>
                      </a:pPr>
                      <a:r>
                        <a:rPr lang="en-IN" sz="900">
                          <a:effectLst/>
                        </a:rPr>
                        <a:t>Metric_Score</a:t>
                      </a:r>
                      <a:endParaRPr lang="en-US" sz="900">
                        <a:effectLst/>
                        <a:latin typeface="Calibri" panose="020F0502020204030204" pitchFamily="34" charset="0"/>
                        <a:ea typeface="Calibri" panose="020F0502020204030204" pitchFamily="34" charset="0"/>
                      </a:endParaRPr>
                    </a:p>
                  </a:txBody>
                  <a:tcPr marL="57348" marR="57348" marT="0" marB="0"/>
                </a:tc>
                <a:extLst>
                  <a:ext uri="{0D108BD9-81ED-4DB2-BD59-A6C34878D82A}">
                    <a16:rowId xmlns:a16="http://schemas.microsoft.com/office/drawing/2014/main" val="2524016031"/>
                  </a:ext>
                </a:extLst>
              </a:tr>
              <a:tr h="642942">
                <a:tc>
                  <a:txBody>
                    <a:bodyPr/>
                    <a:lstStyle/>
                    <a:p>
                      <a:pPr marL="0" marR="0">
                        <a:lnSpc>
                          <a:spcPct val="107000"/>
                        </a:lnSpc>
                        <a:spcBef>
                          <a:spcPts val="0"/>
                        </a:spcBef>
                        <a:spcAft>
                          <a:spcPts val="800"/>
                        </a:spcAft>
                      </a:pPr>
                      <a:r>
                        <a:rPr lang="en-IN" sz="900">
                          <a:effectLst/>
                        </a:rPr>
                        <a:t>1</a:t>
                      </a:r>
                      <a:endParaRPr lang="en-US" sz="900">
                        <a:effectLst/>
                        <a:latin typeface="Calibri" panose="020F0502020204030204" pitchFamily="34" charset="0"/>
                        <a:ea typeface="Calibri" panose="020F0502020204030204" pitchFamily="34" charset="0"/>
                      </a:endParaRPr>
                    </a:p>
                  </a:txBody>
                  <a:tcPr marL="57348" marR="57348" marT="0" marB="0"/>
                </a:tc>
                <a:tc>
                  <a:txBody>
                    <a:bodyPr/>
                    <a:lstStyle/>
                    <a:p>
                      <a:pPr marL="0" marR="0">
                        <a:lnSpc>
                          <a:spcPct val="107000"/>
                        </a:lnSpc>
                        <a:spcBef>
                          <a:spcPts val="0"/>
                        </a:spcBef>
                        <a:spcAft>
                          <a:spcPts val="800"/>
                        </a:spcAft>
                      </a:pPr>
                      <a:r>
                        <a:rPr lang="en-US" sz="900" dirty="0">
                          <a:effectLst/>
                        </a:rPr>
                        <a:t>Logistic Regression</a:t>
                      </a:r>
                      <a:endParaRPr lang="en-US" sz="900" dirty="0">
                        <a:effectLst/>
                        <a:latin typeface="Calibri" panose="020F0502020204030204" pitchFamily="34" charset="0"/>
                        <a:ea typeface="Calibri" panose="020F0502020204030204" pitchFamily="34" charset="0"/>
                      </a:endParaRPr>
                    </a:p>
                  </a:txBody>
                  <a:tcPr marL="57348" marR="57348" marT="0" marB="0"/>
                </a:tc>
                <a:tc>
                  <a:txBody>
                    <a:bodyPr/>
                    <a:lstStyle/>
                    <a:p>
                      <a:pPr marL="0" marR="0">
                        <a:lnSpc>
                          <a:spcPct val="107000"/>
                        </a:lnSpc>
                        <a:spcBef>
                          <a:spcPts val="0"/>
                        </a:spcBef>
                        <a:spcAft>
                          <a:spcPts val="800"/>
                        </a:spcAft>
                      </a:pPr>
                      <a:r>
                        <a:rPr lang="en-US" sz="900">
                          <a:effectLst/>
                        </a:rPr>
                        <a:t>Accuracy: 0.783Precision: 0.695Recall: 0.783F1-score: 0.705 </a:t>
                      </a:r>
                      <a:r>
                        <a:rPr lang="en-IN" sz="900">
                          <a:effectLst/>
                        </a:rPr>
                        <a:t> </a:t>
                      </a:r>
                      <a:endParaRPr lang="en-US" sz="900">
                        <a:effectLst/>
                        <a:latin typeface="Calibri" panose="020F0502020204030204" pitchFamily="34" charset="0"/>
                        <a:ea typeface="Calibri" panose="020F0502020204030204" pitchFamily="34" charset="0"/>
                      </a:endParaRPr>
                    </a:p>
                  </a:txBody>
                  <a:tcPr marL="57348" marR="57348" marT="0" marB="0"/>
                </a:tc>
                <a:extLst>
                  <a:ext uri="{0D108BD9-81ED-4DB2-BD59-A6C34878D82A}">
                    <a16:rowId xmlns:a16="http://schemas.microsoft.com/office/drawing/2014/main" val="2602256030"/>
                  </a:ext>
                </a:extLst>
              </a:tr>
              <a:tr h="642942">
                <a:tc>
                  <a:txBody>
                    <a:bodyPr/>
                    <a:lstStyle/>
                    <a:p>
                      <a:pPr marL="0" marR="0">
                        <a:lnSpc>
                          <a:spcPct val="107000"/>
                        </a:lnSpc>
                        <a:spcBef>
                          <a:spcPts val="0"/>
                        </a:spcBef>
                        <a:spcAft>
                          <a:spcPts val="800"/>
                        </a:spcAft>
                      </a:pPr>
                      <a:r>
                        <a:rPr lang="en-IN" sz="900">
                          <a:effectLst/>
                        </a:rPr>
                        <a:t>2</a:t>
                      </a:r>
                      <a:endParaRPr lang="en-US" sz="900">
                        <a:effectLst/>
                        <a:latin typeface="Calibri" panose="020F0502020204030204" pitchFamily="34" charset="0"/>
                        <a:ea typeface="Calibri" panose="020F0502020204030204" pitchFamily="34" charset="0"/>
                      </a:endParaRPr>
                    </a:p>
                  </a:txBody>
                  <a:tcPr marL="57348" marR="57348" marT="0" marB="0"/>
                </a:tc>
                <a:tc>
                  <a:txBody>
                    <a:bodyPr/>
                    <a:lstStyle/>
                    <a:p>
                      <a:pPr marL="0" marR="0">
                        <a:lnSpc>
                          <a:spcPct val="107000"/>
                        </a:lnSpc>
                        <a:spcBef>
                          <a:spcPts val="0"/>
                        </a:spcBef>
                        <a:spcAft>
                          <a:spcPts val="800"/>
                        </a:spcAft>
                      </a:pPr>
                      <a:r>
                        <a:rPr lang="en-IN" sz="900">
                          <a:effectLst/>
                        </a:rPr>
                        <a:t>Decision Tree</a:t>
                      </a:r>
                      <a:endParaRPr lang="en-US" sz="900">
                        <a:effectLst/>
                        <a:latin typeface="Calibri" panose="020F0502020204030204" pitchFamily="34" charset="0"/>
                        <a:ea typeface="Calibri" panose="020F0502020204030204" pitchFamily="34" charset="0"/>
                      </a:endParaRPr>
                    </a:p>
                  </a:txBody>
                  <a:tcPr marL="57348" marR="57348" marT="0" marB="0"/>
                </a:tc>
                <a:tc>
                  <a:txBody>
                    <a:bodyPr/>
                    <a:lstStyle/>
                    <a:p>
                      <a:pPr marL="0" marR="0">
                        <a:lnSpc>
                          <a:spcPct val="107000"/>
                        </a:lnSpc>
                        <a:spcBef>
                          <a:spcPts val="0"/>
                        </a:spcBef>
                        <a:spcAft>
                          <a:spcPts val="800"/>
                        </a:spcAft>
                      </a:pPr>
                      <a:r>
                        <a:rPr lang="en-US" sz="900">
                          <a:effectLst/>
                        </a:rPr>
                        <a:t>Accuracy: 0.787Precision: 0.620Recall: 0.787F1-score: 0.693 </a:t>
                      </a:r>
                      <a:r>
                        <a:rPr lang="en-IN" sz="900">
                          <a:effectLst/>
                        </a:rPr>
                        <a:t> </a:t>
                      </a:r>
                      <a:endParaRPr lang="en-US" sz="900">
                        <a:effectLst/>
                        <a:latin typeface="Calibri" panose="020F0502020204030204" pitchFamily="34" charset="0"/>
                        <a:ea typeface="Calibri" panose="020F0502020204030204" pitchFamily="34" charset="0"/>
                      </a:endParaRPr>
                    </a:p>
                  </a:txBody>
                  <a:tcPr marL="57348" marR="57348" marT="0" marB="0"/>
                </a:tc>
                <a:extLst>
                  <a:ext uri="{0D108BD9-81ED-4DB2-BD59-A6C34878D82A}">
                    <a16:rowId xmlns:a16="http://schemas.microsoft.com/office/drawing/2014/main" val="585757870"/>
                  </a:ext>
                </a:extLst>
              </a:tr>
              <a:tr h="642942">
                <a:tc>
                  <a:txBody>
                    <a:bodyPr/>
                    <a:lstStyle/>
                    <a:p>
                      <a:pPr marL="0" marR="0">
                        <a:lnSpc>
                          <a:spcPct val="107000"/>
                        </a:lnSpc>
                        <a:spcBef>
                          <a:spcPts val="0"/>
                        </a:spcBef>
                        <a:spcAft>
                          <a:spcPts val="800"/>
                        </a:spcAft>
                      </a:pPr>
                      <a:r>
                        <a:rPr lang="en-IN" sz="900">
                          <a:effectLst/>
                        </a:rPr>
                        <a:t>3</a:t>
                      </a:r>
                      <a:endParaRPr lang="en-US" sz="900">
                        <a:effectLst/>
                        <a:latin typeface="Calibri" panose="020F0502020204030204" pitchFamily="34" charset="0"/>
                        <a:ea typeface="Calibri" panose="020F0502020204030204" pitchFamily="34" charset="0"/>
                      </a:endParaRPr>
                    </a:p>
                  </a:txBody>
                  <a:tcPr marL="57348" marR="57348" marT="0" marB="0"/>
                </a:tc>
                <a:tc>
                  <a:txBody>
                    <a:bodyPr/>
                    <a:lstStyle/>
                    <a:p>
                      <a:pPr marL="0" marR="0">
                        <a:lnSpc>
                          <a:spcPct val="107000"/>
                        </a:lnSpc>
                        <a:spcBef>
                          <a:spcPts val="0"/>
                        </a:spcBef>
                        <a:spcAft>
                          <a:spcPts val="800"/>
                        </a:spcAft>
                      </a:pPr>
                      <a:r>
                        <a:rPr lang="en-IN" sz="900">
                          <a:effectLst/>
                        </a:rPr>
                        <a:t>K_NN</a:t>
                      </a:r>
                      <a:endParaRPr lang="en-US" sz="900">
                        <a:effectLst/>
                        <a:latin typeface="Calibri" panose="020F0502020204030204" pitchFamily="34" charset="0"/>
                        <a:ea typeface="Calibri" panose="020F0502020204030204" pitchFamily="34" charset="0"/>
                      </a:endParaRPr>
                    </a:p>
                  </a:txBody>
                  <a:tcPr marL="57348" marR="57348" marT="0" marB="0"/>
                </a:tc>
                <a:tc>
                  <a:txBody>
                    <a:bodyPr/>
                    <a:lstStyle/>
                    <a:p>
                      <a:pPr marL="0" marR="0">
                        <a:lnSpc>
                          <a:spcPct val="107000"/>
                        </a:lnSpc>
                        <a:spcBef>
                          <a:spcPts val="0"/>
                        </a:spcBef>
                        <a:spcAft>
                          <a:spcPts val="800"/>
                        </a:spcAft>
                      </a:pPr>
                      <a:r>
                        <a:rPr lang="en-US" sz="900">
                          <a:effectLst/>
                        </a:rPr>
                        <a:t>Accuracy: 0.752Precision: 0.659Recall: 0.752F1-score: 0.697 </a:t>
                      </a:r>
                      <a:r>
                        <a:rPr lang="en-IN" sz="900">
                          <a:effectLst/>
                        </a:rPr>
                        <a:t> </a:t>
                      </a:r>
                      <a:endParaRPr lang="en-US" sz="900">
                        <a:effectLst/>
                        <a:latin typeface="Calibri" panose="020F0502020204030204" pitchFamily="34" charset="0"/>
                        <a:ea typeface="Calibri" panose="020F0502020204030204" pitchFamily="34" charset="0"/>
                      </a:endParaRPr>
                    </a:p>
                  </a:txBody>
                  <a:tcPr marL="57348" marR="57348" marT="0" marB="0"/>
                </a:tc>
                <a:extLst>
                  <a:ext uri="{0D108BD9-81ED-4DB2-BD59-A6C34878D82A}">
                    <a16:rowId xmlns:a16="http://schemas.microsoft.com/office/drawing/2014/main" val="1377855971"/>
                  </a:ext>
                </a:extLst>
              </a:tr>
              <a:tr h="642942">
                <a:tc>
                  <a:txBody>
                    <a:bodyPr/>
                    <a:lstStyle/>
                    <a:p>
                      <a:pPr marL="0" marR="0">
                        <a:lnSpc>
                          <a:spcPct val="107000"/>
                        </a:lnSpc>
                        <a:spcBef>
                          <a:spcPts val="0"/>
                        </a:spcBef>
                        <a:spcAft>
                          <a:spcPts val="800"/>
                        </a:spcAft>
                      </a:pPr>
                      <a:r>
                        <a:rPr lang="en-IN" sz="900">
                          <a:effectLst/>
                        </a:rPr>
                        <a:t>4</a:t>
                      </a:r>
                      <a:endParaRPr lang="en-US" sz="900">
                        <a:effectLst/>
                        <a:latin typeface="Calibri" panose="020F0502020204030204" pitchFamily="34" charset="0"/>
                        <a:ea typeface="Calibri" panose="020F0502020204030204" pitchFamily="34" charset="0"/>
                      </a:endParaRPr>
                    </a:p>
                  </a:txBody>
                  <a:tcPr marL="57348" marR="57348" marT="0" marB="0"/>
                </a:tc>
                <a:tc>
                  <a:txBody>
                    <a:bodyPr/>
                    <a:lstStyle/>
                    <a:p>
                      <a:pPr marL="0" marR="0">
                        <a:lnSpc>
                          <a:spcPct val="107000"/>
                        </a:lnSpc>
                        <a:spcBef>
                          <a:spcPts val="0"/>
                        </a:spcBef>
                        <a:spcAft>
                          <a:spcPts val="800"/>
                        </a:spcAft>
                      </a:pPr>
                      <a:r>
                        <a:rPr lang="en-IN" sz="900">
                          <a:effectLst/>
                        </a:rPr>
                        <a:t>Naïve Baye’s</a:t>
                      </a:r>
                      <a:endParaRPr lang="en-US" sz="900">
                        <a:effectLst/>
                        <a:latin typeface="Calibri" panose="020F0502020204030204" pitchFamily="34" charset="0"/>
                        <a:ea typeface="Calibri" panose="020F0502020204030204" pitchFamily="34" charset="0"/>
                      </a:endParaRPr>
                    </a:p>
                  </a:txBody>
                  <a:tcPr marL="57348" marR="57348" marT="0" marB="0"/>
                </a:tc>
                <a:tc>
                  <a:txBody>
                    <a:bodyPr/>
                    <a:lstStyle/>
                    <a:p>
                      <a:pPr marL="0" marR="0">
                        <a:lnSpc>
                          <a:spcPct val="107000"/>
                        </a:lnSpc>
                        <a:spcBef>
                          <a:spcPts val="0"/>
                        </a:spcBef>
                        <a:spcAft>
                          <a:spcPts val="800"/>
                        </a:spcAft>
                      </a:pPr>
                      <a:r>
                        <a:rPr lang="en-US" sz="900">
                          <a:effectLst/>
                        </a:rPr>
                        <a:t>Accuracy: 0.663Precision: 0.720Recall: 0.663F1-score: 0.686 </a:t>
                      </a:r>
                      <a:r>
                        <a:rPr lang="en-IN" sz="900">
                          <a:effectLst/>
                        </a:rPr>
                        <a:t> </a:t>
                      </a:r>
                      <a:endParaRPr lang="en-US" sz="900">
                        <a:effectLst/>
                        <a:latin typeface="Calibri" panose="020F0502020204030204" pitchFamily="34" charset="0"/>
                        <a:ea typeface="Calibri" panose="020F0502020204030204" pitchFamily="34" charset="0"/>
                      </a:endParaRPr>
                    </a:p>
                  </a:txBody>
                  <a:tcPr marL="57348" marR="57348" marT="0" marB="0"/>
                </a:tc>
                <a:extLst>
                  <a:ext uri="{0D108BD9-81ED-4DB2-BD59-A6C34878D82A}">
                    <a16:rowId xmlns:a16="http://schemas.microsoft.com/office/drawing/2014/main" val="94500430"/>
                  </a:ext>
                </a:extLst>
              </a:tr>
              <a:tr h="642942">
                <a:tc>
                  <a:txBody>
                    <a:bodyPr/>
                    <a:lstStyle/>
                    <a:p>
                      <a:pPr marL="0" marR="0">
                        <a:lnSpc>
                          <a:spcPct val="107000"/>
                        </a:lnSpc>
                        <a:spcBef>
                          <a:spcPts val="0"/>
                        </a:spcBef>
                        <a:spcAft>
                          <a:spcPts val="800"/>
                        </a:spcAft>
                      </a:pPr>
                      <a:r>
                        <a:rPr lang="en-IN" sz="900">
                          <a:effectLst/>
                        </a:rPr>
                        <a:t>5</a:t>
                      </a:r>
                      <a:endParaRPr lang="en-US" sz="900">
                        <a:effectLst/>
                        <a:latin typeface="Calibri" panose="020F0502020204030204" pitchFamily="34" charset="0"/>
                        <a:ea typeface="Calibri" panose="020F0502020204030204" pitchFamily="34" charset="0"/>
                      </a:endParaRPr>
                    </a:p>
                  </a:txBody>
                  <a:tcPr marL="57348" marR="57348" marT="0" marB="0"/>
                </a:tc>
                <a:tc>
                  <a:txBody>
                    <a:bodyPr/>
                    <a:lstStyle/>
                    <a:p>
                      <a:pPr marL="0" marR="0">
                        <a:lnSpc>
                          <a:spcPct val="107000"/>
                        </a:lnSpc>
                        <a:spcBef>
                          <a:spcPts val="0"/>
                        </a:spcBef>
                        <a:spcAft>
                          <a:spcPts val="800"/>
                        </a:spcAft>
                      </a:pPr>
                      <a:r>
                        <a:rPr lang="en-IN" sz="900">
                          <a:effectLst/>
                        </a:rPr>
                        <a:t>Gradient Descent</a:t>
                      </a:r>
                      <a:endParaRPr lang="en-US" sz="900">
                        <a:effectLst/>
                        <a:latin typeface="Calibri" panose="020F0502020204030204" pitchFamily="34" charset="0"/>
                        <a:ea typeface="Calibri" panose="020F0502020204030204" pitchFamily="34" charset="0"/>
                      </a:endParaRPr>
                    </a:p>
                  </a:txBody>
                  <a:tcPr marL="57348" marR="57348" marT="0" marB="0"/>
                </a:tc>
                <a:tc>
                  <a:txBody>
                    <a:bodyPr/>
                    <a:lstStyle/>
                    <a:p>
                      <a:pPr marL="0" marR="0">
                        <a:lnSpc>
                          <a:spcPct val="107000"/>
                        </a:lnSpc>
                        <a:spcBef>
                          <a:spcPts val="0"/>
                        </a:spcBef>
                        <a:spcAft>
                          <a:spcPts val="800"/>
                        </a:spcAft>
                      </a:pPr>
                      <a:r>
                        <a:rPr lang="en-US" sz="900">
                          <a:effectLst/>
                        </a:rPr>
                        <a:t>Accuracy: 0.785Precision: 0.619Recall: 0.785F1-score: 0.692 </a:t>
                      </a:r>
                      <a:r>
                        <a:rPr lang="en-IN" sz="900">
                          <a:effectLst/>
                        </a:rPr>
                        <a:t> </a:t>
                      </a:r>
                      <a:endParaRPr lang="en-US" sz="900">
                        <a:effectLst/>
                        <a:latin typeface="Calibri" panose="020F0502020204030204" pitchFamily="34" charset="0"/>
                        <a:ea typeface="Calibri" panose="020F0502020204030204" pitchFamily="34" charset="0"/>
                      </a:endParaRPr>
                    </a:p>
                  </a:txBody>
                  <a:tcPr marL="57348" marR="57348" marT="0" marB="0"/>
                </a:tc>
                <a:extLst>
                  <a:ext uri="{0D108BD9-81ED-4DB2-BD59-A6C34878D82A}">
                    <a16:rowId xmlns:a16="http://schemas.microsoft.com/office/drawing/2014/main" val="39690590"/>
                  </a:ext>
                </a:extLst>
              </a:tr>
              <a:tr h="642942">
                <a:tc>
                  <a:txBody>
                    <a:bodyPr/>
                    <a:lstStyle/>
                    <a:p>
                      <a:pPr marL="0" marR="0">
                        <a:lnSpc>
                          <a:spcPct val="107000"/>
                        </a:lnSpc>
                        <a:spcBef>
                          <a:spcPts val="0"/>
                        </a:spcBef>
                        <a:spcAft>
                          <a:spcPts val="800"/>
                        </a:spcAft>
                      </a:pPr>
                      <a:r>
                        <a:rPr lang="en-IN" sz="900">
                          <a:effectLst/>
                        </a:rPr>
                        <a:t>6</a:t>
                      </a:r>
                      <a:endParaRPr lang="en-US" sz="900">
                        <a:effectLst/>
                        <a:latin typeface="Calibri" panose="020F0502020204030204" pitchFamily="34" charset="0"/>
                        <a:ea typeface="Calibri" panose="020F0502020204030204" pitchFamily="34" charset="0"/>
                      </a:endParaRPr>
                    </a:p>
                  </a:txBody>
                  <a:tcPr marL="57348" marR="57348" marT="0" marB="0"/>
                </a:tc>
                <a:tc>
                  <a:txBody>
                    <a:bodyPr/>
                    <a:lstStyle/>
                    <a:p>
                      <a:pPr marL="0" marR="0">
                        <a:lnSpc>
                          <a:spcPct val="107000"/>
                        </a:lnSpc>
                        <a:spcBef>
                          <a:spcPts val="0"/>
                        </a:spcBef>
                        <a:spcAft>
                          <a:spcPts val="800"/>
                        </a:spcAft>
                      </a:pPr>
                      <a:r>
                        <a:rPr lang="en-IN" sz="900">
                          <a:effectLst/>
                        </a:rPr>
                        <a:t>Random Forest</a:t>
                      </a:r>
                      <a:endParaRPr lang="en-US" sz="900">
                        <a:effectLst/>
                        <a:latin typeface="Calibri" panose="020F0502020204030204" pitchFamily="34" charset="0"/>
                        <a:ea typeface="Calibri" panose="020F0502020204030204" pitchFamily="34" charset="0"/>
                      </a:endParaRPr>
                    </a:p>
                  </a:txBody>
                  <a:tcPr marL="57348" marR="57348" marT="0" marB="0"/>
                </a:tc>
                <a:tc>
                  <a:txBody>
                    <a:bodyPr/>
                    <a:lstStyle/>
                    <a:p>
                      <a:pPr marL="0" marR="0">
                        <a:lnSpc>
                          <a:spcPct val="107000"/>
                        </a:lnSpc>
                        <a:spcBef>
                          <a:spcPts val="0"/>
                        </a:spcBef>
                        <a:spcAft>
                          <a:spcPts val="800"/>
                        </a:spcAft>
                      </a:pPr>
                      <a:r>
                        <a:rPr lang="en-US" sz="900">
                          <a:effectLst/>
                        </a:rPr>
                        <a:t>Accuracy: 0.787Precision: 0.620Recall: 0.787F1-score: 0.693 </a:t>
                      </a:r>
                      <a:r>
                        <a:rPr lang="en-IN" sz="900">
                          <a:effectLst/>
                        </a:rPr>
                        <a:t> </a:t>
                      </a:r>
                      <a:endParaRPr lang="en-US" sz="900">
                        <a:effectLst/>
                        <a:latin typeface="Calibri" panose="020F0502020204030204" pitchFamily="34" charset="0"/>
                        <a:ea typeface="Calibri" panose="020F0502020204030204" pitchFamily="34" charset="0"/>
                      </a:endParaRPr>
                    </a:p>
                  </a:txBody>
                  <a:tcPr marL="57348" marR="57348" marT="0" marB="0"/>
                </a:tc>
                <a:extLst>
                  <a:ext uri="{0D108BD9-81ED-4DB2-BD59-A6C34878D82A}">
                    <a16:rowId xmlns:a16="http://schemas.microsoft.com/office/drawing/2014/main" val="256966368"/>
                  </a:ext>
                </a:extLst>
              </a:tr>
              <a:tr h="642942">
                <a:tc>
                  <a:txBody>
                    <a:bodyPr/>
                    <a:lstStyle/>
                    <a:p>
                      <a:pPr marL="0" marR="0">
                        <a:lnSpc>
                          <a:spcPct val="107000"/>
                        </a:lnSpc>
                        <a:spcBef>
                          <a:spcPts val="0"/>
                        </a:spcBef>
                        <a:spcAft>
                          <a:spcPts val="800"/>
                        </a:spcAft>
                      </a:pPr>
                      <a:r>
                        <a:rPr lang="en-IN" sz="900">
                          <a:effectLst/>
                        </a:rPr>
                        <a:t>7</a:t>
                      </a:r>
                      <a:endParaRPr lang="en-US" sz="900">
                        <a:effectLst/>
                        <a:latin typeface="Calibri" panose="020F0502020204030204" pitchFamily="34" charset="0"/>
                        <a:ea typeface="Calibri" panose="020F0502020204030204" pitchFamily="34" charset="0"/>
                      </a:endParaRPr>
                    </a:p>
                  </a:txBody>
                  <a:tcPr marL="57348" marR="57348" marT="0" marB="0"/>
                </a:tc>
                <a:tc>
                  <a:txBody>
                    <a:bodyPr/>
                    <a:lstStyle/>
                    <a:p>
                      <a:pPr marL="0" marR="0">
                        <a:lnSpc>
                          <a:spcPct val="107000"/>
                        </a:lnSpc>
                        <a:spcBef>
                          <a:spcPts val="0"/>
                        </a:spcBef>
                        <a:spcAft>
                          <a:spcPts val="800"/>
                        </a:spcAft>
                      </a:pPr>
                      <a:r>
                        <a:rPr lang="en-IN" sz="900" dirty="0">
                          <a:effectLst/>
                        </a:rPr>
                        <a:t>Support Vector Machine</a:t>
                      </a:r>
                      <a:endParaRPr lang="en-US" sz="900" dirty="0">
                        <a:effectLst/>
                        <a:latin typeface="Calibri" panose="020F0502020204030204" pitchFamily="34" charset="0"/>
                        <a:ea typeface="Calibri" panose="020F0502020204030204" pitchFamily="34" charset="0"/>
                      </a:endParaRPr>
                    </a:p>
                  </a:txBody>
                  <a:tcPr marL="57348" marR="57348" marT="0" marB="0"/>
                </a:tc>
                <a:tc>
                  <a:txBody>
                    <a:bodyPr/>
                    <a:lstStyle/>
                    <a:p>
                      <a:pPr marL="0" marR="0">
                        <a:lnSpc>
                          <a:spcPct val="107000"/>
                        </a:lnSpc>
                        <a:spcBef>
                          <a:spcPts val="0"/>
                        </a:spcBef>
                        <a:spcAft>
                          <a:spcPts val="800"/>
                        </a:spcAft>
                      </a:pPr>
                      <a:r>
                        <a:rPr lang="en-US" sz="900" dirty="0">
                          <a:effectLst/>
                        </a:rPr>
                        <a:t>Accuracy: 0.787Precision: 0.620Recall: 0.787F1-score: 0.693 </a:t>
                      </a:r>
                      <a:r>
                        <a:rPr lang="en-IN" sz="900" dirty="0">
                          <a:effectLst/>
                        </a:rPr>
                        <a:t> </a:t>
                      </a:r>
                      <a:endParaRPr lang="en-US" sz="900" dirty="0">
                        <a:effectLst/>
                        <a:latin typeface="Calibri" panose="020F0502020204030204" pitchFamily="34" charset="0"/>
                        <a:ea typeface="Calibri" panose="020F0502020204030204" pitchFamily="34" charset="0"/>
                      </a:endParaRPr>
                    </a:p>
                  </a:txBody>
                  <a:tcPr marL="57348" marR="57348" marT="0" marB="0"/>
                </a:tc>
                <a:extLst>
                  <a:ext uri="{0D108BD9-81ED-4DB2-BD59-A6C34878D82A}">
                    <a16:rowId xmlns:a16="http://schemas.microsoft.com/office/drawing/2014/main" val="63811159"/>
                  </a:ext>
                </a:extLst>
              </a:tr>
            </a:tbl>
          </a:graphicData>
        </a:graphic>
      </p:graphicFrame>
      <p:graphicFrame>
        <p:nvGraphicFramePr>
          <p:cNvPr id="5" name="Table 4">
            <a:extLst>
              <a:ext uri="{FF2B5EF4-FFF2-40B4-BE49-F238E27FC236}">
                <a16:creationId xmlns:a16="http://schemas.microsoft.com/office/drawing/2014/main" id="{74CE5B3F-83B9-FF66-10E8-55B054907E7F}"/>
              </a:ext>
            </a:extLst>
          </p:cNvPr>
          <p:cNvGraphicFramePr>
            <a:graphicFrameLocks noGrp="1"/>
          </p:cNvGraphicFramePr>
          <p:nvPr>
            <p:extLst>
              <p:ext uri="{D42A27DB-BD31-4B8C-83A1-F6EECF244321}">
                <p14:modId xmlns:p14="http://schemas.microsoft.com/office/powerpoint/2010/main" val="4023072798"/>
              </p:ext>
            </p:extLst>
          </p:nvPr>
        </p:nvGraphicFramePr>
        <p:xfrm>
          <a:off x="6942197" y="1397789"/>
          <a:ext cx="4289898" cy="5199097"/>
        </p:xfrm>
        <a:graphic>
          <a:graphicData uri="http://schemas.openxmlformats.org/drawingml/2006/table">
            <a:tbl>
              <a:tblPr bandRow="1">
                <a:tableStyleId>{5C22544A-7EE6-4342-B048-85BDC9FD1C3A}</a:tableStyleId>
              </a:tblPr>
              <a:tblGrid>
                <a:gridCol w="767932">
                  <a:extLst>
                    <a:ext uri="{9D8B030D-6E8A-4147-A177-3AD203B41FA5}">
                      <a16:colId xmlns:a16="http://schemas.microsoft.com/office/drawing/2014/main" val="1444405183"/>
                    </a:ext>
                  </a:extLst>
                </a:gridCol>
                <a:gridCol w="2092000">
                  <a:extLst>
                    <a:ext uri="{9D8B030D-6E8A-4147-A177-3AD203B41FA5}">
                      <a16:colId xmlns:a16="http://schemas.microsoft.com/office/drawing/2014/main" val="805172544"/>
                    </a:ext>
                  </a:extLst>
                </a:gridCol>
                <a:gridCol w="1429966">
                  <a:extLst>
                    <a:ext uri="{9D8B030D-6E8A-4147-A177-3AD203B41FA5}">
                      <a16:colId xmlns:a16="http://schemas.microsoft.com/office/drawing/2014/main" val="1151326364"/>
                    </a:ext>
                  </a:extLst>
                </a:gridCol>
              </a:tblGrid>
              <a:tr h="129457">
                <a:tc>
                  <a:txBody>
                    <a:bodyPr/>
                    <a:lstStyle/>
                    <a:p>
                      <a:pPr marL="0" marR="0">
                        <a:lnSpc>
                          <a:spcPct val="107000"/>
                        </a:lnSpc>
                        <a:spcBef>
                          <a:spcPts val="0"/>
                        </a:spcBef>
                        <a:spcAft>
                          <a:spcPts val="800"/>
                        </a:spcAft>
                      </a:pPr>
                      <a:r>
                        <a:rPr lang="en-IN" sz="700">
                          <a:effectLst/>
                        </a:rPr>
                        <a:t>S No</a:t>
                      </a:r>
                      <a:endParaRPr lang="en-US" sz="700">
                        <a:effectLst/>
                        <a:latin typeface="Calibri" panose="020F0502020204030204" pitchFamily="34" charset="0"/>
                        <a:ea typeface="Calibri" panose="020F0502020204030204" pitchFamily="34" charset="0"/>
                      </a:endParaRPr>
                    </a:p>
                  </a:txBody>
                  <a:tcPr marL="45776" marR="45776" marT="0" marB="0"/>
                </a:tc>
                <a:tc>
                  <a:txBody>
                    <a:bodyPr/>
                    <a:lstStyle/>
                    <a:p>
                      <a:pPr marL="0" marR="0">
                        <a:lnSpc>
                          <a:spcPct val="107000"/>
                        </a:lnSpc>
                        <a:spcBef>
                          <a:spcPts val="0"/>
                        </a:spcBef>
                        <a:spcAft>
                          <a:spcPts val="800"/>
                        </a:spcAft>
                      </a:pPr>
                      <a:r>
                        <a:rPr lang="en-IN" sz="700" dirty="0">
                          <a:effectLst/>
                        </a:rPr>
                        <a:t>Algorithm Name</a:t>
                      </a:r>
                      <a:endParaRPr lang="en-US" sz="700" dirty="0">
                        <a:effectLst/>
                        <a:latin typeface="Calibri" panose="020F0502020204030204" pitchFamily="34" charset="0"/>
                        <a:ea typeface="Calibri" panose="020F0502020204030204" pitchFamily="34" charset="0"/>
                      </a:endParaRPr>
                    </a:p>
                  </a:txBody>
                  <a:tcPr marL="45776" marR="45776" marT="0" marB="0"/>
                </a:tc>
                <a:tc>
                  <a:txBody>
                    <a:bodyPr/>
                    <a:lstStyle/>
                    <a:p>
                      <a:pPr marL="0" marR="0">
                        <a:lnSpc>
                          <a:spcPct val="107000"/>
                        </a:lnSpc>
                        <a:spcBef>
                          <a:spcPts val="0"/>
                        </a:spcBef>
                        <a:spcAft>
                          <a:spcPts val="800"/>
                        </a:spcAft>
                      </a:pPr>
                      <a:r>
                        <a:rPr lang="en-IN" sz="700" dirty="0">
                          <a:effectLst/>
                        </a:rPr>
                        <a:t>Metric Score</a:t>
                      </a:r>
                      <a:endParaRPr lang="en-US" sz="700" dirty="0">
                        <a:effectLst/>
                        <a:latin typeface="Calibri" panose="020F0502020204030204" pitchFamily="34" charset="0"/>
                        <a:ea typeface="Calibri" panose="020F0502020204030204" pitchFamily="34" charset="0"/>
                      </a:endParaRPr>
                    </a:p>
                  </a:txBody>
                  <a:tcPr marL="45776" marR="45776" marT="0" marB="0"/>
                </a:tc>
                <a:extLst>
                  <a:ext uri="{0D108BD9-81ED-4DB2-BD59-A6C34878D82A}">
                    <a16:rowId xmlns:a16="http://schemas.microsoft.com/office/drawing/2014/main" val="1020346984"/>
                  </a:ext>
                </a:extLst>
              </a:tr>
              <a:tr h="708276">
                <a:tc>
                  <a:txBody>
                    <a:bodyPr/>
                    <a:lstStyle/>
                    <a:p>
                      <a:pPr marL="0" marR="0">
                        <a:lnSpc>
                          <a:spcPct val="107000"/>
                        </a:lnSpc>
                        <a:spcBef>
                          <a:spcPts val="0"/>
                        </a:spcBef>
                        <a:spcAft>
                          <a:spcPts val="800"/>
                        </a:spcAft>
                      </a:pPr>
                      <a:r>
                        <a:rPr lang="en-IN" sz="700" dirty="0">
                          <a:effectLst/>
                        </a:rPr>
                        <a:t>1</a:t>
                      </a:r>
                      <a:endParaRPr lang="en-US" sz="700" dirty="0">
                        <a:effectLst/>
                        <a:latin typeface="Calibri" panose="020F0502020204030204" pitchFamily="34" charset="0"/>
                        <a:ea typeface="Calibri" panose="020F0502020204030204" pitchFamily="34" charset="0"/>
                      </a:endParaRPr>
                    </a:p>
                  </a:txBody>
                  <a:tcPr marL="45776" marR="45776" marT="0" marB="0"/>
                </a:tc>
                <a:tc>
                  <a:txBody>
                    <a:bodyPr/>
                    <a:lstStyle/>
                    <a:p>
                      <a:pPr marL="0" marR="0">
                        <a:lnSpc>
                          <a:spcPct val="107000"/>
                        </a:lnSpc>
                        <a:spcBef>
                          <a:spcPts val="0"/>
                        </a:spcBef>
                        <a:spcAft>
                          <a:spcPts val="800"/>
                        </a:spcAft>
                      </a:pPr>
                      <a:r>
                        <a:rPr lang="en-US" sz="700" dirty="0">
                          <a:effectLst/>
                        </a:rPr>
                        <a:t>Logistic Regression</a:t>
                      </a:r>
                      <a:endParaRPr lang="en-US" sz="700" dirty="0">
                        <a:effectLst/>
                        <a:latin typeface="Calibri" panose="020F0502020204030204" pitchFamily="34" charset="0"/>
                        <a:ea typeface="Calibri" panose="020F0502020204030204" pitchFamily="34" charset="0"/>
                      </a:endParaRPr>
                    </a:p>
                  </a:txBody>
                  <a:tcPr marL="45776" marR="45776" marT="0" marB="0"/>
                </a:tc>
                <a:tc>
                  <a:txBody>
                    <a:bodyPr/>
                    <a:lstStyle/>
                    <a:p>
                      <a:pPr marL="0" marR="0">
                        <a:lnSpc>
                          <a:spcPct val="107000"/>
                        </a:lnSpc>
                        <a:spcBef>
                          <a:spcPts val="0"/>
                        </a:spcBef>
                        <a:spcAft>
                          <a:spcPts val="800"/>
                        </a:spcAft>
                      </a:pPr>
                      <a:r>
                        <a:rPr lang="en-US" sz="700" dirty="0">
                          <a:effectLst/>
                        </a:rPr>
                        <a:t>Accuracy: 0.758Precision: 0.649Recall: 0.758F1-score: 0.685 </a:t>
                      </a:r>
                      <a:r>
                        <a:rPr lang="en-IN" sz="700" dirty="0">
                          <a:effectLst/>
                        </a:rPr>
                        <a:t> </a:t>
                      </a:r>
                      <a:endParaRPr lang="en-US" sz="700" dirty="0">
                        <a:effectLst/>
                        <a:latin typeface="Calibri" panose="020F0502020204030204" pitchFamily="34" charset="0"/>
                        <a:ea typeface="Calibri" panose="020F0502020204030204" pitchFamily="34" charset="0"/>
                      </a:endParaRPr>
                    </a:p>
                  </a:txBody>
                  <a:tcPr marL="45776" marR="45776" marT="0" marB="0"/>
                </a:tc>
                <a:extLst>
                  <a:ext uri="{0D108BD9-81ED-4DB2-BD59-A6C34878D82A}">
                    <a16:rowId xmlns:a16="http://schemas.microsoft.com/office/drawing/2014/main" val="3650144302"/>
                  </a:ext>
                </a:extLst>
              </a:tr>
              <a:tr h="708276">
                <a:tc>
                  <a:txBody>
                    <a:bodyPr/>
                    <a:lstStyle/>
                    <a:p>
                      <a:pPr marL="0" marR="0">
                        <a:lnSpc>
                          <a:spcPct val="107000"/>
                        </a:lnSpc>
                        <a:spcBef>
                          <a:spcPts val="0"/>
                        </a:spcBef>
                        <a:spcAft>
                          <a:spcPts val="800"/>
                        </a:spcAft>
                      </a:pPr>
                      <a:r>
                        <a:rPr lang="en-IN" sz="700" dirty="0">
                          <a:effectLst/>
                        </a:rPr>
                        <a:t>2</a:t>
                      </a:r>
                      <a:endParaRPr lang="en-US" sz="700" dirty="0">
                        <a:effectLst/>
                        <a:latin typeface="Calibri" panose="020F0502020204030204" pitchFamily="34" charset="0"/>
                        <a:ea typeface="Calibri" panose="020F0502020204030204" pitchFamily="34" charset="0"/>
                      </a:endParaRPr>
                    </a:p>
                  </a:txBody>
                  <a:tcPr marL="45776" marR="45776" marT="0" marB="0"/>
                </a:tc>
                <a:tc>
                  <a:txBody>
                    <a:bodyPr/>
                    <a:lstStyle/>
                    <a:p>
                      <a:pPr marL="0" marR="0">
                        <a:lnSpc>
                          <a:spcPct val="107000"/>
                        </a:lnSpc>
                        <a:spcBef>
                          <a:spcPts val="0"/>
                        </a:spcBef>
                        <a:spcAft>
                          <a:spcPts val="800"/>
                        </a:spcAft>
                      </a:pPr>
                      <a:r>
                        <a:rPr lang="en-IN" sz="700" dirty="0">
                          <a:effectLst/>
                        </a:rPr>
                        <a:t>Decision Tree</a:t>
                      </a:r>
                      <a:endParaRPr lang="en-US" sz="700" dirty="0">
                        <a:effectLst/>
                        <a:latin typeface="Calibri" panose="020F0502020204030204" pitchFamily="34" charset="0"/>
                        <a:ea typeface="Calibri" panose="020F0502020204030204" pitchFamily="34" charset="0"/>
                      </a:endParaRPr>
                    </a:p>
                  </a:txBody>
                  <a:tcPr marL="45776" marR="45776" marT="0" marB="0"/>
                </a:tc>
                <a:tc>
                  <a:txBody>
                    <a:bodyPr/>
                    <a:lstStyle/>
                    <a:p>
                      <a:pPr marL="0" marR="0">
                        <a:lnSpc>
                          <a:spcPct val="107000"/>
                        </a:lnSpc>
                        <a:spcBef>
                          <a:spcPts val="0"/>
                        </a:spcBef>
                        <a:spcAft>
                          <a:spcPts val="800"/>
                        </a:spcAft>
                      </a:pPr>
                      <a:r>
                        <a:rPr lang="en-US" sz="700" dirty="0">
                          <a:effectLst/>
                        </a:rPr>
                        <a:t>Accuracy: 0.774Precision: 0.599Recall: 0.774F1-score: 0.675 </a:t>
                      </a:r>
                      <a:r>
                        <a:rPr lang="en-IN" sz="700" dirty="0">
                          <a:effectLst/>
                        </a:rPr>
                        <a:t> </a:t>
                      </a:r>
                      <a:endParaRPr lang="en-US" sz="700" dirty="0">
                        <a:effectLst/>
                        <a:latin typeface="Calibri" panose="020F0502020204030204" pitchFamily="34" charset="0"/>
                        <a:ea typeface="Calibri" panose="020F0502020204030204" pitchFamily="34" charset="0"/>
                      </a:endParaRPr>
                    </a:p>
                  </a:txBody>
                  <a:tcPr marL="45776" marR="45776" marT="0" marB="0"/>
                </a:tc>
                <a:extLst>
                  <a:ext uri="{0D108BD9-81ED-4DB2-BD59-A6C34878D82A}">
                    <a16:rowId xmlns:a16="http://schemas.microsoft.com/office/drawing/2014/main" val="185384684"/>
                  </a:ext>
                </a:extLst>
              </a:tr>
              <a:tr h="708276">
                <a:tc>
                  <a:txBody>
                    <a:bodyPr/>
                    <a:lstStyle/>
                    <a:p>
                      <a:pPr marL="0" marR="0">
                        <a:lnSpc>
                          <a:spcPct val="107000"/>
                        </a:lnSpc>
                        <a:spcBef>
                          <a:spcPts val="0"/>
                        </a:spcBef>
                        <a:spcAft>
                          <a:spcPts val="800"/>
                        </a:spcAft>
                      </a:pPr>
                      <a:r>
                        <a:rPr lang="en-IN" sz="700" dirty="0">
                          <a:effectLst/>
                        </a:rPr>
                        <a:t>3</a:t>
                      </a:r>
                      <a:endParaRPr lang="en-US" sz="700" dirty="0">
                        <a:effectLst/>
                        <a:latin typeface="Calibri" panose="020F0502020204030204" pitchFamily="34" charset="0"/>
                        <a:ea typeface="Calibri" panose="020F0502020204030204" pitchFamily="34" charset="0"/>
                      </a:endParaRPr>
                    </a:p>
                  </a:txBody>
                  <a:tcPr marL="45776" marR="45776" marT="0" marB="0"/>
                </a:tc>
                <a:tc>
                  <a:txBody>
                    <a:bodyPr/>
                    <a:lstStyle/>
                    <a:p>
                      <a:pPr marL="0" marR="0">
                        <a:lnSpc>
                          <a:spcPct val="107000"/>
                        </a:lnSpc>
                        <a:spcBef>
                          <a:spcPts val="0"/>
                        </a:spcBef>
                        <a:spcAft>
                          <a:spcPts val="800"/>
                        </a:spcAft>
                      </a:pPr>
                      <a:r>
                        <a:rPr lang="en-IN" sz="700" dirty="0">
                          <a:effectLst/>
                        </a:rPr>
                        <a:t>K_NN</a:t>
                      </a:r>
                      <a:endParaRPr lang="en-US" sz="700" dirty="0">
                        <a:effectLst/>
                        <a:latin typeface="Calibri" panose="020F0502020204030204" pitchFamily="34" charset="0"/>
                        <a:ea typeface="Calibri" panose="020F0502020204030204" pitchFamily="34" charset="0"/>
                      </a:endParaRPr>
                    </a:p>
                  </a:txBody>
                  <a:tcPr marL="45776" marR="45776" marT="0" marB="0"/>
                </a:tc>
                <a:tc>
                  <a:txBody>
                    <a:bodyPr/>
                    <a:lstStyle/>
                    <a:p>
                      <a:pPr marL="0" marR="0">
                        <a:lnSpc>
                          <a:spcPct val="107000"/>
                        </a:lnSpc>
                        <a:spcBef>
                          <a:spcPts val="0"/>
                        </a:spcBef>
                        <a:spcAft>
                          <a:spcPts val="800"/>
                        </a:spcAft>
                      </a:pPr>
                      <a:r>
                        <a:rPr lang="en-US" sz="700" dirty="0">
                          <a:effectLst/>
                        </a:rPr>
                        <a:t>Accuracy: 0.756Precision: 0.661Recall: 0.756F1-score: 0.690 </a:t>
                      </a:r>
                      <a:r>
                        <a:rPr lang="en-IN" sz="700" dirty="0">
                          <a:effectLst/>
                        </a:rPr>
                        <a:t> </a:t>
                      </a:r>
                      <a:endParaRPr lang="en-US" sz="700" dirty="0">
                        <a:effectLst/>
                        <a:latin typeface="Calibri" panose="020F0502020204030204" pitchFamily="34" charset="0"/>
                        <a:ea typeface="Calibri" panose="020F0502020204030204" pitchFamily="34" charset="0"/>
                      </a:endParaRPr>
                    </a:p>
                  </a:txBody>
                  <a:tcPr marL="45776" marR="45776" marT="0" marB="0"/>
                </a:tc>
                <a:extLst>
                  <a:ext uri="{0D108BD9-81ED-4DB2-BD59-A6C34878D82A}">
                    <a16:rowId xmlns:a16="http://schemas.microsoft.com/office/drawing/2014/main" val="354113649"/>
                  </a:ext>
                </a:extLst>
              </a:tr>
              <a:tr h="708276">
                <a:tc>
                  <a:txBody>
                    <a:bodyPr/>
                    <a:lstStyle/>
                    <a:p>
                      <a:pPr marL="0" marR="0">
                        <a:lnSpc>
                          <a:spcPct val="107000"/>
                        </a:lnSpc>
                        <a:spcBef>
                          <a:spcPts val="0"/>
                        </a:spcBef>
                        <a:spcAft>
                          <a:spcPts val="800"/>
                        </a:spcAft>
                      </a:pPr>
                      <a:r>
                        <a:rPr lang="en-IN" sz="700" dirty="0">
                          <a:effectLst/>
                        </a:rPr>
                        <a:t>4</a:t>
                      </a:r>
                      <a:endParaRPr lang="en-US" sz="700" dirty="0">
                        <a:effectLst/>
                        <a:latin typeface="Calibri" panose="020F0502020204030204" pitchFamily="34" charset="0"/>
                        <a:ea typeface="Calibri" panose="020F0502020204030204" pitchFamily="34" charset="0"/>
                      </a:endParaRPr>
                    </a:p>
                  </a:txBody>
                  <a:tcPr marL="45776" marR="45776" marT="0" marB="0"/>
                </a:tc>
                <a:tc>
                  <a:txBody>
                    <a:bodyPr/>
                    <a:lstStyle/>
                    <a:p>
                      <a:pPr marL="0" marR="0">
                        <a:lnSpc>
                          <a:spcPct val="107000"/>
                        </a:lnSpc>
                        <a:spcBef>
                          <a:spcPts val="0"/>
                        </a:spcBef>
                        <a:spcAft>
                          <a:spcPts val="800"/>
                        </a:spcAft>
                      </a:pPr>
                      <a:r>
                        <a:rPr lang="en-IN" sz="700" dirty="0">
                          <a:effectLst/>
                        </a:rPr>
                        <a:t>Naïve </a:t>
                      </a:r>
                      <a:r>
                        <a:rPr lang="en-IN" sz="700" dirty="0" err="1">
                          <a:effectLst/>
                        </a:rPr>
                        <a:t>Baye’s</a:t>
                      </a:r>
                      <a:endParaRPr lang="en-US" sz="700" dirty="0">
                        <a:effectLst/>
                        <a:latin typeface="Calibri" panose="020F0502020204030204" pitchFamily="34" charset="0"/>
                        <a:ea typeface="Calibri" panose="020F0502020204030204" pitchFamily="34" charset="0"/>
                      </a:endParaRPr>
                    </a:p>
                  </a:txBody>
                  <a:tcPr marL="45776" marR="45776" marT="0" marB="0"/>
                </a:tc>
                <a:tc>
                  <a:txBody>
                    <a:bodyPr/>
                    <a:lstStyle/>
                    <a:p>
                      <a:pPr marL="0" marR="0">
                        <a:lnSpc>
                          <a:spcPct val="107000"/>
                        </a:lnSpc>
                        <a:spcBef>
                          <a:spcPts val="0"/>
                        </a:spcBef>
                        <a:spcAft>
                          <a:spcPts val="800"/>
                        </a:spcAft>
                      </a:pPr>
                      <a:r>
                        <a:rPr lang="en-US" sz="700" dirty="0">
                          <a:effectLst/>
                        </a:rPr>
                        <a:t>Accuracy: 0.676Precision: 0.709Recall: 0.676F1-score: 0.686 </a:t>
                      </a:r>
                      <a:r>
                        <a:rPr lang="en-IN" sz="700" dirty="0">
                          <a:effectLst/>
                        </a:rPr>
                        <a:t> </a:t>
                      </a:r>
                      <a:endParaRPr lang="en-US" sz="700" dirty="0">
                        <a:effectLst/>
                        <a:latin typeface="Calibri" panose="020F0502020204030204" pitchFamily="34" charset="0"/>
                        <a:ea typeface="Calibri" panose="020F0502020204030204" pitchFamily="34" charset="0"/>
                      </a:endParaRPr>
                    </a:p>
                  </a:txBody>
                  <a:tcPr marL="45776" marR="45776" marT="0" marB="0"/>
                </a:tc>
                <a:extLst>
                  <a:ext uri="{0D108BD9-81ED-4DB2-BD59-A6C34878D82A}">
                    <a16:rowId xmlns:a16="http://schemas.microsoft.com/office/drawing/2014/main" val="3378133218"/>
                  </a:ext>
                </a:extLst>
              </a:tr>
              <a:tr h="745512">
                <a:tc>
                  <a:txBody>
                    <a:bodyPr/>
                    <a:lstStyle/>
                    <a:p>
                      <a:pPr marL="0" marR="0">
                        <a:lnSpc>
                          <a:spcPct val="107000"/>
                        </a:lnSpc>
                        <a:spcBef>
                          <a:spcPts val="0"/>
                        </a:spcBef>
                        <a:spcAft>
                          <a:spcPts val="800"/>
                        </a:spcAft>
                      </a:pPr>
                      <a:r>
                        <a:rPr lang="en-IN" sz="700" dirty="0">
                          <a:effectLst/>
                        </a:rPr>
                        <a:t>5</a:t>
                      </a:r>
                      <a:endParaRPr lang="en-US" sz="700" dirty="0">
                        <a:effectLst/>
                        <a:latin typeface="Calibri" panose="020F0502020204030204" pitchFamily="34" charset="0"/>
                        <a:ea typeface="Calibri" panose="020F0502020204030204" pitchFamily="34" charset="0"/>
                      </a:endParaRPr>
                    </a:p>
                  </a:txBody>
                  <a:tcPr marL="45776" marR="45776" marT="0" marB="0"/>
                </a:tc>
                <a:tc>
                  <a:txBody>
                    <a:bodyPr/>
                    <a:lstStyle/>
                    <a:p>
                      <a:pPr marL="0" marR="0">
                        <a:lnSpc>
                          <a:spcPct val="107000"/>
                        </a:lnSpc>
                        <a:spcBef>
                          <a:spcPts val="0"/>
                        </a:spcBef>
                        <a:spcAft>
                          <a:spcPts val="800"/>
                        </a:spcAft>
                      </a:pPr>
                      <a:r>
                        <a:rPr lang="en-IN" sz="700" dirty="0">
                          <a:effectLst/>
                        </a:rPr>
                        <a:t>Gradient Descent</a:t>
                      </a:r>
                      <a:endParaRPr lang="en-US" sz="700" dirty="0">
                        <a:effectLst/>
                        <a:latin typeface="Calibri" panose="020F0502020204030204" pitchFamily="34" charset="0"/>
                        <a:ea typeface="Calibri" panose="020F0502020204030204" pitchFamily="34" charset="0"/>
                      </a:endParaRPr>
                    </a:p>
                  </a:txBody>
                  <a:tcPr marL="45776" marR="45776" marT="0" marB="0"/>
                </a:tc>
                <a:tc>
                  <a:txBody>
                    <a:bodyPr/>
                    <a:lstStyle/>
                    <a:p>
                      <a:pPr marL="0" marR="0">
                        <a:lnSpc>
                          <a:spcPct val="107000"/>
                        </a:lnSpc>
                        <a:spcBef>
                          <a:spcPts val="0"/>
                        </a:spcBef>
                        <a:spcAft>
                          <a:spcPts val="800"/>
                        </a:spcAft>
                      </a:pPr>
                      <a:r>
                        <a:rPr lang="en-US" sz="700" dirty="0">
                          <a:effectLst/>
                        </a:rPr>
                        <a:t>Accuracy: 0.774Precision: 0.599Recall: 0.774F1-score: 0.675 </a:t>
                      </a:r>
                      <a:r>
                        <a:rPr lang="en-IN" sz="900" u="none" strike="noStrike" dirty="0">
                          <a:effectLst/>
                        </a:rPr>
                        <a:t> </a:t>
                      </a:r>
                      <a:endParaRPr lang="en-US" sz="700" dirty="0">
                        <a:effectLst/>
                        <a:latin typeface="Calibri" panose="020F0502020204030204" pitchFamily="34" charset="0"/>
                        <a:ea typeface="Calibri" panose="020F0502020204030204" pitchFamily="34" charset="0"/>
                      </a:endParaRPr>
                    </a:p>
                  </a:txBody>
                  <a:tcPr marL="45776" marR="45776" marT="0" marB="0"/>
                </a:tc>
                <a:extLst>
                  <a:ext uri="{0D108BD9-81ED-4DB2-BD59-A6C34878D82A}">
                    <a16:rowId xmlns:a16="http://schemas.microsoft.com/office/drawing/2014/main" val="3012543757"/>
                  </a:ext>
                </a:extLst>
              </a:tr>
              <a:tr h="745512">
                <a:tc>
                  <a:txBody>
                    <a:bodyPr/>
                    <a:lstStyle/>
                    <a:p>
                      <a:pPr marL="0" marR="0">
                        <a:lnSpc>
                          <a:spcPct val="107000"/>
                        </a:lnSpc>
                        <a:spcBef>
                          <a:spcPts val="0"/>
                        </a:spcBef>
                        <a:spcAft>
                          <a:spcPts val="800"/>
                        </a:spcAft>
                      </a:pPr>
                      <a:r>
                        <a:rPr lang="en-IN" sz="700" dirty="0">
                          <a:effectLst/>
                        </a:rPr>
                        <a:t>6</a:t>
                      </a:r>
                      <a:endParaRPr lang="en-US" sz="700" dirty="0">
                        <a:effectLst/>
                        <a:latin typeface="Calibri" panose="020F0502020204030204" pitchFamily="34" charset="0"/>
                        <a:ea typeface="Calibri" panose="020F0502020204030204" pitchFamily="34" charset="0"/>
                      </a:endParaRPr>
                    </a:p>
                  </a:txBody>
                  <a:tcPr marL="45776" marR="45776" marT="0" marB="0"/>
                </a:tc>
                <a:tc>
                  <a:txBody>
                    <a:bodyPr/>
                    <a:lstStyle/>
                    <a:p>
                      <a:pPr marL="0" marR="0">
                        <a:lnSpc>
                          <a:spcPct val="107000"/>
                        </a:lnSpc>
                        <a:spcBef>
                          <a:spcPts val="0"/>
                        </a:spcBef>
                        <a:spcAft>
                          <a:spcPts val="800"/>
                        </a:spcAft>
                      </a:pPr>
                      <a:r>
                        <a:rPr lang="en-IN" sz="700" dirty="0">
                          <a:effectLst/>
                        </a:rPr>
                        <a:t>Random Forest</a:t>
                      </a:r>
                      <a:endParaRPr lang="en-US" sz="700" dirty="0">
                        <a:effectLst/>
                        <a:latin typeface="Calibri" panose="020F0502020204030204" pitchFamily="34" charset="0"/>
                        <a:ea typeface="Calibri" panose="020F0502020204030204" pitchFamily="34" charset="0"/>
                      </a:endParaRPr>
                    </a:p>
                  </a:txBody>
                  <a:tcPr marL="45776" marR="45776" marT="0" marB="0"/>
                </a:tc>
                <a:tc>
                  <a:txBody>
                    <a:bodyPr/>
                    <a:lstStyle/>
                    <a:p>
                      <a:pPr marL="0" marR="0">
                        <a:lnSpc>
                          <a:spcPct val="107000"/>
                        </a:lnSpc>
                        <a:spcBef>
                          <a:spcPts val="0"/>
                        </a:spcBef>
                        <a:spcAft>
                          <a:spcPts val="800"/>
                        </a:spcAft>
                      </a:pPr>
                      <a:r>
                        <a:rPr lang="en-US" sz="700" dirty="0">
                          <a:effectLst/>
                        </a:rPr>
                        <a:t>Accuracy: 0.763Precision: 0.625Recall: 0.763F1-score: 0.678 </a:t>
                      </a:r>
                      <a:r>
                        <a:rPr lang="en-IN" sz="900" u="none" strike="noStrike" dirty="0">
                          <a:effectLst/>
                        </a:rPr>
                        <a:t> </a:t>
                      </a:r>
                      <a:endParaRPr lang="en-US" sz="700" dirty="0">
                        <a:effectLst/>
                        <a:latin typeface="Calibri" panose="020F0502020204030204" pitchFamily="34" charset="0"/>
                        <a:ea typeface="Calibri" panose="020F0502020204030204" pitchFamily="34" charset="0"/>
                      </a:endParaRPr>
                    </a:p>
                  </a:txBody>
                  <a:tcPr marL="45776" marR="45776" marT="0" marB="0"/>
                </a:tc>
                <a:extLst>
                  <a:ext uri="{0D108BD9-81ED-4DB2-BD59-A6C34878D82A}">
                    <a16:rowId xmlns:a16="http://schemas.microsoft.com/office/drawing/2014/main" val="1980370581"/>
                  </a:ext>
                </a:extLst>
              </a:tr>
              <a:tr h="745512">
                <a:tc>
                  <a:txBody>
                    <a:bodyPr/>
                    <a:lstStyle/>
                    <a:p>
                      <a:pPr marL="0" marR="0">
                        <a:lnSpc>
                          <a:spcPct val="107000"/>
                        </a:lnSpc>
                        <a:spcBef>
                          <a:spcPts val="0"/>
                        </a:spcBef>
                        <a:spcAft>
                          <a:spcPts val="800"/>
                        </a:spcAft>
                      </a:pPr>
                      <a:r>
                        <a:rPr lang="en-IN" sz="700" dirty="0">
                          <a:effectLst/>
                        </a:rPr>
                        <a:t>7</a:t>
                      </a:r>
                      <a:endParaRPr lang="en-US" sz="700" dirty="0">
                        <a:effectLst/>
                        <a:latin typeface="Calibri" panose="020F0502020204030204" pitchFamily="34" charset="0"/>
                        <a:ea typeface="Calibri" panose="020F0502020204030204" pitchFamily="34" charset="0"/>
                      </a:endParaRPr>
                    </a:p>
                  </a:txBody>
                  <a:tcPr marL="45776" marR="45776" marT="0" marB="0"/>
                </a:tc>
                <a:tc>
                  <a:txBody>
                    <a:bodyPr/>
                    <a:lstStyle/>
                    <a:p>
                      <a:pPr marL="0" marR="0">
                        <a:lnSpc>
                          <a:spcPct val="107000"/>
                        </a:lnSpc>
                        <a:spcBef>
                          <a:spcPts val="0"/>
                        </a:spcBef>
                        <a:spcAft>
                          <a:spcPts val="800"/>
                        </a:spcAft>
                      </a:pPr>
                      <a:r>
                        <a:rPr lang="en-IN" sz="700" dirty="0">
                          <a:effectLst/>
                        </a:rPr>
                        <a:t>Support Vector Machine</a:t>
                      </a:r>
                      <a:endParaRPr lang="en-US" sz="700" dirty="0">
                        <a:effectLst/>
                        <a:latin typeface="Calibri" panose="020F0502020204030204" pitchFamily="34" charset="0"/>
                        <a:ea typeface="Calibri" panose="020F0502020204030204" pitchFamily="34" charset="0"/>
                      </a:endParaRPr>
                    </a:p>
                  </a:txBody>
                  <a:tcPr marL="45776" marR="45776" marT="0" marB="0"/>
                </a:tc>
                <a:tc>
                  <a:txBody>
                    <a:bodyPr/>
                    <a:lstStyle/>
                    <a:p>
                      <a:pPr marL="0" marR="0">
                        <a:lnSpc>
                          <a:spcPct val="107000"/>
                        </a:lnSpc>
                        <a:spcBef>
                          <a:spcPts val="0"/>
                        </a:spcBef>
                        <a:spcAft>
                          <a:spcPts val="800"/>
                        </a:spcAft>
                      </a:pPr>
                      <a:r>
                        <a:rPr lang="en-US" sz="700" dirty="0">
                          <a:effectLst/>
                        </a:rPr>
                        <a:t>Accuracy: 0.774Precision: 0.599Recall: 0.774F1-score: 0.675 </a:t>
                      </a:r>
                      <a:r>
                        <a:rPr lang="en-IN" sz="900" u="none" strike="noStrike" dirty="0">
                          <a:effectLst/>
                        </a:rPr>
                        <a:t> </a:t>
                      </a:r>
                      <a:endParaRPr lang="en-US" sz="700" dirty="0">
                        <a:effectLst/>
                        <a:latin typeface="Calibri" panose="020F0502020204030204" pitchFamily="34" charset="0"/>
                        <a:ea typeface="Calibri" panose="020F0502020204030204" pitchFamily="34" charset="0"/>
                      </a:endParaRPr>
                    </a:p>
                  </a:txBody>
                  <a:tcPr marL="45776" marR="45776" marT="0" marB="0"/>
                </a:tc>
                <a:extLst>
                  <a:ext uri="{0D108BD9-81ED-4DB2-BD59-A6C34878D82A}">
                    <a16:rowId xmlns:a16="http://schemas.microsoft.com/office/drawing/2014/main" val="438958376"/>
                  </a:ext>
                </a:extLst>
              </a:tr>
            </a:tbl>
          </a:graphicData>
        </a:graphic>
      </p:graphicFrame>
    </p:spTree>
    <p:extLst>
      <p:ext uri="{BB962C8B-B14F-4D97-AF65-F5344CB8AC3E}">
        <p14:creationId xmlns:p14="http://schemas.microsoft.com/office/powerpoint/2010/main" val="13017707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1660BE-EAA8-261D-70E5-B20D0B1D33F2}"/>
              </a:ext>
            </a:extLst>
          </p:cNvPr>
          <p:cNvSpPr>
            <a:spLocks noGrp="1"/>
          </p:cNvSpPr>
          <p:nvPr>
            <p:ph type="title"/>
          </p:nvPr>
        </p:nvSpPr>
        <p:spPr>
          <a:xfrm>
            <a:off x="779930" y="0"/>
            <a:ext cx="10515600" cy="1325563"/>
          </a:xfrm>
        </p:spPr>
        <p:txBody>
          <a:bodyPr/>
          <a:lstStyle/>
          <a:p>
            <a:r>
              <a:rPr lang="en-US" dirty="0"/>
              <a:t>Summary of The Data</a:t>
            </a:r>
          </a:p>
        </p:txBody>
      </p:sp>
      <p:sp>
        <p:nvSpPr>
          <p:cNvPr id="5" name="Text Placeholder 4">
            <a:extLst>
              <a:ext uri="{FF2B5EF4-FFF2-40B4-BE49-F238E27FC236}">
                <a16:creationId xmlns:a16="http://schemas.microsoft.com/office/drawing/2014/main" id="{0BB632D1-0990-FBD0-4ED1-EEE02B683D26}"/>
              </a:ext>
            </a:extLst>
          </p:cNvPr>
          <p:cNvSpPr>
            <a:spLocks noGrp="1"/>
          </p:cNvSpPr>
          <p:nvPr>
            <p:ph type="body" idx="1"/>
          </p:nvPr>
        </p:nvSpPr>
        <p:spPr>
          <a:xfrm>
            <a:off x="838200" y="1241965"/>
            <a:ext cx="10399061" cy="5113945"/>
          </a:xfrm>
        </p:spPr>
        <p:txBody>
          <a:bodyPr>
            <a:normAutofit/>
          </a:bodyPr>
          <a:lstStyle/>
          <a:p>
            <a:r>
              <a:rPr lang="en-US" sz="2400" dirty="0">
                <a:latin typeface="+mn-lt"/>
              </a:rPr>
              <a:t>There data set contains 24 categorical columns which 18 of them which are about drugs last categorical column is VSA (drugs consumption when) which is also target column has categories </a:t>
            </a:r>
            <a:r>
              <a:rPr lang="en-US" sz="2400">
                <a:latin typeface="+mn-lt"/>
              </a:rPr>
              <a:t>of   (CL0 to CL6)</a:t>
            </a:r>
            <a:r>
              <a:rPr kumimoji="0" lang="en-US" altLang="en-US" sz="2400" b="0" i="0" u="none" strike="noStrike" cap="none" normalizeH="0" baseline="0">
                <a:ln>
                  <a:noFill/>
                </a:ln>
                <a:solidFill>
                  <a:schemeClr val="tx1"/>
                </a:solidFill>
                <a:effectLst/>
                <a:latin typeface="+mn-lt"/>
              </a:rPr>
              <a:t>never </a:t>
            </a:r>
            <a:r>
              <a:rPr kumimoji="0" lang="en-US" altLang="en-US" sz="2400" b="0" i="0" u="none" strike="noStrike" cap="none" normalizeH="0" baseline="0" dirty="0">
                <a:ln>
                  <a:noFill/>
                </a:ln>
                <a:solidFill>
                  <a:schemeClr val="tx1"/>
                </a:solidFill>
                <a:effectLst/>
                <a:latin typeface="+mn-lt"/>
              </a:rPr>
              <a:t>used the drug ,used it over a decade ago, used in the last decade, used in the last year, used in the last </a:t>
            </a:r>
            <a:r>
              <a:rPr kumimoji="0" lang="en-US" altLang="en-US" sz="2400" b="0" i="0" u="none" strike="noStrike" cap="none" normalizeH="0" baseline="0">
                <a:ln>
                  <a:noFill/>
                </a:ln>
                <a:solidFill>
                  <a:schemeClr val="tx1"/>
                </a:solidFill>
                <a:effectLst/>
                <a:latin typeface="+mn-lt"/>
              </a:rPr>
              <a:t>month, used </a:t>
            </a:r>
            <a:r>
              <a:rPr kumimoji="0" lang="en-US" altLang="en-US" sz="2400" b="0" i="0" u="none" strike="noStrike" cap="none" normalizeH="0" baseline="0" dirty="0">
                <a:ln>
                  <a:noFill/>
                </a:ln>
                <a:solidFill>
                  <a:schemeClr val="tx1"/>
                </a:solidFill>
                <a:effectLst/>
                <a:latin typeface="+mn-lt"/>
              </a:rPr>
              <a:t>in the last week, used in the last day .</a:t>
            </a:r>
          </a:p>
          <a:p>
            <a:r>
              <a:rPr lang="en-US" sz="2400" dirty="0">
                <a:latin typeface="+mn-lt"/>
              </a:rPr>
              <a:t> remaining categorical columns are Age ,Gender ,Education , Country, </a:t>
            </a:r>
            <a:r>
              <a:rPr lang="en-US" sz="2400" dirty="0" err="1">
                <a:latin typeface="+mn-lt"/>
              </a:rPr>
              <a:t>Ethicity</a:t>
            </a:r>
            <a:r>
              <a:rPr lang="en-US" sz="2400" dirty="0">
                <a:latin typeface="+mn-lt"/>
              </a:rPr>
              <a:t> </a:t>
            </a:r>
            <a:endParaRPr lang="en-US" sz="2600" dirty="0"/>
          </a:p>
          <a:p>
            <a:r>
              <a:rPr lang="en-US" sz="2400" dirty="0"/>
              <a:t>8</a:t>
            </a:r>
            <a:r>
              <a:rPr lang="en-US" dirty="0"/>
              <a:t> </a:t>
            </a:r>
            <a:r>
              <a:rPr lang="en-US" sz="2400" dirty="0"/>
              <a:t>numerical columns </a:t>
            </a:r>
            <a:r>
              <a:rPr lang="en-US" sz="2400" dirty="0" err="1"/>
              <a:t>Nscore</a:t>
            </a:r>
            <a:r>
              <a:rPr lang="en-US" sz="2400" dirty="0"/>
              <a:t>, </a:t>
            </a:r>
            <a:r>
              <a:rPr lang="en-US" sz="2400" dirty="0" err="1"/>
              <a:t>Oscore</a:t>
            </a:r>
            <a:r>
              <a:rPr lang="en-US" sz="2400" dirty="0"/>
              <a:t> , </a:t>
            </a:r>
            <a:r>
              <a:rPr lang="en-US" sz="2400" dirty="0" err="1"/>
              <a:t>Ascore</a:t>
            </a:r>
            <a:r>
              <a:rPr lang="en-US" sz="2400" dirty="0"/>
              <a:t> ,</a:t>
            </a:r>
            <a:r>
              <a:rPr lang="en-US" sz="2400" dirty="0" err="1"/>
              <a:t>Escore</a:t>
            </a:r>
            <a:r>
              <a:rPr lang="en-US" sz="2400" dirty="0"/>
              <a:t> , </a:t>
            </a:r>
            <a:r>
              <a:rPr lang="en-US" sz="2400" dirty="0" err="1"/>
              <a:t>Cscore</a:t>
            </a:r>
            <a:r>
              <a:rPr lang="en-US" sz="2400" dirty="0"/>
              <a:t> , Impulsive , SS(Sensation Seeking)</a:t>
            </a:r>
          </a:p>
          <a:p>
            <a:endParaRPr lang="en-US" dirty="0"/>
          </a:p>
          <a:p>
            <a:endParaRPr lang="en-US" dirty="0"/>
          </a:p>
        </p:txBody>
      </p:sp>
    </p:spTree>
    <p:extLst>
      <p:ext uri="{BB962C8B-B14F-4D97-AF65-F5344CB8AC3E}">
        <p14:creationId xmlns:p14="http://schemas.microsoft.com/office/powerpoint/2010/main" val="24614999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4B836-5B14-0D3E-8014-745B2995A3A6}"/>
              </a:ext>
            </a:extLst>
          </p:cNvPr>
          <p:cNvSpPr>
            <a:spLocks noGrp="1"/>
          </p:cNvSpPr>
          <p:nvPr>
            <p:ph type="title"/>
          </p:nvPr>
        </p:nvSpPr>
        <p:spPr/>
        <p:txBody>
          <a:bodyPr/>
          <a:lstStyle/>
          <a:p>
            <a:r>
              <a:rPr lang="en-US" dirty="0"/>
              <a:t>Numerical data in detail</a:t>
            </a:r>
          </a:p>
        </p:txBody>
      </p:sp>
      <p:sp>
        <p:nvSpPr>
          <p:cNvPr id="3" name="Text Placeholder 2">
            <a:extLst>
              <a:ext uri="{FF2B5EF4-FFF2-40B4-BE49-F238E27FC236}">
                <a16:creationId xmlns:a16="http://schemas.microsoft.com/office/drawing/2014/main" id="{8DA49189-A481-78FD-E669-CD594A3D92FE}"/>
              </a:ext>
            </a:extLst>
          </p:cNvPr>
          <p:cNvSpPr>
            <a:spLocks noGrp="1"/>
          </p:cNvSpPr>
          <p:nvPr>
            <p:ph type="body" idx="1"/>
          </p:nvPr>
        </p:nvSpPr>
        <p:spPr/>
        <p:txBody>
          <a:bodyPr/>
          <a:lstStyle/>
          <a:p>
            <a:pPr marL="114300" indent="0">
              <a:buNone/>
            </a:pPr>
            <a:endParaRPr lang="en-US" dirty="0"/>
          </a:p>
        </p:txBody>
      </p:sp>
      <p:graphicFrame>
        <p:nvGraphicFramePr>
          <p:cNvPr id="4" name="Table 3">
            <a:extLst>
              <a:ext uri="{FF2B5EF4-FFF2-40B4-BE49-F238E27FC236}">
                <a16:creationId xmlns:a16="http://schemas.microsoft.com/office/drawing/2014/main" id="{78E0B3DB-6A61-1BBB-EBEA-03829651AAFA}"/>
              </a:ext>
            </a:extLst>
          </p:cNvPr>
          <p:cNvGraphicFramePr>
            <a:graphicFrameLocks noGrp="1"/>
          </p:cNvGraphicFramePr>
          <p:nvPr/>
        </p:nvGraphicFramePr>
        <p:xfrm>
          <a:off x="838200" y="2827814"/>
          <a:ext cx="10515600" cy="2346960"/>
        </p:xfrm>
        <a:graphic>
          <a:graphicData uri="http://schemas.openxmlformats.org/drawingml/2006/table">
            <a:tbl>
              <a:tblPr/>
              <a:tblGrid>
                <a:gridCol w="5257800">
                  <a:extLst>
                    <a:ext uri="{9D8B030D-6E8A-4147-A177-3AD203B41FA5}">
                      <a16:colId xmlns:a16="http://schemas.microsoft.com/office/drawing/2014/main" val="3095528030"/>
                    </a:ext>
                  </a:extLst>
                </a:gridCol>
                <a:gridCol w="5257800">
                  <a:extLst>
                    <a:ext uri="{9D8B030D-6E8A-4147-A177-3AD203B41FA5}">
                      <a16:colId xmlns:a16="http://schemas.microsoft.com/office/drawing/2014/main" val="135354726"/>
                    </a:ext>
                  </a:extLst>
                </a:gridCol>
              </a:tblGrid>
              <a:tr h="0">
                <a:tc>
                  <a:txBody>
                    <a:bodyPr/>
                    <a:lstStyle/>
                    <a:p>
                      <a:r>
                        <a:rPr lang="en-US" dirty="0" err="1"/>
                        <a:t>Nscore</a:t>
                      </a:r>
                      <a:endParaRPr lang="en-US" dirty="0"/>
                    </a:p>
                  </a:txBody>
                  <a:tcPr anchor="ctr">
                    <a:lnL>
                      <a:noFill/>
                    </a:lnL>
                    <a:lnR>
                      <a:noFill/>
                    </a:lnR>
                    <a:lnT>
                      <a:noFill/>
                    </a:lnT>
                    <a:lnB>
                      <a:noFill/>
                    </a:lnB>
                    <a:noFill/>
                  </a:tcPr>
                </a:tc>
                <a:tc>
                  <a:txBody>
                    <a:bodyPr/>
                    <a:lstStyle/>
                    <a:p>
                      <a:r>
                        <a:rPr lang="en-US"/>
                        <a:t>Quantified NEO Five-Factor Inventory Neuroticism score</a:t>
                      </a:r>
                    </a:p>
                  </a:txBody>
                  <a:tcPr anchor="ctr">
                    <a:lnL>
                      <a:noFill/>
                    </a:lnL>
                    <a:lnR>
                      <a:noFill/>
                    </a:lnR>
                    <a:lnT>
                      <a:noFill/>
                    </a:lnT>
                    <a:lnB>
                      <a:noFill/>
                    </a:lnB>
                    <a:noFill/>
                  </a:tcPr>
                </a:tc>
                <a:extLst>
                  <a:ext uri="{0D108BD9-81ED-4DB2-BD59-A6C34878D82A}">
                    <a16:rowId xmlns:a16="http://schemas.microsoft.com/office/drawing/2014/main" val="339806655"/>
                  </a:ext>
                </a:extLst>
              </a:tr>
              <a:tr h="0">
                <a:tc>
                  <a:txBody>
                    <a:bodyPr/>
                    <a:lstStyle/>
                    <a:p>
                      <a:r>
                        <a:rPr lang="en-US"/>
                        <a:t>Escore</a:t>
                      </a:r>
                    </a:p>
                  </a:txBody>
                  <a:tcPr anchor="ctr">
                    <a:lnL>
                      <a:noFill/>
                    </a:lnL>
                    <a:lnR>
                      <a:noFill/>
                    </a:lnR>
                    <a:lnT>
                      <a:noFill/>
                    </a:lnT>
                    <a:lnB>
                      <a:noFill/>
                    </a:lnB>
                    <a:noFill/>
                  </a:tcPr>
                </a:tc>
                <a:tc>
                  <a:txBody>
                    <a:bodyPr/>
                    <a:lstStyle/>
                    <a:p>
                      <a:r>
                        <a:rPr lang="en-US"/>
                        <a:t>Quantified NEO Five-Factor Inventory Extraversion score</a:t>
                      </a:r>
                    </a:p>
                  </a:txBody>
                  <a:tcPr anchor="ctr">
                    <a:lnL>
                      <a:noFill/>
                    </a:lnL>
                    <a:lnR>
                      <a:noFill/>
                    </a:lnR>
                    <a:lnT>
                      <a:noFill/>
                    </a:lnT>
                    <a:lnB>
                      <a:noFill/>
                    </a:lnB>
                    <a:noFill/>
                  </a:tcPr>
                </a:tc>
                <a:extLst>
                  <a:ext uri="{0D108BD9-81ED-4DB2-BD59-A6C34878D82A}">
                    <a16:rowId xmlns:a16="http://schemas.microsoft.com/office/drawing/2014/main" val="3151234918"/>
                  </a:ext>
                </a:extLst>
              </a:tr>
              <a:tr h="0">
                <a:tc>
                  <a:txBody>
                    <a:bodyPr/>
                    <a:lstStyle/>
                    <a:p>
                      <a:r>
                        <a:rPr lang="en-US"/>
                        <a:t>Oscore</a:t>
                      </a:r>
                    </a:p>
                  </a:txBody>
                  <a:tcPr anchor="ctr">
                    <a:lnL>
                      <a:noFill/>
                    </a:lnL>
                    <a:lnR>
                      <a:noFill/>
                    </a:lnR>
                    <a:lnT>
                      <a:noFill/>
                    </a:lnT>
                    <a:lnB>
                      <a:noFill/>
                    </a:lnB>
                    <a:noFill/>
                  </a:tcPr>
                </a:tc>
                <a:tc>
                  <a:txBody>
                    <a:bodyPr/>
                    <a:lstStyle/>
                    <a:p>
                      <a:r>
                        <a:rPr lang="en-US"/>
                        <a:t>Quantified NEO Five-Factor Inventory Openness to experience score</a:t>
                      </a:r>
                    </a:p>
                  </a:txBody>
                  <a:tcPr anchor="ctr">
                    <a:lnL>
                      <a:noFill/>
                    </a:lnL>
                    <a:lnR>
                      <a:noFill/>
                    </a:lnR>
                    <a:lnT>
                      <a:noFill/>
                    </a:lnT>
                    <a:lnB>
                      <a:noFill/>
                    </a:lnB>
                    <a:noFill/>
                  </a:tcPr>
                </a:tc>
                <a:extLst>
                  <a:ext uri="{0D108BD9-81ED-4DB2-BD59-A6C34878D82A}">
                    <a16:rowId xmlns:a16="http://schemas.microsoft.com/office/drawing/2014/main" val="3916675447"/>
                  </a:ext>
                </a:extLst>
              </a:tr>
              <a:tr h="0">
                <a:tc>
                  <a:txBody>
                    <a:bodyPr/>
                    <a:lstStyle/>
                    <a:p>
                      <a:r>
                        <a:rPr lang="en-US"/>
                        <a:t>Ascore</a:t>
                      </a:r>
                    </a:p>
                  </a:txBody>
                  <a:tcPr anchor="ctr">
                    <a:lnL>
                      <a:noFill/>
                    </a:lnL>
                    <a:lnR>
                      <a:noFill/>
                    </a:lnR>
                    <a:lnT>
                      <a:noFill/>
                    </a:lnT>
                    <a:lnB>
                      <a:noFill/>
                    </a:lnB>
                    <a:noFill/>
                  </a:tcPr>
                </a:tc>
                <a:tc>
                  <a:txBody>
                    <a:bodyPr/>
                    <a:lstStyle/>
                    <a:p>
                      <a:r>
                        <a:rPr lang="en-US"/>
                        <a:t>Quantified NEO Five-Factor Inventory Agreeableness score</a:t>
                      </a:r>
                    </a:p>
                  </a:txBody>
                  <a:tcPr anchor="ctr">
                    <a:lnL>
                      <a:noFill/>
                    </a:lnL>
                    <a:lnR>
                      <a:noFill/>
                    </a:lnR>
                    <a:lnT>
                      <a:noFill/>
                    </a:lnT>
                    <a:lnB>
                      <a:noFill/>
                    </a:lnB>
                    <a:noFill/>
                  </a:tcPr>
                </a:tc>
                <a:extLst>
                  <a:ext uri="{0D108BD9-81ED-4DB2-BD59-A6C34878D82A}">
                    <a16:rowId xmlns:a16="http://schemas.microsoft.com/office/drawing/2014/main" val="1077894512"/>
                  </a:ext>
                </a:extLst>
              </a:tr>
              <a:tr h="0">
                <a:tc>
                  <a:txBody>
                    <a:bodyPr/>
                    <a:lstStyle/>
                    <a:p>
                      <a:r>
                        <a:rPr lang="en-US"/>
                        <a:t>Cscore</a:t>
                      </a:r>
                    </a:p>
                  </a:txBody>
                  <a:tcPr anchor="ctr">
                    <a:lnL>
                      <a:noFill/>
                    </a:lnL>
                    <a:lnR>
                      <a:noFill/>
                    </a:lnR>
                    <a:lnT>
                      <a:noFill/>
                    </a:lnT>
                    <a:lnB>
                      <a:noFill/>
                    </a:lnB>
                    <a:noFill/>
                  </a:tcPr>
                </a:tc>
                <a:tc>
                  <a:txBody>
                    <a:bodyPr/>
                    <a:lstStyle/>
                    <a:p>
                      <a:r>
                        <a:rPr lang="en-US"/>
                        <a:t>Quantified NEO Five-Factor Inventory Conscientiousness score</a:t>
                      </a:r>
                    </a:p>
                  </a:txBody>
                  <a:tcPr anchor="ctr">
                    <a:lnL>
                      <a:noFill/>
                    </a:lnL>
                    <a:lnR>
                      <a:noFill/>
                    </a:lnR>
                    <a:lnT>
                      <a:noFill/>
                    </a:lnT>
                    <a:lnB>
                      <a:noFill/>
                    </a:lnB>
                    <a:noFill/>
                  </a:tcPr>
                </a:tc>
                <a:extLst>
                  <a:ext uri="{0D108BD9-81ED-4DB2-BD59-A6C34878D82A}">
                    <a16:rowId xmlns:a16="http://schemas.microsoft.com/office/drawing/2014/main" val="1566058030"/>
                  </a:ext>
                </a:extLst>
              </a:tr>
              <a:tr h="0">
                <a:tc>
                  <a:txBody>
                    <a:bodyPr/>
                    <a:lstStyle/>
                    <a:p>
                      <a:r>
                        <a:rPr lang="en-US"/>
                        <a:t>Impulsive</a:t>
                      </a:r>
                    </a:p>
                  </a:txBody>
                  <a:tcPr anchor="ctr">
                    <a:lnL>
                      <a:noFill/>
                    </a:lnL>
                    <a:lnR>
                      <a:noFill/>
                    </a:lnR>
                    <a:lnT>
                      <a:noFill/>
                    </a:lnT>
                    <a:lnB>
                      <a:noFill/>
                    </a:lnB>
                    <a:noFill/>
                  </a:tcPr>
                </a:tc>
                <a:tc>
                  <a:txBody>
                    <a:bodyPr/>
                    <a:lstStyle/>
                    <a:p>
                      <a:r>
                        <a:rPr lang="en-US"/>
                        <a:t>Quantified BIS-11 impulsiveness score</a:t>
                      </a:r>
                    </a:p>
                  </a:txBody>
                  <a:tcPr anchor="ctr">
                    <a:lnL>
                      <a:noFill/>
                    </a:lnL>
                    <a:lnR>
                      <a:noFill/>
                    </a:lnR>
                    <a:lnT>
                      <a:noFill/>
                    </a:lnT>
                    <a:lnB>
                      <a:noFill/>
                    </a:lnB>
                    <a:noFill/>
                  </a:tcPr>
                </a:tc>
                <a:extLst>
                  <a:ext uri="{0D108BD9-81ED-4DB2-BD59-A6C34878D82A}">
                    <a16:rowId xmlns:a16="http://schemas.microsoft.com/office/drawing/2014/main" val="3967618263"/>
                  </a:ext>
                </a:extLst>
              </a:tr>
              <a:tr h="0">
                <a:tc>
                  <a:txBody>
                    <a:bodyPr/>
                    <a:lstStyle/>
                    <a:p>
                      <a:r>
                        <a:rPr lang="en-US"/>
                        <a:t>SS</a:t>
                      </a:r>
                    </a:p>
                  </a:txBody>
                  <a:tcPr anchor="ctr">
                    <a:lnL>
                      <a:noFill/>
                    </a:lnL>
                    <a:lnR>
                      <a:noFill/>
                    </a:lnR>
                    <a:lnT>
                      <a:noFill/>
                    </a:lnT>
                    <a:lnB>
                      <a:noFill/>
                    </a:lnB>
                    <a:noFill/>
                  </a:tcPr>
                </a:tc>
                <a:tc>
                  <a:txBody>
                    <a:bodyPr/>
                    <a:lstStyle/>
                    <a:p>
                      <a:r>
                        <a:rPr lang="en-US" dirty="0"/>
                        <a:t>Quantified Impulsive Sensation Seeking score</a:t>
                      </a:r>
                    </a:p>
                  </a:txBody>
                  <a:tcPr anchor="ctr">
                    <a:lnL>
                      <a:noFill/>
                    </a:lnL>
                    <a:lnR>
                      <a:noFill/>
                    </a:lnR>
                    <a:lnT>
                      <a:noFill/>
                    </a:lnT>
                    <a:lnB>
                      <a:noFill/>
                    </a:lnB>
                    <a:noFill/>
                  </a:tcPr>
                </a:tc>
                <a:extLst>
                  <a:ext uri="{0D108BD9-81ED-4DB2-BD59-A6C34878D82A}">
                    <a16:rowId xmlns:a16="http://schemas.microsoft.com/office/drawing/2014/main" val="2398707632"/>
                  </a:ext>
                </a:extLst>
              </a:tr>
            </a:tbl>
          </a:graphicData>
        </a:graphic>
      </p:graphicFrame>
    </p:spTree>
    <p:extLst>
      <p:ext uri="{BB962C8B-B14F-4D97-AF65-F5344CB8AC3E}">
        <p14:creationId xmlns:p14="http://schemas.microsoft.com/office/powerpoint/2010/main" val="38402340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83830-AB0B-70DC-75A2-8ED1F93B1F88}"/>
              </a:ext>
            </a:extLst>
          </p:cNvPr>
          <p:cNvSpPr>
            <a:spLocks noGrp="1"/>
          </p:cNvSpPr>
          <p:nvPr>
            <p:ph type="title"/>
          </p:nvPr>
        </p:nvSpPr>
        <p:spPr>
          <a:xfrm>
            <a:off x="365456" y="2949072"/>
            <a:ext cx="10536936" cy="331193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oAutofit/>
          </a:bodyPr>
          <a:lstStyle/>
          <a:p>
            <a:pPr marL="285750" marR="0" indent="-285750">
              <a:lnSpc>
                <a:spcPct val="107000"/>
              </a:lnSpc>
              <a:spcBef>
                <a:spcPts val="0"/>
              </a:spcBef>
              <a:spcAft>
                <a:spcPts val="800"/>
              </a:spcAft>
              <a:buFont typeface="Arial" panose="020B0604020202020204" pitchFamily="34" charset="0"/>
              <a:buChar char="•"/>
            </a:pPr>
            <a:r>
              <a:rPr lang="en-IN" sz="1800" dirty="0">
                <a:effectLst/>
                <a:latin typeface="Arial" panose="020B0604020202020204" pitchFamily="34" charset="0"/>
                <a:ea typeface="Calibri" panose="020F0502020204030204" pitchFamily="34" charset="0"/>
              </a:rPr>
              <a:t>Based on the project evaluation, Naive Bayes exhibited the shortest training time at 0.01 seconds, with Decision Tree showing the fastest prediction time at 0.004 seconds. Conversely, Support Vector Machine (SVM) required the longest training time at 1.43 seconds, while K-Nearest </a:t>
            </a:r>
            <a:r>
              <a:rPr lang="en-IN" sz="1800" dirty="0" err="1">
                <a:effectLst/>
                <a:latin typeface="Arial" panose="020B0604020202020204" pitchFamily="34" charset="0"/>
                <a:ea typeface="Calibri" panose="020F0502020204030204" pitchFamily="34" charset="0"/>
              </a:rPr>
              <a:t>Neighbors</a:t>
            </a:r>
            <a:r>
              <a:rPr lang="en-IN" sz="1800" dirty="0">
                <a:effectLst/>
                <a:latin typeface="Arial" panose="020B0604020202020204" pitchFamily="34" charset="0"/>
                <a:ea typeface="Calibri" panose="020F0502020204030204" pitchFamily="34" charset="0"/>
              </a:rPr>
              <a:t> (KNN) had the highest prediction time at 0.095 seconds.</a:t>
            </a:r>
            <a:br>
              <a:rPr lang="en-IN" sz="1800" dirty="0">
                <a:latin typeface="Arial" panose="020B0604020202020204" pitchFamily="34" charset="0"/>
                <a:ea typeface="Calibri" panose="020F0502020204030204" pitchFamily="34" charset="0"/>
              </a:rPr>
            </a:br>
            <a:br>
              <a:rPr lang="en-IN" sz="1800" dirty="0">
                <a:latin typeface="Arial" panose="020B0604020202020204" pitchFamily="34" charset="0"/>
                <a:ea typeface="Calibri" panose="020F0502020204030204" pitchFamily="34" charset="0"/>
              </a:rPr>
            </a:br>
            <a:r>
              <a:rPr lang="en-US" sz="1800" dirty="0">
                <a:effectLst/>
                <a:latin typeface="Arial" panose="020B0604020202020204" pitchFamily="34" charset="0"/>
                <a:ea typeface="Times New Roman" panose="02020603050405020304" pitchFamily="18" charset="0"/>
              </a:rPr>
              <a:t>The </a:t>
            </a:r>
            <a:r>
              <a:rPr lang="en-US" sz="1800" b="1" dirty="0">
                <a:effectLst/>
                <a:latin typeface="Arial" panose="020B0604020202020204" pitchFamily="34" charset="0"/>
                <a:ea typeface="Times New Roman" panose="02020603050405020304" pitchFamily="18" charset="0"/>
              </a:rPr>
              <a:t>Random Forest</a:t>
            </a:r>
            <a:r>
              <a:rPr lang="en-US" sz="1800" dirty="0">
                <a:effectLst/>
                <a:latin typeface="Arial" panose="020B0604020202020204" pitchFamily="34" charset="0"/>
                <a:ea typeface="Times New Roman" panose="02020603050405020304" pitchFamily="18" charset="0"/>
              </a:rPr>
              <a:t> classifier emerged as the best-performing model with a best score of 0.783. It demonstrated robust performance across various evaluation metrics, particularly in terms of accuracy and recall, making it suitable for the classification task at hand. Both Random Search CV and Gradient Search CV confirmed its superiority among the evaluated models.</a:t>
            </a:r>
            <a:br>
              <a:rPr lang="en-US" sz="1800" dirty="0">
                <a:effectLst/>
                <a:latin typeface="Times New Roman" panose="02020603050405020304" pitchFamily="18" charset="0"/>
                <a:ea typeface="Times New Roman" panose="02020603050405020304" pitchFamily="18" charset="0"/>
              </a:rPr>
            </a:br>
            <a:endParaRPr lang="en-US" sz="1800" dirty="0"/>
          </a:p>
        </p:txBody>
      </p:sp>
      <p:sp>
        <p:nvSpPr>
          <p:cNvPr id="3" name="TextBox 2">
            <a:extLst>
              <a:ext uri="{FF2B5EF4-FFF2-40B4-BE49-F238E27FC236}">
                <a16:creationId xmlns:a16="http://schemas.microsoft.com/office/drawing/2014/main" id="{AD655C34-80C3-60CD-804F-434FDA237B98}"/>
              </a:ext>
            </a:extLst>
          </p:cNvPr>
          <p:cNvSpPr txBox="1"/>
          <p:nvPr/>
        </p:nvSpPr>
        <p:spPr>
          <a:xfrm>
            <a:off x="458905" y="2335340"/>
            <a:ext cx="8608979" cy="523220"/>
          </a:xfrm>
          <a:prstGeom prst="rect">
            <a:avLst/>
          </a:prstGeom>
          <a:noFill/>
        </p:spPr>
        <p:txBody>
          <a:bodyPr wrap="square" rtlCol="0">
            <a:spAutoFit/>
          </a:bodyPr>
          <a:lstStyle/>
          <a:p>
            <a:r>
              <a:rPr lang="en-US" sz="2800" dirty="0">
                <a:latin typeface="Arial Black" panose="020B0A04020102020204" pitchFamily="34" charset="0"/>
              </a:rPr>
              <a:t>Conclusion</a:t>
            </a:r>
          </a:p>
        </p:txBody>
      </p:sp>
      <p:sp>
        <p:nvSpPr>
          <p:cNvPr id="5" name="TextBox 4">
            <a:extLst>
              <a:ext uri="{FF2B5EF4-FFF2-40B4-BE49-F238E27FC236}">
                <a16:creationId xmlns:a16="http://schemas.microsoft.com/office/drawing/2014/main" id="{0FA3648F-E14D-3B57-0504-EFE07A31969A}"/>
              </a:ext>
            </a:extLst>
          </p:cNvPr>
          <p:cNvSpPr txBox="1"/>
          <p:nvPr/>
        </p:nvSpPr>
        <p:spPr>
          <a:xfrm>
            <a:off x="458905" y="832294"/>
            <a:ext cx="10844784" cy="1262846"/>
          </a:xfrm>
          <a:prstGeom prst="rect">
            <a:avLst/>
          </a:prstGeom>
          <a:noFill/>
        </p:spPr>
        <p:txBody>
          <a:bodyPr wrap="square">
            <a:spAutoFit/>
          </a:bodyPr>
          <a:lstStyle/>
          <a:p>
            <a:pPr marL="0" marR="0">
              <a:lnSpc>
                <a:spcPct val="107000"/>
              </a:lnSpc>
              <a:spcBef>
                <a:spcPts val="0"/>
              </a:spcBef>
              <a:spcAft>
                <a:spcPts val="800"/>
              </a:spcAft>
            </a:pPr>
            <a:r>
              <a:rPr lang="en-IN" sz="1800" dirty="0">
                <a:effectLst/>
                <a:latin typeface="Arial" panose="020B0604020202020204" pitchFamily="34" charset="0"/>
                <a:ea typeface="Calibri" panose="020F0502020204030204" pitchFamily="34" charset="0"/>
              </a:rPr>
              <a:t>The main challenge was the data understanding where there were 24 object columns and 7 float data type </a:t>
            </a:r>
            <a:r>
              <a:rPr lang="en-IN" sz="1800" dirty="0" err="1">
                <a:effectLst/>
                <a:latin typeface="Arial" panose="020B0604020202020204" pitchFamily="34" charset="0"/>
                <a:ea typeface="Calibri" panose="020F0502020204030204" pitchFamily="34" charset="0"/>
              </a:rPr>
              <a:t>coloumns</a:t>
            </a:r>
            <a:br>
              <a:rPr lang="en-IN" sz="1800" dirty="0">
                <a:effectLst/>
                <a:latin typeface="Arial" panose="020B0604020202020204" pitchFamily="34" charset="0"/>
                <a:ea typeface="Calibri" panose="020F0502020204030204" pitchFamily="34" charset="0"/>
              </a:rPr>
            </a:br>
            <a:r>
              <a:rPr lang="en-IN" sz="1800" dirty="0">
                <a:effectLst/>
                <a:latin typeface="Arial" panose="020B0604020202020204" pitchFamily="34" charset="0"/>
                <a:ea typeface="Calibri" panose="020F0502020204030204" pitchFamily="34" charset="0"/>
              </a:rPr>
              <a:t>when creating the pipeline I was stuck which parameters should be used in the each algorithm by the help of Toward Data Science website I learned from there and kept the parameters</a:t>
            </a:r>
            <a:endParaRPr lang="en-US" sz="1800" dirty="0">
              <a:effectLst/>
              <a:latin typeface="Calibri" panose="020F0502020204030204" pitchFamily="34" charset="0"/>
              <a:ea typeface="Calibri" panose="020F0502020204030204" pitchFamily="34" charset="0"/>
            </a:endParaRPr>
          </a:p>
        </p:txBody>
      </p:sp>
      <p:sp>
        <p:nvSpPr>
          <p:cNvPr id="6" name="TextBox 5">
            <a:extLst>
              <a:ext uri="{FF2B5EF4-FFF2-40B4-BE49-F238E27FC236}">
                <a16:creationId xmlns:a16="http://schemas.microsoft.com/office/drawing/2014/main" id="{A7B79253-92F0-9E5D-05A8-BB4F983A7094}"/>
              </a:ext>
            </a:extLst>
          </p:cNvPr>
          <p:cNvSpPr txBox="1"/>
          <p:nvPr/>
        </p:nvSpPr>
        <p:spPr>
          <a:xfrm>
            <a:off x="559489" y="126197"/>
            <a:ext cx="10643616" cy="558614"/>
          </a:xfrm>
          <a:prstGeom prst="rect">
            <a:avLst/>
          </a:prstGeom>
          <a:noFill/>
        </p:spPr>
        <p:txBody>
          <a:bodyPr wrap="square" rtlCol="0">
            <a:spAutoFit/>
          </a:bodyPr>
          <a:lstStyle/>
          <a:p>
            <a:pPr marL="0" marR="0">
              <a:lnSpc>
                <a:spcPct val="115000"/>
              </a:lnSpc>
              <a:spcBef>
                <a:spcPts val="0"/>
              </a:spcBef>
              <a:spcAft>
                <a:spcPts val="800"/>
              </a:spcAft>
            </a:pPr>
            <a:r>
              <a:rPr lang="en-IN" sz="2800" b="1" dirty="0">
                <a:solidFill>
                  <a:schemeClr val="tx1"/>
                </a:solidFill>
                <a:effectLst/>
                <a:latin typeface="Arial Black" panose="020B0A04020102020204" pitchFamily="34" charset="0"/>
                <a:ea typeface="Calibri" panose="020F0502020204030204" pitchFamily="34" charset="0"/>
                <a:cs typeface="Times New Roman" panose="02020603050405020304" pitchFamily="18" charset="0"/>
              </a:rPr>
              <a:t>Challenges Faced</a:t>
            </a:r>
            <a:endParaRPr lang="en-US" sz="2800" dirty="0">
              <a:solidFill>
                <a:schemeClr val="tx1"/>
              </a:solidFill>
              <a:effectLst/>
              <a:latin typeface="Arial Black" panose="020B0A040201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59848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DADBED-0FE3-1D76-F1AD-DDD9D180A1C9}"/>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9C19F57C-20D4-1CC6-FF82-39FADF138C18}"/>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8289361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endParaRPr sz="1800" b="0" i="0" u="none" strike="noStrike" cap="none" dirty="0">
              <a:solidFill>
                <a:srgbClr val="7030A0"/>
              </a:solidFill>
              <a:latin typeface="Calibri"/>
              <a:ea typeface="Calibri"/>
              <a:cs typeface="Calibri"/>
              <a:sym typeface="Calibri"/>
            </a:endParaRPr>
          </a:p>
        </p:txBody>
      </p:sp>
      <p:pic>
        <p:nvPicPr>
          <p:cNvPr id="3" name="Picture 2">
            <a:extLst>
              <a:ext uri="{FF2B5EF4-FFF2-40B4-BE49-F238E27FC236}">
                <a16:creationId xmlns:a16="http://schemas.microsoft.com/office/drawing/2014/main" id="{AC4AA257-9924-A4CA-6C8C-D0CB5D643F79}"/>
              </a:ext>
            </a:extLst>
          </p:cNvPr>
          <p:cNvPicPr>
            <a:picLocks noChangeAspect="1"/>
          </p:cNvPicPr>
          <p:nvPr/>
        </p:nvPicPr>
        <p:blipFill>
          <a:blip r:embed="rId3"/>
          <a:stretch>
            <a:fillRect/>
          </a:stretch>
        </p:blipFill>
        <p:spPr>
          <a:xfrm>
            <a:off x="188069" y="42593"/>
            <a:ext cx="12003931" cy="677281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Shape 103"/>
        <p:cNvGrpSpPr/>
        <p:nvPr/>
      </p:nvGrpSpPr>
      <p:grpSpPr>
        <a:xfrm>
          <a:off x="0" y="0"/>
          <a:ext cx="0" cy="0"/>
          <a:chOff x="0" y="0"/>
          <a:chExt cx="0" cy="0"/>
        </a:xfrm>
      </p:grpSpPr>
      <p:sp>
        <p:nvSpPr>
          <p:cNvPr id="2" name="TextBox 1">
            <a:extLst>
              <a:ext uri="{FF2B5EF4-FFF2-40B4-BE49-F238E27FC236}">
                <a16:creationId xmlns:a16="http://schemas.microsoft.com/office/drawing/2014/main" id="{7DFCD247-4486-824E-2986-2E24ECC5DF0A}"/>
              </a:ext>
            </a:extLst>
          </p:cNvPr>
          <p:cNvSpPr txBox="1"/>
          <p:nvPr/>
        </p:nvSpPr>
        <p:spPr>
          <a:xfrm>
            <a:off x="722376" y="448056"/>
            <a:ext cx="4837176" cy="861774"/>
          </a:xfrm>
          <a:prstGeom prst="rect">
            <a:avLst/>
          </a:prstGeom>
          <a:noFill/>
        </p:spPr>
        <p:txBody>
          <a:bodyPr wrap="square" rtlCol="0">
            <a:spAutoFit/>
          </a:bodyPr>
          <a:lstStyle/>
          <a:p>
            <a:r>
              <a:rPr lang="en-IN" sz="3600" b="0" i="0" u="sng" strike="noStrike" cap="none" dirty="0">
                <a:solidFill>
                  <a:srgbClr val="7030A0"/>
                </a:solidFill>
                <a:latin typeface="Times New Roman" panose="02020603050405020304" pitchFamily="18" charset="0"/>
                <a:ea typeface="Lato Black"/>
                <a:cs typeface="Times New Roman" panose="02020603050405020304" pitchFamily="18" charset="0"/>
                <a:sym typeface="Lato Black"/>
              </a:rPr>
              <a:t>About me:</a:t>
            </a:r>
            <a:endParaRPr lang="en-IN" sz="3600" b="0" i="0" u="sng" strike="noStrike" cap="none" dirty="0">
              <a:solidFill>
                <a:srgbClr val="7030A0"/>
              </a:solidFill>
              <a:latin typeface="Times New Roman" panose="02020603050405020304" pitchFamily="18" charset="0"/>
              <a:ea typeface="Calibri"/>
              <a:cs typeface="Times New Roman" panose="02020603050405020304" pitchFamily="18" charset="0"/>
              <a:sym typeface="Calibri"/>
            </a:endParaRPr>
          </a:p>
          <a:p>
            <a:endParaRPr lang="en-US" dirty="0"/>
          </a:p>
        </p:txBody>
      </p:sp>
      <p:sp>
        <p:nvSpPr>
          <p:cNvPr id="3" name="TextBox 2">
            <a:extLst>
              <a:ext uri="{FF2B5EF4-FFF2-40B4-BE49-F238E27FC236}">
                <a16:creationId xmlns:a16="http://schemas.microsoft.com/office/drawing/2014/main" id="{29A63C25-29F6-5A17-37B0-BE9C5574A713}"/>
              </a:ext>
            </a:extLst>
          </p:cNvPr>
          <p:cNvSpPr txBox="1"/>
          <p:nvPr/>
        </p:nvSpPr>
        <p:spPr>
          <a:xfrm>
            <a:off x="722376" y="1600200"/>
            <a:ext cx="9500616" cy="2585323"/>
          </a:xfrm>
          <a:prstGeom prst="rect">
            <a:avLst/>
          </a:prstGeom>
          <a:noFill/>
        </p:spPr>
        <p:txBody>
          <a:bodyPr wrap="square" rtlCol="0">
            <a:spAutoFit/>
          </a:bodyPr>
          <a:lstStyle/>
          <a:p>
            <a:pPr marR="0" lvl="0" algn="l" rtl="0">
              <a:spcBef>
                <a:spcPts val="0"/>
              </a:spcBef>
              <a:spcAft>
                <a:spcPts val="0"/>
              </a:spcAft>
              <a:buClr>
                <a:schemeClr val="dk1"/>
              </a:buClr>
              <a:buSzPts val="1800"/>
            </a:pP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Vurukonda Shiva Sai Chakradhar</a:t>
            </a:r>
          </a:p>
          <a:p>
            <a:pPr marR="0" lvl="0" algn="l" rtl="0">
              <a:spcBef>
                <a:spcPts val="0"/>
              </a:spcBef>
              <a:spcAft>
                <a:spcPts val="0"/>
              </a:spcAft>
              <a:buClr>
                <a:schemeClr val="dk1"/>
              </a:buClr>
              <a:buSzPts val="1800"/>
            </a:pPr>
            <a:r>
              <a:rPr lang="en-US" sz="1800" b="1" dirty="0">
                <a:solidFill>
                  <a:schemeClr val="dk1"/>
                </a:solidFill>
                <a:latin typeface="Times New Roman" panose="02020603050405020304" pitchFamily="18" charset="0"/>
                <a:ea typeface="Calibri"/>
                <a:cs typeface="Times New Roman" panose="02020603050405020304" pitchFamily="18" charset="0"/>
                <a:sym typeface="Calibri"/>
              </a:rPr>
              <a:t>BCA</a:t>
            </a:r>
          </a:p>
          <a:p>
            <a:pPr marR="0" lvl="0" algn="l" rtl="0">
              <a:spcBef>
                <a:spcPts val="0"/>
              </a:spcBef>
              <a:spcAft>
                <a:spcPts val="0"/>
              </a:spcAft>
              <a:buClr>
                <a:schemeClr val="dk1"/>
              </a:buClr>
              <a:buSzPts val="1800"/>
            </a:pPr>
            <a:endPar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R="0" lvl="0" algn="l" rtl="0">
              <a:spcBef>
                <a:spcPts val="0"/>
              </a:spcBef>
              <a:spcAft>
                <a:spcPts val="0"/>
              </a:spcAft>
              <a:buClr>
                <a:schemeClr val="dk1"/>
              </a:buClr>
              <a:buSzPts val="1800"/>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Why you want to learn Data Science</a:t>
            </a:r>
          </a:p>
          <a:p>
            <a:pPr marL="285750" marR="0" lvl="0" indent="-285750" algn="l" rtl="0">
              <a:spcBef>
                <a:spcPts val="0"/>
              </a:spcBef>
              <a:spcAft>
                <a:spcPts val="0"/>
              </a:spcAft>
              <a:buClr>
                <a:schemeClr val="dk1"/>
              </a:buClr>
              <a:buSzPts val="1800"/>
              <a:buFont typeface="Arial" panose="020B0604020202020204" pitchFamily="34" charset="0"/>
              <a:buChar char="•"/>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I want to learn Data Science because am curious about how we can use information to solve  problems and make things better. I believe data science gives use the tools to do that by </a:t>
            </a:r>
            <a:r>
              <a:rPr lang="en-US" sz="1800" dirty="0" err="1">
                <a:solidFill>
                  <a:schemeClr val="dk1"/>
                </a:solidFill>
                <a:latin typeface="Times New Roman" panose="02020603050405020304" pitchFamily="18" charset="0"/>
                <a:ea typeface="Calibri"/>
                <a:cs typeface="Times New Roman" panose="02020603050405020304" pitchFamily="18" charset="0"/>
                <a:sym typeface="Calibri"/>
              </a:rPr>
              <a:t>analysing</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 data and finding patterns that can lead to smarter decisions and innovations. </a:t>
            </a:r>
            <a:r>
              <a:rPr lang="en-US" sz="180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a:t>
            </a:r>
          </a:p>
          <a:p>
            <a:pPr marR="0" lvl="0" algn="l" rtl="0">
              <a:spcBef>
                <a:spcPts val="0"/>
              </a:spcBef>
              <a:spcAft>
                <a:spcPts val="0"/>
              </a:spcAft>
              <a:buClr>
                <a:schemeClr val="dk1"/>
              </a:buClr>
              <a:buSzPts val="1800"/>
            </a:pPr>
            <a:endPar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R="0" lvl="0" algn="l" rtl="0">
              <a:spcBef>
                <a:spcPts val="0"/>
              </a:spcBef>
              <a:spcAft>
                <a:spcPts val="0"/>
              </a:spcAft>
              <a:buClr>
                <a:schemeClr val="dk1"/>
              </a:buClr>
              <a:buSzPts val="1800"/>
            </a:pPr>
            <a:r>
              <a:rPr lang="en-US" sz="1800" b="1" i="0" u="none" strike="noStrike" cap="none" dirty="0" err="1">
                <a:solidFill>
                  <a:schemeClr val="dk1"/>
                </a:solidFill>
                <a:latin typeface="Times New Roman" panose="02020603050405020304" pitchFamily="18" charset="0"/>
                <a:ea typeface="Calibri"/>
                <a:cs typeface="Times New Roman" panose="02020603050405020304" pitchFamily="18" charset="0"/>
                <a:sym typeface="Calibri"/>
              </a:rPr>
              <a:t>Linkedin</a:t>
            </a: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link: https://www.linkedin.com/in/shivasaichakradhar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57E10C3-5CD3-0A4F-BEB7-9C0F7350E01F}"/>
              </a:ext>
            </a:extLst>
          </p:cNvPr>
          <p:cNvSpPr>
            <a:spLocks noGrp="1"/>
          </p:cNvSpPr>
          <p:nvPr>
            <p:ph type="title"/>
          </p:nvPr>
        </p:nvSpPr>
        <p:spPr>
          <a:xfrm>
            <a:off x="838200" y="365125"/>
            <a:ext cx="10515600" cy="2114124"/>
          </a:xfrm>
        </p:spPr>
        <p:txBody>
          <a:bodyPr>
            <a:normAutofit/>
          </a:bodyPr>
          <a:lstStyle/>
          <a:p>
            <a:r>
              <a:rPr lang="en-US" sz="2800" dirty="0"/>
              <a:t>Business problem :</a:t>
            </a:r>
            <a:br>
              <a:rPr lang="en-US" sz="2800" dirty="0"/>
            </a:br>
            <a:br>
              <a:rPr lang="en-US" sz="2800" dirty="0"/>
            </a:br>
            <a:r>
              <a:rPr lang="en-US" sz="1800" dirty="0">
                <a:latin typeface="+mn-lt"/>
              </a:rPr>
              <a:t>Drug usage classification involves predicting the frequency of drug consumption among individuals based on their demographic, socio-economic, and psychological characteristics. The target variable ranges from 'never used' (CL0) to 'used in the last day' (CL6). Each category represents different levels of recent drug consumption, providing valuable insights into patterns of substance use over time</a:t>
            </a:r>
          </a:p>
        </p:txBody>
      </p:sp>
      <p:sp>
        <p:nvSpPr>
          <p:cNvPr id="7" name="Text Placeholder 6">
            <a:extLst>
              <a:ext uri="{FF2B5EF4-FFF2-40B4-BE49-F238E27FC236}">
                <a16:creationId xmlns:a16="http://schemas.microsoft.com/office/drawing/2014/main" id="{D5DB8D80-2667-A3D8-9C6B-1D5A3B1D18F0}"/>
              </a:ext>
            </a:extLst>
          </p:cNvPr>
          <p:cNvSpPr>
            <a:spLocks noGrp="1"/>
          </p:cNvSpPr>
          <p:nvPr>
            <p:ph type="body" idx="1"/>
          </p:nvPr>
        </p:nvSpPr>
        <p:spPr>
          <a:xfrm>
            <a:off x="838200" y="2871779"/>
            <a:ext cx="10515600" cy="3612872"/>
          </a:xfrm>
        </p:spPr>
        <p:txBody>
          <a:bodyPr>
            <a:normAutofit fontScale="85000" lnSpcReduction="10000"/>
          </a:bodyPr>
          <a:lstStyle/>
          <a:p>
            <a:pPr marL="114300" indent="0">
              <a:buNone/>
            </a:pPr>
            <a:r>
              <a:rPr lang="en-US" sz="3600" b="1" dirty="0">
                <a:latin typeface="+mj-lt"/>
              </a:rPr>
              <a:t>Objectives</a:t>
            </a:r>
            <a:r>
              <a:rPr lang="en-US" sz="3100" b="1" dirty="0">
                <a:latin typeface="+mj-lt"/>
              </a:rPr>
              <a:t>:</a:t>
            </a:r>
          </a:p>
          <a:p>
            <a:pPr>
              <a:buFont typeface="+mj-lt"/>
              <a:buAutoNum type="arabicPeriod"/>
            </a:pPr>
            <a:r>
              <a:rPr lang="en-US" sz="2600" b="1" dirty="0"/>
              <a:t>Predictive Modeling:</a:t>
            </a:r>
            <a:r>
              <a:rPr lang="en-US" sz="2600" dirty="0"/>
              <a:t> Develop machine learning models to accurately classify individuals into different drug usage categories (CL0 to CL6) based on available data.</a:t>
            </a:r>
          </a:p>
          <a:p>
            <a:pPr>
              <a:buFont typeface="+mj-lt"/>
              <a:buAutoNum type="arabicPeriod"/>
            </a:pPr>
            <a:r>
              <a:rPr lang="en-US" sz="2600" b="1" dirty="0"/>
              <a:t>Feature Analysis:</a:t>
            </a:r>
            <a:r>
              <a:rPr lang="en-US" sz="2600" dirty="0"/>
              <a:t> Identify and analyze demographic, socio-economic, and psychological features that significantly impact drug usage patterns. This includes exploring correlations between variables and understanding their predictive power.</a:t>
            </a:r>
          </a:p>
          <a:p>
            <a:pPr>
              <a:buFont typeface="+mj-lt"/>
              <a:buAutoNum type="arabicPeriod"/>
            </a:pPr>
            <a:r>
              <a:rPr lang="en-US" sz="2600" b="1" dirty="0"/>
              <a:t>Insights for Intervention:</a:t>
            </a:r>
            <a:r>
              <a:rPr lang="en-US" sz="2600" dirty="0"/>
              <a:t> Provide actionable insights for healthcare providers and policymakers to design targeted interventions. These insights could include identifying high-risk groups, understanding regional variations in drug usage, and evaluating the effectiveness of current prevention strategies.</a:t>
            </a:r>
          </a:p>
          <a:p>
            <a:endParaRPr lang="en-US" dirty="0"/>
          </a:p>
        </p:txBody>
      </p:sp>
    </p:spTree>
    <p:extLst>
      <p:ext uri="{BB962C8B-B14F-4D97-AF65-F5344CB8AC3E}">
        <p14:creationId xmlns:p14="http://schemas.microsoft.com/office/powerpoint/2010/main" val="2660899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F367E6A-49EB-3B14-6401-3445B5268044}"/>
              </a:ext>
            </a:extLst>
          </p:cNvPr>
          <p:cNvSpPr>
            <a:spLocks noGrp="1"/>
          </p:cNvSpPr>
          <p:nvPr>
            <p:ph type="title"/>
          </p:nvPr>
        </p:nvSpPr>
        <p:spPr/>
        <p:txBody>
          <a:bodyPr>
            <a:normAutofit/>
          </a:bodyPr>
          <a:lstStyle/>
          <a:p>
            <a:r>
              <a:rPr lang="en-US" sz="2400" b="1" dirty="0">
                <a:latin typeface="Arial Black" panose="020B0A04020102020204" pitchFamily="34" charset="0"/>
              </a:rPr>
              <a:t>Tools used</a:t>
            </a:r>
          </a:p>
        </p:txBody>
      </p:sp>
      <p:sp>
        <p:nvSpPr>
          <p:cNvPr id="3" name="Text Placeholder 2">
            <a:extLst>
              <a:ext uri="{FF2B5EF4-FFF2-40B4-BE49-F238E27FC236}">
                <a16:creationId xmlns:a16="http://schemas.microsoft.com/office/drawing/2014/main" id="{7BC64D34-B2B5-98E3-9325-757E8706D3D2}"/>
              </a:ext>
            </a:extLst>
          </p:cNvPr>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US" sz="18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CE91E99-BCEC-F258-732D-391589D87497}"/>
              </a:ext>
            </a:extLst>
          </p:cNvPr>
          <p:cNvPicPr>
            <a:picLocks noChangeAspect="1"/>
          </p:cNvPicPr>
          <p:nvPr/>
        </p:nvPicPr>
        <p:blipFill>
          <a:blip r:embed="rId2"/>
          <a:stretch>
            <a:fillRect/>
          </a:stretch>
        </p:blipFill>
        <p:spPr>
          <a:xfrm>
            <a:off x="1031133" y="1506299"/>
            <a:ext cx="9497438" cy="4351338"/>
          </a:xfrm>
          <a:prstGeom prst="rect">
            <a:avLst/>
          </a:prstGeom>
        </p:spPr>
      </p:pic>
    </p:spTree>
    <p:extLst>
      <p:ext uri="{BB962C8B-B14F-4D97-AF65-F5344CB8AC3E}">
        <p14:creationId xmlns:p14="http://schemas.microsoft.com/office/powerpoint/2010/main" val="4142362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D30FC-F0E1-1E67-F171-2BD5D2F49B24}"/>
              </a:ext>
            </a:extLst>
          </p:cNvPr>
          <p:cNvSpPr>
            <a:spLocks noGrp="1"/>
          </p:cNvSpPr>
          <p:nvPr>
            <p:ph type="ctrTitle"/>
          </p:nvPr>
        </p:nvSpPr>
        <p:spPr>
          <a:xfrm>
            <a:off x="1173806" y="437744"/>
            <a:ext cx="9144000" cy="669487"/>
          </a:xfrm>
        </p:spPr>
        <p:txBody>
          <a:bodyPr>
            <a:normAutofit/>
          </a:bodyPr>
          <a:lstStyle/>
          <a:p>
            <a:r>
              <a:rPr lang="en-US" sz="3200" dirty="0"/>
              <a:t>Data cleaning </a:t>
            </a:r>
          </a:p>
        </p:txBody>
      </p:sp>
      <p:sp>
        <p:nvSpPr>
          <p:cNvPr id="3" name="Subtitle 2">
            <a:extLst>
              <a:ext uri="{FF2B5EF4-FFF2-40B4-BE49-F238E27FC236}">
                <a16:creationId xmlns:a16="http://schemas.microsoft.com/office/drawing/2014/main" id="{D72B78A7-0658-2F62-0C56-914A0A8A12BB}"/>
              </a:ext>
            </a:extLst>
          </p:cNvPr>
          <p:cNvSpPr>
            <a:spLocks noGrp="1"/>
          </p:cNvSpPr>
          <p:nvPr>
            <p:ph type="subTitle" idx="1"/>
          </p:nvPr>
        </p:nvSpPr>
        <p:spPr>
          <a:xfrm>
            <a:off x="836579" y="1556426"/>
            <a:ext cx="10340502" cy="4863830"/>
          </a:xfrm>
        </p:spPr>
        <p:txBody>
          <a:bodyPr/>
          <a:lstStyle/>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buFont typeface="Arial" panose="020B0604020202020204" pitchFamily="34" charset="0"/>
              <a:buChar char="•"/>
            </a:pPr>
            <a:r>
              <a:rPr lang="en-US" dirty="0"/>
              <a:t>As there are no null values and duplicates in the data there is no need of cleaning the data</a:t>
            </a:r>
          </a:p>
          <a:p>
            <a:pPr algn="l">
              <a:buFont typeface="Arial" panose="020B0604020202020204" pitchFamily="34" charset="0"/>
              <a:buChar char="•"/>
            </a:pPr>
            <a:r>
              <a:rPr lang="en-US" dirty="0"/>
              <a:t> there are 1884 rows and 31 columns</a:t>
            </a:r>
          </a:p>
        </p:txBody>
      </p:sp>
      <p:pic>
        <p:nvPicPr>
          <p:cNvPr id="5" name="Picture 4">
            <a:extLst>
              <a:ext uri="{FF2B5EF4-FFF2-40B4-BE49-F238E27FC236}">
                <a16:creationId xmlns:a16="http://schemas.microsoft.com/office/drawing/2014/main" id="{128659FE-02EC-524F-71A6-AFD6415359CE}"/>
              </a:ext>
            </a:extLst>
          </p:cNvPr>
          <p:cNvPicPr>
            <a:picLocks noChangeAspect="1"/>
          </p:cNvPicPr>
          <p:nvPr/>
        </p:nvPicPr>
        <p:blipFill>
          <a:blip r:embed="rId2"/>
          <a:stretch>
            <a:fillRect/>
          </a:stretch>
        </p:blipFill>
        <p:spPr>
          <a:xfrm>
            <a:off x="836579" y="437744"/>
            <a:ext cx="10607959" cy="4192219"/>
          </a:xfrm>
          <a:prstGeom prst="rect">
            <a:avLst/>
          </a:prstGeom>
        </p:spPr>
      </p:pic>
    </p:spTree>
    <p:extLst>
      <p:ext uri="{BB962C8B-B14F-4D97-AF65-F5344CB8AC3E}">
        <p14:creationId xmlns:p14="http://schemas.microsoft.com/office/powerpoint/2010/main" val="10988600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5E443-52AC-84C7-2DC6-4D9140025AC5}"/>
              </a:ext>
            </a:extLst>
          </p:cNvPr>
          <p:cNvSpPr>
            <a:spLocks noGrp="1"/>
          </p:cNvSpPr>
          <p:nvPr>
            <p:ph type="ctrTitle"/>
          </p:nvPr>
        </p:nvSpPr>
        <p:spPr>
          <a:xfrm>
            <a:off x="846306" y="-107223"/>
            <a:ext cx="9144000" cy="852352"/>
          </a:xfrm>
        </p:spPr>
        <p:txBody>
          <a:bodyPr>
            <a:normAutofit/>
          </a:bodyPr>
          <a:lstStyle/>
          <a:p>
            <a:pPr algn="l"/>
            <a:r>
              <a:rPr lang="en-US" sz="2800" dirty="0"/>
              <a:t>Data information</a:t>
            </a:r>
          </a:p>
        </p:txBody>
      </p:sp>
      <p:sp>
        <p:nvSpPr>
          <p:cNvPr id="3" name="Subtitle 2">
            <a:extLst>
              <a:ext uri="{FF2B5EF4-FFF2-40B4-BE49-F238E27FC236}">
                <a16:creationId xmlns:a16="http://schemas.microsoft.com/office/drawing/2014/main" id="{13EF430A-A1B1-0CD0-94DA-74FFFEDA1438}"/>
              </a:ext>
            </a:extLst>
          </p:cNvPr>
          <p:cNvSpPr>
            <a:spLocks noGrp="1"/>
          </p:cNvSpPr>
          <p:nvPr>
            <p:ph type="subTitle" idx="1"/>
          </p:nvPr>
        </p:nvSpPr>
        <p:spPr>
          <a:xfrm>
            <a:off x="846307" y="856034"/>
            <a:ext cx="10943616" cy="5683013"/>
          </a:xfrm>
        </p:spPr>
        <p:txBody>
          <a:bodyPr/>
          <a:lstStyle/>
          <a:p>
            <a:endParaRPr lang="en-US" dirty="0"/>
          </a:p>
          <a:p>
            <a:endParaRPr lang="en-US" dirty="0"/>
          </a:p>
          <a:p>
            <a:endParaRPr lang="en-US" dirty="0"/>
          </a:p>
          <a:p>
            <a:endParaRPr lang="en-US" dirty="0"/>
          </a:p>
          <a:p>
            <a:endParaRPr lang="en-US" dirty="0"/>
          </a:p>
          <a:p>
            <a:endParaRPr lang="en-US" dirty="0"/>
          </a:p>
          <a:p>
            <a:r>
              <a:rPr lang="en-US" dirty="0"/>
              <a:t>  </a:t>
            </a:r>
          </a:p>
          <a:p>
            <a:pPr algn="r">
              <a:buFont typeface="Arial" panose="020B0604020202020204" pitchFamily="34" charset="0"/>
              <a:buChar char="•"/>
            </a:pPr>
            <a:r>
              <a:rPr lang="en-US" sz="1800" dirty="0"/>
              <a:t>The image given in the left side has the information of the total data set </a:t>
            </a:r>
          </a:p>
          <a:p>
            <a:pPr algn="r"/>
            <a:r>
              <a:rPr lang="en-US" sz="1800" dirty="0"/>
              <a:t>Shows that there are no null values ,and columns are in 24 Object ,7 Float </a:t>
            </a:r>
          </a:p>
          <a:p>
            <a:pPr algn="r">
              <a:buFont typeface="Arial" panose="020B0604020202020204" pitchFamily="34" charset="0"/>
              <a:buChar char="•"/>
            </a:pPr>
            <a:r>
              <a:rPr lang="en-US" sz="1800" dirty="0"/>
              <a:t>The image given above are the only numerical description of the Data</a:t>
            </a:r>
          </a:p>
          <a:p>
            <a:pPr algn="r"/>
            <a:r>
              <a:rPr lang="en-US" sz="1800" dirty="0"/>
              <a:t>Shows mean, </a:t>
            </a:r>
            <a:r>
              <a:rPr lang="en-US" sz="1800" dirty="0" err="1"/>
              <a:t>standarded</a:t>
            </a:r>
            <a:r>
              <a:rPr lang="en-US" sz="1800" dirty="0"/>
              <a:t>, </a:t>
            </a:r>
            <a:r>
              <a:rPr lang="en-US" sz="1800" dirty="0" err="1"/>
              <a:t>count,min,max</a:t>
            </a:r>
            <a:r>
              <a:rPr lang="en-US" sz="1800" dirty="0"/>
              <a:t> ,75% ,50% ,25% of columns </a:t>
            </a:r>
          </a:p>
        </p:txBody>
      </p:sp>
      <p:pic>
        <p:nvPicPr>
          <p:cNvPr id="5" name="Picture 4">
            <a:extLst>
              <a:ext uri="{FF2B5EF4-FFF2-40B4-BE49-F238E27FC236}">
                <a16:creationId xmlns:a16="http://schemas.microsoft.com/office/drawing/2014/main" id="{60820D5D-47E6-4010-EE41-17BF4FE20CD6}"/>
              </a:ext>
            </a:extLst>
          </p:cNvPr>
          <p:cNvPicPr>
            <a:picLocks noChangeAspect="1"/>
          </p:cNvPicPr>
          <p:nvPr/>
        </p:nvPicPr>
        <p:blipFill>
          <a:blip r:embed="rId2"/>
          <a:stretch>
            <a:fillRect/>
          </a:stretch>
        </p:blipFill>
        <p:spPr>
          <a:xfrm>
            <a:off x="846306" y="856034"/>
            <a:ext cx="3677055" cy="5494496"/>
          </a:xfrm>
          <a:prstGeom prst="rect">
            <a:avLst/>
          </a:prstGeom>
        </p:spPr>
      </p:pic>
      <p:pic>
        <p:nvPicPr>
          <p:cNvPr id="7" name="Picture 6">
            <a:extLst>
              <a:ext uri="{FF2B5EF4-FFF2-40B4-BE49-F238E27FC236}">
                <a16:creationId xmlns:a16="http://schemas.microsoft.com/office/drawing/2014/main" id="{4AC0C78A-6D5B-2FAB-CBE6-B3DC139239CA}"/>
              </a:ext>
            </a:extLst>
          </p:cNvPr>
          <p:cNvPicPr>
            <a:picLocks noChangeAspect="1"/>
          </p:cNvPicPr>
          <p:nvPr/>
        </p:nvPicPr>
        <p:blipFill>
          <a:blip r:embed="rId3"/>
          <a:stretch>
            <a:fillRect/>
          </a:stretch>
        </p:blipFill>
        <p:spPr>
          <a:xfrm>
            <a:off x="5173298" y="1103970"/>
            <a:ext cx="6378493" cy="2743438"/>
          </a:xfrm>
          <a:prstGeom prst="rect">
            <a:avLst/>
          </a:prstGeom>
        </p:spPr>
      </p:pic>
    </p:spTree>
    <p:extLst>
      <p:ext uri="{BB962C8B-B14F-4D97-AF65-F5344CB8AC3E}">
        <p14:creationId xmlns:p14="http://schemas.microsoft.com/office/powerpoint/2010/main" val="4220769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CDDAE-CDEB-A8F9-DD1B-CE176352C011}"/>
              </a:ext>
            </a:extLst>
          </p:cNvPr>
          <p:cNvSpPr>
            <a:spLocks noGrp="1"/>
          </p:cNvSpPr>
          <p:nvPr>
            <p:ph type="ctrTitle"/>
          </p:nvPr>
        </p:nvSpPr>
        <p:spPr>
          <a:xfrm>
            <a:off x="1435777" y="376895"/>
            <a:ext cx="9144000" cy="588308"/>
          </a:xfrm>
        </p:spPr>
        <p:txBody>
          <a:bodyPr>
            <a:noAutofit/>
          </a:bodyPr>
          <a:lstStyle/>
          <a:p>
            <a:r>
              <a:rPr lang="en-US" sz="4000" dirty="0"/>
              <a:t>Data </a:t>
            </a:r>
            <a:r>
              <a:rPr lang="en-US" sz="4000" dirty="0" err="1"/>
              <a:t>visulaiztion</a:t>
            </a:r>
            <a:endParaRPr lang="en-US" sz="4000" dirty="0"/>
          </a:p>
        </p:txBody>
      </p:sp>
      <p:sp>
        <p:nvSpPr>
          <p:cNvPr id="3" name="Subtitle 2">
            <a:extLst>
              <a:ext uri="{FF2B5EF4-FFF2-40B4-BE49-F238E27FC236}">
                <a16:creationId xmlns:a16="http://schemas.microsoft.com/office/drawing/2014/main" id="{6B21F494-1821-BA3D-9B93-EAE7BEE09E50}"/>
              </a:ext>
            </a:extLst>
          </p:cNvPr>
          <p:cNvSpPr>
            <a:spLocks noGrp="1"/>
          </p:cNvSpPr>
          <p:nvPr>
            <p:ph type="subTitle" idx="1"/>
          </p:nvPr>
        </p:nvSpPr>
        <p:spPr>
          <a:xfrm>
            <a:off x="1524000" y="1219201"/>
            <a:ext cx="9144000" cy="5169312"/>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lstStyle/>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endParaRPr lang="en-US" dirty="0"/>
          </a:p>
          <a:p>
            <a:pPr algn="l"/>
            <a:r>
              <a:rPr lang="en-US" dirty="0"/>
              <a:t>According to correlation in the heatmap impulse vs ss has the </a:t>
            </a:r>
            <a:r>
              <a:rPr lang="en-US" dirty="0" err="1"/>
              <a:t>the</a:t>
            </a:r>
            <a:r>
              <a:rPr lang="en-US" dirty="0"/>
              <a:t> highest correlation</a:t>
            </a:r>
          </a:p>
          <a:p>
            <a:pPr algn="l"/>
            <a:r>
              <a:rPr lang="en-US" dirty="0"/>
              <a:t>Where as negative correlation in </a:t>
            </a:r>
            <a:r>
              <a:rPr lang="en-US" dirty="0" err="1"/>
              <a:t>escore</a:t>
            </a:r>
            <a:r>
              <a:rPr lang="en-US" dirty="0"/>
              <a:t> vs </a:t>
            </a:r>
            <a:r>
              <a:rPr lang="en-US" dirty="0" err="1"/>
              <a:t>nscore</a:t>
            </a:r>
            <a:endParaRPr lang="en-US" dirty="0"/>
          </a:p>
        </p:txBody>
      </p:sp>
      <p:pic>
        <p:nvPicPr>
          <p:cNvPr id="5" name="Picture 4">
            <a:extLst>
              <a:ext uri="{FF2B5EF4-FFF2-40B4-BE49-F238E27FC236}">
                <a16:creationId xmlns:a16="http://schemas.microsoft.com/office/drawing/2014/main" id="{89BD0CD1-E7B1-E0F2-6F80-50FE7A5AE87A}"/>
              </a:ext>
            </a:extLst>
          </p:cNvPr>
          <p:cNvPicPr>
            <a:picLocks noChangeAspect="1"/>
          </p:cNvPicPr>
          <p:nvPr/>
        </p:nvPicPr>
        <p:blipFill>
          <a:blip r:embed="rId2"/>
          <a:stretch>
            <a:fillRect/>
          </a:stretch>
        </p:blipFill>
        <p:spPr>
          <a:xfrm>
            <a:off x="2762600" y="1160206"/>
            <a:ext cx="6096528" cy="3608439"/>
          </a:xfrm>
          <a:prstGeom prst="rect">
            <a:avLst/>
          </a:prstGeom>
        </p:spPr>
      </p:pic>
    </p:spTree>
    <p:extLst>
      <p:ext uri="{BB962C8B-B14F-4D97-AF65-F5344CB8AC3E}">
        <p14:creationId xmlns:p14="http://schemas.microsoft.com/office/powerpoint/2010/main" val="2140343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423CB-0ACD-B010-C7DD-123D34F27F98}"/>
              </a:ext>
            </a:extLst>
          </p:cNvPr>
          <p:cNvSpPr>
            <a:spLocks noGrp="1"/>
          </p:cNvSpPr>
          <p:nvPr>
            <p:ph type="ctrTitle"/>
          </p:nvPr>
        </p:nvSpPr>
        <p:spPr>
          <a:xfrm>
            <a:off x="1524000" y="180616"/>
            <a:ext cx="9144000" cy="578618"/>
          </a:xfrm>
        </p:spPr>
        <p:txBody>
          <a:bodyPr>
            <a:noAutofit/>
          </a:bodyPr>
          <a:lstStyle/>
          <a:p>
            <a:r>
              <a:rPr lang="en-US" sz="4000" dirty="0"/>
              <a:t>Histogram plot</a:t>
            </a:r>
          </a:p>
        </p:txBody>
      </p:sp>
      <p:sp>
        <p:nvSpPr>
          <p:cNvPr id="3" name="Subtitle 2">
            <a:extLst>
              <a:ext uri="{FF2B5EF4-FFF2-40B4-BE49-F238E27FC236}">
                <a16:creationId xmlns:a16="http://schemas.microsoft.com/office/drawing/2014/main" id="{6EE3518B-DB69-82FB-EEB7-585B19145487}"/>
              </a:ext>
            </a:extLst>
          </p:cNvPr>
          <p:cNvSpPr>
            <a:spLocks noGrp="1"/>
          </p:cNvSpPr>
          <p:nvPr>
            <p:ph type="subTitle" idx="1"/>
          </p:nvPr>
        </p:nvSpPr>
        <p:spPr>
          <a:xfrm>
            <a:off x="589935" y="1268361"/>
            <a:ext cx="10599175" cy="5250426"/>
          </a:xfrm>
        </p:spPr>
        <p:txBody>
          <a:bodyPr/>
          <a:lstStyle/>
          <a:p>
            <a:pPr marL="50800" indent="0"/>
            <a:r>
              <a:rPr lang="en-US" dirty="0"/>
              <a:t>             </a:t>
            </a:r>
          </a:p>
          <a:p>
            <a:pPr marL="50800" indent="0"/>
            <a:endParaRPr lang="en-US" dirty="0"/>
          </a:p>
          <a:p>
            <a:pPr marL="50800" indent="0"/>
            <a:endParaRPr lang="en-US" dirty="0"/>
          </a:p>
        </p:txBody>
      </p:sp>
      <p:pic>
        <p:nvPicPr>
          <p:cNvPr id="5" name="Picture 4">
            <a:extLst>
              <a:ext uri="{FF2B5EF4-FFF2-40B4-BE49-F238E27FC236}">
                <a16:creationId xmlns:a16="http://schemas.microsoft.com/office/drawing/2014/main" id="{94F0CD87-5058-1758-0A48-9FB444F02024}"/>
              </a:ext>
            </a:extLst>
          </p:cNvPr>
          <p:cNvPicPr>
            <a:picLocks noChangeAspect="1"/>
          </p:cNvPicPr>
          <p:nvPr/>
        </p:nvPicPr>
        <p:blipFill>
          <a:blip r:embed="rId2"/>
          <a:stretch>
            <a:fillRect/>
          </a:stretch>
        </p:blipFill>
        <p:spPr>
          <a:xfrm>
            <a:off x="122122" y="1673639"/>
            <a:ext cx="5845047" cy="4198984"/>
          </a:xfrm>
          <a:prstGeom prst="rect">
            <a:avLst/>
          </a:prstGeom>
        </p:spPr>
      </p:pic>
      <p:sp>
        <p:nvSpPr>
          <p:cNvPr id="7" name="Rectangle 2">
            <a:extLst>
              <a:ext uri="{FF2B5EF4-FFF2-40B4-BE49-F238E27FC236}">
                <a16:creationId xmlns:a16="http://schemas.microsoft.com/office/drawing/2014/main" id="{2EECBA1B-43CB-F365-8FB7-F00EA19F53AD}"/>
              </a:ext>
            </a:extLst>
          </p:cNvPr>
          <p:cNvSpPr>
            <a:spLocks noChangeArrowheads="1"/>
          </p:cNvSpPr>
          <p:nvPr/>
        </p:nvSpPr>
        <p:spPr bwMode="auto">
          <a:xfrm>
            <a:off x="6096000" y="-3760291"/>
            <a:ext cx="5851938" cy="10618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'25-34' age group has the highest frequency, indicating a larger count of individuals in this category.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There is a noticeable decrease in frequency for age groups '65+’ and '55-64', showing fewer individuals in these ranges.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histogram displays a skewed distribution towards younger ages, with '35-44' and '45-55' also having substantial counts.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09281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3E4C3-B2E5-A70F-6930-2CD0529E1E5F}"/>
              </a:ext>
            </a:extLst>
          </p:cNvPr>
          <p:cNvSpPr>
            <a:spLocks noGrp="1"/>
          </p:cNvSpPr>
          <p:nvPr>
            <p:ph type="ctrTitle"/>
          </p:nvPr>
        </p:nvSpPr>
        <p:spPr>
          <a:xfrm>
            <a:off x="1232170" y="65071"/>
            <a:ext cx="9144000" cy="784258"/>
          </a:xfrm>
        </p:spPr>
        <p:txBody>
          <a:bodyPr>
            <a:normAutofit/>
          </a:bodyPr>
          <a:lstStyle/>
          <a:p>
            <a:r>
              <a:rPr lang="en-US" sz="4000" dirty="0"/>
              <a:t>Data preprocessing</a:t>
            </a:r>
          </a:p>
        </p:txBody>
      </p:sp>
      <p:sp>
        <p:nvSpPr>
          <p:cNvPr id="3" name="Subtitle 2">
            <a:extLst>
              <a:ext uri="{FF2B5EF4-FFF2-40B4-BE49-F238E27FC236}">
                <a16:creationId xmlns:a16="http://schemas.microsoft.com/office/drawing/2014/main" id="{FB258AB2-E663-3115-F8AD-0EA34DD36313}"/>
              </a:ext>
            </a:extLst>
          </p:cNvPr>
          <p:cNvSpPr>
            <a:spLocks noGrp="1"/>
          </p:cNvSpPr>
          <p:nvPr>
            <p:ph type="subTitle" idx="1"/>
          </p:nvPr>
        </p:nvSpPr>
        <p:spPr>
          <a:xfrm>
            <a:off x="496112" y="1374404"/>
            <a:ext cx="11206262" cy="5026396"/>
          </a:xfrm>
        </p:spPr>
        <p:txBody>
          <a:bodyPr/>
          <a:lstStyle/>
          <a:p>
            <a:pPr algn="l">
              <a:buFont typeface="Arial" panose="020B0604020202020204" pitchFamily="34" charset="0"/>
              <a:buChar char="•"/>
            </a:pPr>
            <a:r>
              <a:rPr lang="en-US" dirty="0"/>
              <a:t>Imputed the </a:t>
            </a:r>
            <a:r>
              <a:rPr lang="en-US" dirty="0" err="1"/>
              <a:t>interqurtiles</a:t>
            </a:r>
            <a:r>
              <a:rPr lang="en-US" dirty="0"/>
              <a:t> to the data which will handle the outliers</a:t>
            </a:r>
          </a:p>
          <a:p>
            <a:pPr algn="l">
              <a:buFont typeface="Arial" panose="020B0604020202020204" pitchFamily="34" charset="0"/>
              <a:buChar char="•"/>
            </a:pPr>
            <a:endParaRPr lang="en-US" dirty="0"/>
          </a:p>
          <a:p>
            <a:pPr algn="l">
              <a:buFont typeface="Arial" panose="020B0604020202020204" pitchFamily="34" charset="0"/>
              <a:buChar char="•"/>
            </a:pPr>
            <a:r>
              <a:rPr lang="en-US" dirty="0"/>
              <a:t>After imputing found null values dropped them there fore the no of rows decreased to 1803</a:t>
            </a:r>
          </a:p>
          <a:p>
            <a:pPr algn="l">
              <a:buFont typeface="Arial" panose="020B0604020202020204" pitchFamily="34" charset="0"/>
              <a:buChar char="•"/>
            </a:pPr>
            <a:endParaRPr lang="en-US" dirty="0"/>
          </a:p>
          <a:p>
            <a:pPr algn="l">
              <a:buFont typeface="Arial" panose="020B0604020202020204" pitchFamily="34" charset="0"/>
              <a:buChar char="•"/>
            </a:pPr>
            <a:r>
              <a:rPr lang="en-US" dirty="0"/>
              <a:t>After this stored input columns in the x and Target column in the y</a:t>
            </a:r>
          </a:p>
          <a:p>
            <a:pPr algn="l">
              <a:buFont typeface="Arial" panose="020B0604020202020204" pitchFamily="34" charset="0"/>
              <a:buChar char="•"/>
            </a:pPr>
            <a:endParaRPr lang="en-US" dirty="0"/>
          </a:p>
          <a:p>
            <a:pPr algn="l">
              <a:buFont typeface="Arial" panose="020B0604020202020204" pitchFamily="34" charset="0"/>
              <a:buChar char="•"/>
            </a:pPr>
            <a:r>
              <a:rPr lang="en-US" dirty="0"/>
              <a:t>Applied Label encoding on all the </a:t>
            </a:r>
            <a:r>
              <a:rPr lang="en-US" dirty="0" err="1"/>
              <a:t>catogerical</a:t>
            </a:r>
            <a:r>
              <a:rPr lang="en-US" dirty="0"/>
              <a:t> data columns they are totally 24 </a:t>
            </a:r>
            <a:r>
              <a:rPr lang="en-US" dirty="0" err="1"/>
              <a:t>catogerical</a:t>
            </a:r>
            <a:r>
              <a:rPr lang="en-US" dirty="0"/>
              <a:t> columns converted to numerical using label encoding</a:t>
            </a:r>
          </a:p>
          <a:p>
            <a:pPr algn="l">
              <a:buFont typeface="Arial" panose="020B0604020202020204" pitchFamily="34" charset="0"/>
              <a:buChar char="•"/>
            </a:pPr>
            <a:endParaRPr lang="en-US" dirty="0"/>
          </a:p>
          <a:p>
            <a:pPr marL="50800" indent="0" algn="l"/>
            <a:endParaRPr lang="en-US" dirty="0"/>
          </a:p>
        </p:txBody>
      </p:sp>
    </p:spTree>
    <p:extLst>
      <p:ext uri="{BB962C8B-B14F-4D97-AF65-F5344CB8AC3E}">
        <p14:creationId xmlns:p14="http://schemas.microsoft.com/office/powerpoint/2010/main" val="308051622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1614</TotalTime>
  <Words>1192</Words>
  <Application>Microsoft Office PowerPoint</Application>
  <PresentationFormat>Widescreen</PresentationFormat>
  <Paragraphs>194</Paragraphs>
  <Slides>19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Times New Roman</vt:lpstr>
      <vt:lpstr>Arial Black</vt:lpstr>
      <vt:lpstr>Libre Baskerville</vt:lpstr>
      <vt:lpstr>Arial</vt:lpstr>
      <vt:lpstr>Calibri</vt:lpstr>
      <vt:lpstr>Office Theme</vt:lpstr>
      <vt:lpstr>PowerPoint Presentation</vt:lpstr>
      <vt:lpstr>PowerPoint Presentation</vt:lpstr>
      <vt:lpstr>Business problem :  Drug usage classification involves predicting the frequency of drug consumption among individuals based on their demographic, socio-economic, and psychological characteristics. The target variable ranges from 'never used' (CL0) to 'used in the last day' (CL6). Each category represents different levels of recent drug consumption, providing valuable insights into patterns of substance use over time</vt:lpstr>
      <vt:lpstr>Tools used</vt:lpstr>
      <vt:lpstr>Data cleaning </vt:lpstr>
      <vt:lpstr>Data information</vt:lpstr>
      <vt:lpstr>Data visulaiztion</vt:lpstr>
      <vt:lpstr>Histogram plot</vt:lpstr>
      <vt:lpstr>Data preprocessing</vt:lpstr>
      <vt:lpstr>Feature Selection </vt:lpstr>
      <vt:lpstr>Feature importance diagram</vt:lpstr>
      <vt:lpstr>Model Building :</vt:lpstr>
      <vt:lpstr>Hyper parameter tuning </vt:lpstr>
      <vt:lpstr>GridSearchCV                        RandomSearchCV  </vt:lpstr>
      <vt:lpstr>Summary of The Data</vt:lpstr>
      <vt:lpstr>Numerical data in detail</vt:lpstr>
      <vt:lpstr>Based on the project evaluation, Naive Bayes exhibited the shortest training time at 0.01 seconds, with Decision Tree showing the fastest prediction time at 0.004 seconds. Conversely, Support Vector Machine (SVM) required the longest training time at 1.43 seconds, while K-Nearest Neighbors (KNN) had the highest prediction time at 0.095 seconds.  The Random Forest classifier emerged as the best-performing model with a best score of 0.783. It demonstrated robust performance across various evaluation metrics, particularly in terms of accuracy and recall, making it suitable for the classification task at hand. Both Random Search CV and Gradient Search CV confirmed its superiority among the evaluated models.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vurukonda shiva sai chakrdhar</cp:lastModifiedBy>
  <cp:revision>6</cp:revision>
  <dcterms:created xsi:type="dcterms:W3CDTF">2021-02-16T05:19:01Z</dcterms:created>
  <dcterms:modified xsi:type="dcterms:W3CDTF">2024-06-23T03:38:32Z</dcterms:modified>
</cp:coreProperties>
</file>