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  <p:sldMasterId id="2147484070" r:id="rId2"/>
  </p:sldMasterIdLst>
  <p:notesMasterIdLst>
    <p:notesMasterId r:id="rId27"/>
  </p:notesMasterIdLst>
  <p:sldIdLst>
    <p:sldId id="266" r:id="rId3"/>
    <p:sldId id="264" r:id="rId4"/>
    <p:sldId id="267" r:id="rId5"/>
    <p:sldId id="268" r:id="rId6"/>
    <p:sldId id="281" r:id="rId7"/>
    <p:sldId id="259" r:id="rId8"/>
    <p:sldId id="257" r:id="rId9"/>
    <p:sldId id="258" r:id="rId10"/>
    <p:sldId id="262" r:id="rId11"/>
    <p:sldId id="263" r:id="rId12"/>
    <p:sldId id="260" r:id="rId13"/>
    <p:sldId id="261" r:id="rId14"/>
    <p:sldId id="28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7AA65-4F13-42BE-8C93-D5EDECD04A59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2767-F6DD-4C4F-B0B2-5881209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4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2767-F6DD-4C4F-B0B2-5881209412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80655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2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67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2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92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23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3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1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38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66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3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61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84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79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3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52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009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99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7781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7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9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6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5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8103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929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93A8A9-F84D-4195-BAA2-9EA7ECADB997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D0F33E-DBA6-413E-BD37-AB9EC97D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1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  <p:sldLayoutId id="21474840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4627" y="1374340"/>
            <a:ext cx="928030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INTEGRATED BANKING SYSTEM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7692" y="2143781"/>
            <a:ext cx="19586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/>
              <a:t>Use Case-7</a:t>
            </a:r>
            <a:endParaRPr lang="en-US" sz="2800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1297" y="3278894"/>
            <a:ext cx="3342518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members-</a:t>
            </a:r>
          </a:p>
          <a:p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Ayush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Raj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Rugved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Choudhary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Saima Rashid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Shivani </a:t>
            </a:r>
            <a:r>
              <a:rPr lang="en-US" sz="2800" b="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Dasgupta</a:t>
            </a:r>
            <a:endParaRPr lang="en-US" sz="28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Srujan </a:t>
            </a:r>
            <a:r>
              <a:rPr lang="en-US" sz="2800" b="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Sudam</a:t>
            </a:r>
            <a:endParaRPr lang="en-US" sz="28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2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9666514" y="1623370"/>
            <a:ext cx="2414654" cy="14428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9026" y="3163605"/>
            <a:ext cx="1300345" cy="7357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VIEW REQUEST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8320" y="3262070"/>
            <a:ext cx="2426530" cy="538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CUSTOMER 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00253" y="1175975"/>
            <a:ext cx="2660077" cy="545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CREDIT CARD REQUEST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0253" y="3307775"/>
            <a:ext cx="2660077" cy="4473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BENEFICIARY REQUEST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00253" y="5837691"/>
            <a:ext cx="2660077" cy="5887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EXIT FOR BANK ADMIN 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16829" y="1729719"/>
            <a:ext cx="1547755" cy="38999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APPROVE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016829" y="2377449"/>
            <a:ext cx="1680359" cy="4118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DISAPPROVE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 flipV="1">
            <a:off x="1869371" y="3531470"/>
            <a:ext cx="71894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 flipV="1">
            <a:off x="5014850" y="1448949"/>
            <a:ext cx="485403" cy="20825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>
            <a:off x="5014850" y="3531470"/>
            <a:ext cx="485403" cy="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1"/>
          </p:cNvCxnSpPr>
          <p:nvPr/>
        </p:nvCxnSpPr>
        <p:spPr>
          <a:xfrm>
            <a:off x="5014850" y="3531470"/>
            <a:ext cx="485403" cy="26005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38" idx="1"/>
          </p:cNvCxnSpPr>
          <p:nvPr/>
        </p:nvCxnSpPr>
        <p:spPr>
          <a:xfrm>
            <a:off x="8160330" y="1448949"/>
            <a:ext cx="1506184" cy="8958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38" idx="1"/>
          </p:cNvCxnSpPr>
          <p:nvPr/>
        </p:nvCxnSpPr>
        <p:spPr>
          <a:xfrm flipV="1">
            <a:off x="8160330" y="2344820"/>
            <a:ext cx="1506184" cy="11866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56954" y="101386"/>
            <a:ext cx="47180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 ADMIN ACTION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27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6527" y="2805697"/>
            <a:ext cx="9245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ENTITY-RELATIONSHIP DIAGRAM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93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1" y="166031"/>
            <a:ext cx="11438359" cy="64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5325" y="1339497"/>
            <a:ext cx="586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/>
              <a:t>DEMO SCREENS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9200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12" y="1624218"/>
            <a:ext cx="3384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your identity from MENU: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1	CUSTOMER</a:t>
            </a:r>
          </a:p>
          <a:p>
            <a:r>
              <a:rPr lang="en-US" dirty="0"/>
              <a:t>2	BANK_ADMIN</a:t>
            </a:r>
          </a:p>
          <a:p>
            <a:r>
              <a:rPr lang="en-US" dirty="0"/>
              <a:t>3	QUIT</a:t>
            </a:r>
          </a:p>
          <a:p>
            <a:r>
              <a:rPr lang="en-US" dirty="0"/>
              <a:t>Your choice 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Customer id:</a:t>
            </a:r>
          </a:p>
          <a:p>
            <a:r>
              <a:rPr lang="en-US" dirty="0" smtClean="0"/>
              <a:t>23654235624564</a:t>
            </a:r>
            <a:endParaRPr lang="en-US" dirty="0"/>
          </a:p>
          <a:p>
            <a:r>
              <a:rPr lang="en-US" dirty="0"/>
              <a:t>Password</a:t>
            </a:r>
          </a:p>
          <a:p>
            <a:r>
              <a:rPr lang="en-US" dirty="0" smtClean="0"/>
              <a:t>q45674667</a:t>
            </a:r>
            <a:endParaRPr lang="en-US" dirty="0"/>
          </a:p>
          <a:p>
            <a:r>
              <a:rPr lang="en-US" dirty="0"/>
              <a:t>Welcome </a:t>
            </a:r>
            <a:r>
              <a:rPr lang="en-US" dirty="0" err="1" smtClean="0"/>
              <a:t>abc</a:t>
            </a:r>
            <a:endParaRPr lang="en-US" dirty="0"/>
          </a:p>
          <a:p>
            <a:r>
              <a:rPr lang="en-US" dirty="0"/>
              <a:t>You are logged in successfully!!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665431" y="1624218"/>
            <a:ext cx="3299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Choose your identity from MENU: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1	CUSTOMER</a:t>
            </a:r>
          </a:p>
          <a:p>
            <a:r>
              <a:rPr lang="en-IN" dirty="0"/>
              <a:t>2	BANK_ADMIN</a:t>
            </a:r>
          </a:p>
          <a:p>
            <a:r>
              <a:rPr lang="en-IN" dirty="0"/>
              <a:t>3	QUIT</a:t>
            </a:r>
          </a:p>
          <a:p>
            <a:r>
              <a:rPr lang="en-IN" dirty="0"/>
              <a:t>Your choice :</a:t>
            </a:r>
          </a:p>
          <a:p>
            <a:r>
              <a:rPr lang="en-IN" b="1" dirty="0">
                <a:solidFill>
                  <a:srgbClr val="FF0000"/>
                </a:solidFill>
              </a:rPr>
              <a:t>50</a:t>
            </a:r>
          </a:p>
          <a:p>
            <a:r>
              <a:rPr lang="en-IN" b="1" dirty="0">
                <a:solidFill>
                  <a:srgbClr val="5BA107"/>
                </a:solidFill>
              </a:rPr>
              <a:t>Please enter a valid option.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Choose your identity from MENU: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1	CUSTOMER</a:t>
            </a:r>
          </a:p>
          <a:p>
            <a:r>
              <a:rPr lang="en-IN" dirty="0"/>
              <a:t>2	BANK_ADMIN</a:t>
            </a:r>
          </a:p>
          <a:p>
            <a:r>
              <a:rPr lang="en-IN" dirty="0"/>
              <a:t>3	QUIT</a:t>
            </a:r>
          </a:p>
          <a:p>
            <a:r>
              <a:rPr lang="en-IN" dirty="0"/>
              <a:t>Your choice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897" y="1624218"/>
            <a:ext cx="3170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Choose your identity from MENU: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1	CUSTOMER</a:t>
            </a:r>
          </a:p>
          <a:p>
            <a:r>
              <a:rPr lang="en-IN" dirty="0"/>
              <a:t>2	BANK_ADMIN</a:t>
            </a:r>
          </a:p>
          <a:p>
            <a:r>
              <a:rPr lang="en-IN" dirty="0"/>
              <a:t>3	QUIT</a:t>
            </a:r>
          </a:p>
          <a:p>
            <a:r>
              <a:rPr lang="en-IN" dirty="0"/>
              <a:t>Your choice :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Choose a valid option</a:t>
            </a:r>
          </a:p>
          <a:p>
            <a:r>
              <a:rPr lang="en-IN" dirty="0"/>
              <a:t>------------------------</a:t>
            </a:r>
          </a:p>
          <a:p>
            <a:r>
              <a:rPr lang="en-IN" dirty="0"/>
              <a:t>1	VIEWREQUESTS</a:t>
            </a:r>
          </a:p>
          <a:p>
            <a:r>
              <a:rPr lang="en-IN" dirty="0"/>
              <a:t>2	EXIT</a:t>
            </a:r>
          </a:p>
          <a:p>
            <a:r>
              <a:rPr lang="en-IN" dirty="0"/>
              <a:t>Choices:</a:t>
            </a:r>
          </a:p>
        </p:txBody>
      </p:sp>
      <p:sp>
        <p:nvSpPr>
          <p:cNvPr id="5" name="Oval 4"/>
          <p:cNvSpPr/>
          <p:nvPr/>
        </p:nvSpPr>
        <p:spPr>
          <a:xfrm>
            <a:off x="4643452" y="147362"/>
            <a:ext cx="2458192" cy="84314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ENTER IDENTITY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785" y="964815"/>
            <a:ext cx="4096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logged in successfully!!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Choose the desired action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1	CREDITCARD</a:t>
            </a:r>
          </a:p>
          <a:p>
            <a:r>
              <a:rPr lang="en-US" dirty="0"/>
              <a:t>2	BENEFICIARY</a:t>
            </a:r>
          </a:p>
          <a:p>
            <a:r>
              <a:rPr lang="en-US" dirty="0"/>
              <a:t>3	AUTOPAYMENT</a:t>
            </a:r>
          </a:p>
          <a:p>
            <a:pPr marL="342900" indent="-342900">
              <a:buAutoNum type="arabicPlain" startAt="4"/>
            </a:pPr>
            <a:r>
              <a:rPr lang="en-US" dirty="0" smtClean="0"/>
              <a:t>             EXIT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The credit cards already existing for the customer:</a:t>
            </a:r>
          </a:p>
          <a:p>
            <a:r>
              <a:rPr lang="en-US" dirty="0"/>
              <a:t>1</a:t>
            </a:r>
            <a:r>
              <a:rPr lang="en-US" dirty="0" smtClean="0"/>
              <a:t>) </a:t>
            </a:r>
            <a:r>
              <a:rPr lang="en-US" dirty="0"/>
              <a:t>Name on the card : kip</a:t>
            </a:r>
          </a:p>
          <a:p>
            <a:r>
              <a:rPr lang="en-US" dirty="0"/>
              <a:t>   Card number : 9999999999999999</a:t>
            </a:r>
          </a:p>
          <a:p>
            <a:r>
              <a:rPr lang="en-US" dirty="0"/>
              <a:t>   Expiry date : 2040-02-29</a:t>
            </a:r>
          </a:p>
          <a:p>
            <a:r>
              <a:rPr lang="en-US" dirty="0"/>
              <a:t>   Card Status : APPROVED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1130" y="964815"/>
            <a:ext cx="51420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1 to add a credit card. </a:t>
            </a:r>
          </a:p>
          <a:p>
            <a:r>
              <a:rPr lang="en-US" dirty="0"/>
              <a:t>Enter 2 to delete a credit card </a:t>
            </a:r>
          </a:p>
          <a:p>
            <a:r>
              <a:rPr lang="en-US" dirty="0"/>
              <a:t>Enter 3 to go back.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Please Enter a valid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CreditCard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number (16 digits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4564564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5BA107"/>
                </a:solidFill>
              </a:rPr>
              <a:t>Please Enter a valid </a:t>
            </a:r>
            <a:r>
              <a:rPr lang="en-US" b="1" dirty="0" err="1">
                <a:solidFill>
                  <a:srgbClr val="5BA107"/>
                </a:solidFill>
              </a:rPr>
              <a:t>CreditCard</a:t>
            </a:r>
            <a:r>
              <a:rPr lang="en-US" b="1" dirty="0">
                <a:solidFill>
                  <a:srgbClr val="5BA107"/>
                </a:solidFill>
              </a:rPr>
              <a:t> number (16 digits)</a:t>
            </a:r>
          </a:p>
          <a:p>
            <a:r>
              <a:rPr lang="en-US" dirty="0"/>
              <a:t>7897897897897897</a:t>
            </a:r>
          </a:p>
          <a:p>
            <a:r>
              <a:rPr lang="en-US" dirty="0"/>
              <a:t>Please enter a valid Name on your </a:t>
            </a:r>
            <a:r>
              <a:rPr lang="en-US" dirty="0" err="1"/>
              <a:t>CreditCard</a:t>
            </a:r>
            <a:r>
              <a:rPr lang="en-US" dirty="0"/>
              <a:t> (Please ensure no spaces)</a:t>
            </a:r>
          </a:p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Please enter a valid expiry date on your card number in (MM/YYYY) format.</a:t>
            </a:r>
          </a:p>
          <a:p>
            <a:r>
              <a:rPr lang="en-US" dirty="0"/>
              <a:t>12/2019</a:t>
            </a:r>
          </a:p>
          <a:p>
            <a:endParaRPr lang="en-US" dirty="0"/>
          </a:p>
          <a:p>
            <a:r>
              <a:rPr lang="en-US" dirty="0"/>
              <a:t>Details entered by you :</a:t>
            </a:r>
          </a:p>
          <a:p>
            <a:r>
              <a:rPr lang="en-US" dirty="0"/>
              <a:t>Card name : </a:t>
            </a:r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Card Number : 7897897897897897</a:t>
            </a:r>
          </a:p>
          <a:p>
            <a:r>
              <a:rPr lang="en-US" dirty="0"/>
              <a:t>Expiry date :</a:t>
            </a:r>
            <a:r>
              <a:rPr lang="en-US" dirty="0" smtClean="0"/>
              <a:t>2019-12-30</a:t>
            </a:r>
            <a:endParaRPr lang="en-US" dirty="0"/>
          </a:p>
          <a:p>
            <a:r>
              <a:rPr lang="en-US" dirty="0"/>
              <a:t>Card gone for approval.. Good luck!!</a:t>
            </a:r>
          </a:p>
          <a:p>
            <a:r>
              <a:rPr lang="en-US" dirty="0"/>
              <a:t>Welcome back to the credit card facilities.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9771" y="121667"/>
            <a:ext cx="2458192" cy="84314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CREDIT CARD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704" y="1237674"/>
            <a:ext cx="44334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------------------------</a:t>
            </a:r>
          </a:p>
          <a:p>
            <a:r>
              <a:rPr lang="en-US" dirty="0"/>
              <a:t>Choose the desired action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1	CREDITCARD</a:t>
            </a:r>
          </a:p>
          <a:p>
            <a:r>
              <a:rPr lang="en-US" dirty="0"/>
              <a:t>2	BENEFICIARY</a:t>
            </a:r>
          </a:p>
          <a:p>
            <a:r>
              <a:rPr lang="en-US" dirty="0"/>
              <a:t>3	AUTOPAYMENT</a:t>
            </a:r>
          </a:p>
          <a:p>
            <a:r>
              <a:rPr lang="en-US" dirty="0"/>
              <a:t>4	EXIT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The credit cards already existing for the customer:</a:t>
            </a:r>
          </a:p>
          <a:p>
            <a:r>
              <a:rPr lang="en-US" dirty="0"/>
              <a:t>1</a:t>
            </a:r>
            <a:r>
              <a:rPr lang="en-US" dirty="0" smtClean="0"/>
              <a:t>) </a:t>
            </a:r>
            <a:r>
              <a:rPr lang="en-US" dirty="0"/>
              <a:t>Name on the card : jug</a:t>
            </a:r>
          </a:p>
          <a:p>
            <a:r>
              <a:rPr lang="en-US" dirty="0"/>
              <a:t>   Card number : 6666666666666666</a:t>
            </a:r>
          </a:p>
          <a:p>
            <a:r>
              <a:rPr lang="en-US" dirty="0"/>
              <a:t>   Expiry date : 2080-03-30</a:t>
            </a:r>
          </a:p>
          <a:p>
            <a:r>
              <a:rPr lang="en-US" dirty="0"/>
              <a:t>   Card Status : APPROVED</a:t>
            </a:r>
          </a:p>
          <a:p>
            <a:r>
              <a:rPr lang="en-US" dirty="0"/>
              <a:t>   Bank Admin </a:t>
            </a:r>
            <a:r>
              <a:rPr lang="en-US" dirty="0" err="1"/>
              <a:t>remarks:pop</a:t>
            </a:r>
            <a:endParaRPr lang="en-US" dirty="0"/>
          </a:p>
          <a:p>
            <a:r>
              <a:rPr lang="en-US" dirty="0" smtClean="0"/>
              <a:t>------------------------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7276" y="1237674"/>
            <a:ext cx="3788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1 to add a credit card. </a:t>
            </a:r>
          </a:p>
          <a:p>
            <a:r>
              <a:rPr lang="en-US" dirty="0"/>
              <a:t>Enter 2 to delete a credit card </a:t>
            </a:r>
          </a:p>
          <a:p>
            <a:r>
              <a:rPr lang="en-US" dirty="0"/>
              <a:t>Enter 3 to go back.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Please Enter a valid </a:t>
            </a:r>
            <a:r>
              <a:rPr lang="en-US" dirty="0" err="1"/>
              <a:t>CreditCard</a:t>
            </a:r>
            <a:r>
              <a:rPr lang="en-US" dirty="0"/>
              <a:t> number (16 digits)</a:t>
            </a:r>
          </a:p>
          <a:p>
            <a:r>
              <a:rPr lang="en-US" b="1" dirty="0">
                <a:solidFill>
                  <a:srgbClr val="FF0000"/>
                </a:solidFill>
              </a:rPr>
              <a:t>555555555555555HGD</a:t>
            </a:r>
          </a:p>
          <a:p>
            <a:r>
              <a:rPr lang="en-US" b="1" dirty="0">
                <a:solidFill>
                  <a:srgbClr val="5BA107"/>
                </a:solidFill>
              </a:rPr>
              <a:t>Please Enter a valid </a:t>
            </a:r>
            <a:r>
              <a:rPr lang="en-US" b="1" dirty="0" err="1">
                <a:solidFill>
                  <a:srgbClr val="5BA107"/>
                </a:solidFill>
              </a:rPr>
              <a:t>CreditCard</a:t>
            </a:r>
            <a:r>
              <a:rPr lang="en-US" b="1" dirty="0">
                <a:solidFill>
                  <a:srgbClr val="5BA107"/>
                </a:solidFill>
              </a:rPr>
              <a:t> number (16 digits)</a:t>
            </a:r>
          </a:p>
          <a:p>
            <a:r>
              <a:rPr lang="en-US" dirty="0" smtClean="0"/>
              <a:t>66666666666666666</a:t>
            </a:r>
            <a:endParaRPr lang="en-US" dirty="0"/>
          </a:p>
          <a:p>
            <a:r>
              <a:rPr lang="en-US" dirty="0"/>
              <a:t>Card deleted!!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Welcome back to the credit card facilities.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68602" y="187367"/>
            <a:ext cx="2458192" cy="84314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DELETE CREDIT CARD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216" y="899167"/>
            <a:ext cx="43107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Neel Banerjee</a:t>
            </a:r>
          </a:p>
          <a:p>
            <a:r>
              <a:rPr lang="en-US" sz="1600" dirty="0"/>
              <a:t>You are logged in successfully!!</a:t>
            </a:r>
          </a:p>
          <a:p>
            <a:r>
              <a:rPr lang="en-US" sz="1600" dirty="0"/>
              <a:t>------------------------</a:t>
            </a:r>
          </a:p>
          <a:p>
            <a:r>
              <a:rPr lang="en-US" sz="1600" dirty="0"/>
              <a:t>Choose the desired action</a:t>
            </a:r>
          </a:p>
          <a:p>
            <a:r>
              <a:rPr lang="en-US" sz="1600" dirty="0"/>
              <a:t>------------------------</a:t>
            </a:r>
          </a:p>
          <a:p>
            <a:r>
              <a:rPr lang="en-US" sz="1600" dirty="0"/>
              <a:t>1	CREDITCARD</a:t>
            </a:r>
          </a:p>
          <a:p>
            <a:r>
              <a:rPr lang="en-US" sz="1600" dirty="0"/>
              <a:t>2	BENEFICIARY</a:t>
            </a:r>
          </a:p>
          <a:p>
            <a:r>
              <a:rPr lang="en-US" sz="1600" dirty="0"/>
              <a:t>3	AUTOPAYMENT</a:t>
            </a:r>
          </a:p>
          <a:p>
            <a:r>
              <a:rPr lang="en-US" sz="1600" dirty="0"/>
              <a:t>4	EXIT</a:t>
            </a:r>
          </a:p>
          <a:p>
            <a:endParaRPr lang="en-US" sz="1600" dirty="0"/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Sorry Neel Banerjee</a:t>
            </a:r>
          </a:p>
          <a:p>
            <a:r>
              <a:rPr lang="en-US" sz="1600" dirty="0"/>
              <a:t>No beneficiaries present.. please go on and add a beneficiary to enjoy our services</a:t>
            </a:r>
          </a:p>
          <a:p>
            <a:endParaRPr lang="en-US" sz="1600" dirty="0"/>
          </a:p>
          <a:p>
            <a:r>
              <a:rPr lang="en-US" sz="1600" dirty="0"/>
              <a:t>Enter 1 to add a beneficiary. </a:t>
            </a:r>
          </a:p>
          <a:p>
            <a:r>
              <a:rPr lang="en-US" sz="1600" dirty="0"/>
              <a:t>Enter 2 to modify a beneficiary. </a:t>
            </a:r>
          </a:p>
          <a:p>
            <a:r>
              <a:rPr lang="en-US" sz="1600" dirty="0"/>
              <a:t>Enter 3 to delete a beneficiary. </a:t>
            </a:r>
          </a:p>
          <a:p>
            <a:r>
              <a:rPr lang="en-US" sz="1600" dirty="0"/>
              <a:t>Enter 4 to go back.</a:t>
            </a:r>
          </a:p>
          <a:p>
            <a:r>
              <a:rPr lang="en-US" sz="16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1934" y="705008"/>
            <a:ext cx="499951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desired type of account</a:t>
            </a:r>
          </a:p>
          <a:p>
            <a:r>
              <a:rPr lang="en-US" sz="1600" dirty="0"/>
              <a:t>------------------------</a:t>
            </a:r>
          </a:p>
          <a:p>
            <a:r>
              <a:rPr lang="en-US" sz="1600" dirty="0"/>
              <a:t>1	SELFINSAME</a:t>
            </a:r>
          </a:p>
          <a:p>
            <a:r>
              <a:rPr lang="en-US" sz="1600" dirty="0"/>
              <a:t>2	SELFINOTHERS</a:t>
            </a:r>
          </a:p>
          <a:p>
            <a:r>
              <a:rPr lang="en-US" sz="1600" dirty="0"/>
              <a:t>3	OTHERSINSAME</a:t>
            </a:r>
          </a:p>
          <a:p>
            <a:r>
              <a:rPr lang="en-US" sz="1600" dirty="0"/>
              <a:t>4	OTHERSINOTHERS</a:t>
            </a:r>
          </a:p>
          <a:p>
            <a:r>
              <a:rPr lang="en-US" sz="1600" dirty="0"/>
              <a:t>Choices: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Please enter a valid Account number(11 digits)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7894561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5BA107"/>
                </a:solidFill>
              </a:rPr>
              <a:t>Please enter a valid Account number(11 digits)</a:t>
            </a:r>
          </a:p>
          <a:p>
            <a:r>
              <a:rPr lang="en-US" sz="1600" dirty="0"/>
              <a:t>78945612313</a:t>
            </a:r>
          </a:p>
          <a:p>
            <a:r>
              <a:rPr lang="en-US" sz="1600" dirty="0"/>
              <a:t>Please enter a valid Account Holder Name (Case Sensitive)</a:t>
            </a:r>
          </a:p>
          <a:p>
            <a:r>
              <a:rPr lang="en-US" sz="1600" dirty="0" err="1"/>
              <a:t>abcabc</a:t>
            </a:r>
            <a:endParaRPr lang="en-US" sz="1600" dirty="0"/>
          </a:p>
          <a:p>
            <a:r>
              <a:rPr lang="en-US" sz="1600" dirty="0"/>
              <a:t>Please enter a valid IFSC code(11 characters)</a:t>
            </a:r>
          </a:p>
          <a:p>
            <a:r>
              <a:rPr lang="en-US" sz="1600" dirty="0"/>
              <a:t>HDFC5454545</a:t>
            </a:r>
          </a:p>
          <a:p>
            <a:r>
              <a:rPr lang="en-US" sz="1600" dirty="0" smtClean="0"/>
              <a:t>Enter </a:t>
            </a:r>
            <a:r>
              <a:rPr lang="en-US" sz="1600" dirty="0"/>
              <a:t>the bank name (case sensitive)</a:t>
            </a:r>
          </a:p>
          <a:p>
            <a:r>
              <a:rPr lang="en-US" sz="1600" dirty="0" smtClean="0"/>
              <a:t>HDFC</a:t>
            </a:r>
            <a:endParaRPr lang="en-US" sz="1600" dirty="0"/>
          </a:p>
          <a:p>
            <a:r>
              <a:rPr lang="en-US" sz="1600" dirty="0"/>
              <a:t>The details entered by you are : </a:t>
            </a:r>
          </a:p>
          <a:p>
            <a:r>
              <a:rPr lang="en-US" sz="1600" dirty="0"/>
              <a:t>Name of the beneficiary : </a:t>
            </a:r>
            <a:r>
              <a:rPr lang="en-US" sz="1600" dirty="0" err="1"/>
              <a:t>abcabc</a:t>
            </a:r>
            <a:endParaRPr lang="en-US" sz="1600" dirty="0"/>
          </a:p>
          <a:p>
            <a:r>
              <a:rPr lang="en-US" sz="1600" dirty="0"/>
              <a:t>Beneficiary account number : 78945612313</a:t>
            </a:r>
          </a:p>
          <a:p>
            <a:r>
              <a:rPr lang="en-US" sz="1600" dirty="0"/>
              <a:t>Bank name : </a:t>
            </a:r>
            <a:r>
              <a:rPr lang="en-US" sz="1600" dirty="0" smtClean="0"/>
              <a:t>HDFC</a:t>
            </a:r>
            <a:endParaRPr lang="en-US" sz="1600" dirty="0"/>
          </a:p>
          <a:p>
            <a:r>
              <a:rPr lang="en-US" sz="1600" dirty="0"/>
              <a:t>IFSC code : HDFC5454545</a:t>
            </a:r>
          </a:p>
          <a:p>
            <a:r>
              <a:rPr lang="en-US" sz="1600" dirty="0" smtClean="0"/>
              <a:t>Beneficiary </a:t>
            </a:r>
            <a:r>
              <a:rPr lang="en-US" sz="1600" dirty="0"/>
              <a:t>gone for approval... Good luck!!</a:t>
            </a:r>
          </a:p>
        </p:txBody>
      </p:sp>
      <p:sp>
        <p:nvSpPr>
          <p:cNvPr id="7" name="Oval 6"/>
          <p:cNvSpPr/>
          <p:nvPr/>
        </p:nvSpPr>
        <p:spPr>
          <a:xfrm>
            <a:off x="4754959" y="48435"/>
            <a:ext cx="2458192" cy="84314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BENEFICIARY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506" y="686532"/>
            <a:ext cx="47540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</a:t>
            </a:r>
            <a:r>
              <a:rPr lang="en-US" sz="1600" dirty="0" err="1" smtClean="0"/>
              <a:t>abc</a:t>
            </a:r>
            <a:endParaRPr lang="en-US" sz="1600" dirty="0"/>
          </a:p>
          <a:p>
            <a:r>
              <a:rPr lang="en-US" sz="1600" dirty="0"/>
              <a:t>You are logged in successfully!!</a:t>
            </a:r>
          </a:p>
          <a:p>
            <a:r>
              <a:rPr lang="en-US" sz="1600" dirty="0"/>
              <a:t>------------------------</a:t>
            </a:r>
          </a:p>
          <a:p>
            <a:r>
              <a:rPr lang="en-US" sz="1600" dirty="0"/>
              <a:t>Choose the desired action</a:t>
            </a:r>
          </a:p>
          <a:p>
            <a:r>
              <a:rPr lang="en-US" sz="1600" dirty="0"/>
              <a:t>------------------------</a:t>
            </a:r>
          </a:p>
          <a:p>
            <a:r>
              <a:rPr lang="en-US" sz="1600" dirty="0"/>
              <a:t>1	CREDITCARD</a:t>
            </a:r>
          </a:p>
          <a:p>
            <a:r>
              <a:rPr lang="en-US" sz="1600" dirty="0"/>
              <a:t>2	BENEFICIARY</a:t>
            </a:r>
          </a:p>
          <a:p>
            <a:r>
              <a:rPr lang="en-US" sz="1600" dirty="0"/>
              <a:t>3	AUTOPAYMENT</a:t>
            </a:r>
          </a:p>
          <a:p>
            <a:r>
              <a:rPr lang="en-US" sz="1600" dirty="0"/>
              <a:t>4	</a:t>
            </a:r>
            <a:r>
              <a:rPr lang="en-US" sz="1600" dirty="0" smtClean="0"/>
              <a:t>EXIT</a:t>
            </a:r>
            <a:endParaRPr lang="en-US" sz="1600" dirty="0"/>
          </a:p>
          <a:p>
            <a:r>
              <a:rPr lang="en-US" sz="1600" dirty="0" smtClean="0"/>
              <a:t>2</a:t>
            </a: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err="1"/>
              <a:t>beneficairies</a:t>
            </a:r>
            <a:r>
              <a:rPr lang="en-US" sz="1600" dirty="0"/>
              <a:t> already existing for the customer:</a:t>
            </a:r>
          </a:p>
          <a:p>
            <a:r>
              <a:rPr lang="en-US" sz="1600" dirty="0"/>
              <a:t>1) Name of the beneficiary : </a:t>
            </a:r>
            <a:r>
              <a:rPr lang="en-US" sz="1600" dirty="0" err="1"/>
              <a:t>abcabc</a:t>
            </a:r>
            <a:endParaRPr lang="en-US" sz="1600" dirty="0"/>
          </a:p>
          <a:p>
            <a:r>
              <a:rPr lang="en-US" sz="1600" dirty="0"/>
              <a:t>   Beneficiary account number : 78945612313</a:t>
            </a:r>
          </a:p>
          <a:p>
            <a:r>
              <a:rPr lang="en-US" sz="1600" dirty="0"/>
              <a:t>   Bank name : </a:t>
            </a:r>
            <a:r>
              <a:rPr lang="en-US" sz="1600" dirty="0" smtClean="0"/>
              <a:t>HDFC</a:t>
            </a:r>
            <a:endParaRPr lang="en-US" sz="1600" dirty="0"/>
          </a:p>
          <a:p>
            <a:r>
              <a:rPr lang="en-US" sz="1600" dirty="0"/>
              <a:t>   IFSC code : </a:t>
            </a:r>
            <a:r>
              <a:rPr lang="en-US" sz="1600" dirty="0" smtClean="0"/>
              <a:t>HDFC5454545</a:t>
            </a:r>
            <a:endParaRPr lang="en-US" sz="1600" dirty="0"/>
          </a:p>
          <a:p>
            <a:r>
              <a:rPr lang="en-US" sz="1600" dirty="0"/>
              <a:t>   Status</a:t>
            </a:r>
            <a:r>
              <a:rPr lang="en-US" sz="1600" dirty="0" smtClean="0"/>
              <a:t>: APPROVED</a:t>
            </a:r>
            <a:endParaRPr lang="en-US" sz="1600" dirty="0"/>
          </a:p>
          <a:p>
            <a:r>
              <a:rPr lang="en-US" sz="1600" dirty="0"/>
              <a:t>   Bank Admin </a:t>
            </a:r>
            <a:r>
              <a:rPr lang="en-US" sz="1600" dirty="0" smtClean="0"/>
              <a:t>Remarks: good</a:t>
            </a:r>
            <a:endParaRPr lang="en-US" sz="1600" dirty="0"/>
          </a:p>
          <a:p>
            <a:r>
              <a:rPr lang="en-US" sz="1600" dirty="0"/>
              <a:t>Enter 1 to add a beneficiary. </a:t>
            </a:r>
          </a:p>
          <a:p>
            <a:r>
              <a:rPr lang="en-US" sz="1600" dirty="0"/>
              <a:t>Enter 2 to modify a beneficiary. </a:t>
            </a:r>
          </a:p>
          <a:p>
            <a:r>
              <a:rPr lang="en-US" sz="1600" dirty="0"/>
              <a:t>Enter 3 to delete a beneficiary. </a:t>
            </a:r>
          </a:p>
          <a:p>
            <a:r>
              <a:rPr lang="en-US" sz="1600" dirty="0"/>
              <a:t>Enter 4 to go back.</a:t>
            </a:r>
          </a:p>
          <a:p>
            <a:r>
              <a:rPr lang="en-US" sz="1600" dirty="0" smtClean="0"/>
              <a:t>2</a:t>
            </a:r>
          </a:p>
          <a:p>
            <a:r>
              <a:rPr lang="en-US" sz="1600" dirty="0"/>
              <a:t>Please enter a valid Account number(11 digits)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67676767676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189849" y="686532"/>
            <a:ext cx="53544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BA107"/>
                </a:solidFill>
              </a:rPr>
              <a:t>Please enter a valid account number(11 digits)</a:t>
            </a:r>
          </a:p>
          <a:p>
            <a:r>
              <a:rPr lang="en-US" sz="1600" dirty="0"/>
              <a:t>78945612313</a:t>
            </a:r>
          </a:p>
          <a:p>
            <a:endParaRPr lang="en-US" sz="1600" dirty="0"/>
          </a:p>
          <a:p>
            <a:r>
              <a:rPr lang="en-US" sz="1600" dirty="0"/>
              <a:t>Enter 1 to change the Account Holder Name. </a:t>
            </a:r>
          </a:p>
          <a:p>
            <a:r>
              <a:rPr lang="en-US" sz="1600" dirty="0"/>
              <a:t>Enter 2 to change the IFSC code. </a:t>
            </a:r>
          </a:p>
          <a:p>
            <a:r>
              <a:rPr lang="en-US" sz="1600" dirty="0"/>
              <a:t>Enter 3 to change the bank name.</a:t>
            </a:r>
          </a:p>
          <a:p>
            <a:r>
              <a:rPr lang="en-US" sz="1600" dirty="0"/>
              <a:t>Enter 4 to save changes. (Once saved changes, you can't change again till bank verification is done) </a:t>
            </a:r>
          </a:p>
          <a:p>
            <a:r>
              <a:rPr lang="en-US" sz="1600" dirty="0"/>
              <a:t>Enter 5 to exit.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Enter a valid IFSC code(11 characters)</a:t>
            </a:r>
          </a:p>
          <a:p>
            <a:r>
              <a:rPr lang="en-US" sz="1600" dirty="0" smtClean="0"/>
              <a:t>HDFC4444444</a:t>
            </a:r>
          </a:p>
          <a:p>
            <a:r>
              <a:rPr lang="en-US" sz="1600" dirty="0" smtClean="0"/>
              <a:t>Enter </a:t>
            </a:r>
            <a:r>
              <a:rPr lang="en-US" sz="1600" dirty="0"/>
              <a:t>1 to change the Account Holder Name. </a:t>
            </a:r>
          </a:p>
          <a:p>
            <a:r>
              <a:rPr lang="en-US" sz="1600" dirty="0"/>
              <a:t>Enter 2 to change the IFSC code. </a:t>
            </a:r>
          </a:p>
          <a:p>
            <a:r>
              <a:rPr lang="en-US" sz="1600" dirty="0"/>
              <a:t>Enter 3 to change the bank name.</a:t>
            </a:r>
          </a:p>
          <a:p>
            <a:r>
              <a:rPr lang="en-US" sz="1600" dirty="0"/>
              <a:t>Enter 4 to save changes. (Once saved changes, you can't change again till bank verification is done) </a:t>
            </a:r>
          </a:p>
          <a:p>
            <a:r>
              <a:rPr lang="en-US" sz="1600" dirty="0"/>
              <a:t>Enter 5 to exit.</a:t>
            </a:r>
          </a:p>
          <a:p>
            <a:r>
              <a:rPr lang="en-US" sz="1600" dirty="0"/>
              <a:t>4</a:t>
            </a:r>
          </a:p>
          <a:p>
            <a:endParaRPr lang="en-US" sz="1600" dirty="0"/>
          </a:p>
          <a:p>
            <a:r>
              <a:rPr lang="en-US" sz="1600" dirty="0"/>
              <a:t>Modified beneficiary details are gone for approval.</a:t>
            </a:r>
          </a:p>
          <a:p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4731657" y="44862"/>
            <a:ext cx="2458192" cy="84314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MODIFY BENEFICIARY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5487" y="105542"/>
            <a:ext cx="2458192" cy="84314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DELETE BENEFICIARY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777" y="762711"/>
            <a:ext cx="49216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Neel Banerjee</a:t>
            </a:r>
          </a:p>
          <a:p>
            <a:r>
              <a:rPr lang="en-US" dirty="0"/>
              <a:t>You are logged in successfully!!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Choose the desired action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1	CREDITCARD</a:t>
            </a:r>
          </a:p>
          <a:p>
            <a:r>
              <a:rPr lang="en-US" dirty="0"/>
              <a:t>2	BENEFICIARY</a:t>
            </a:r>
          </a:p>
          <a:p>
            <a:r>
              <a:rPr lang="en-US" dirty="0"/>
              <a:t>3	AUTOPAYMENT</a:t>
            </a:r>
          </a:p>
          <a:p>
            <a:r>
              <a:rPr lang="en-US" dirty="0"/>
              <a:t>4	EXIT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beneficairies</a:t>
            </a:r>
            <a:r>
              <a:rPr lang="en-US" dirty="0"/>
              <a:t> already existing for the customer:</a:t>
            </a:r>
          </a:p>
          <a:p>
            <a:r>
              <a:rPr lang="en-US" dirty="0"/>
              <a:t>1) Name of the beneficiary : </a:t>
            </a:r>
            <a:r>
              <a:rPr lang="en-US" dirty="0" err="1"/>
              <a:t>abcabc</a:t>
            </a:r>
            <a:endParaRPr lang="en-US" dirty="0"/>
          </a:p>
          <a:p>
            <a:r>
              <a:rPr lang="en-US" dirty="0"/>
              <a:t>   Beneficiary account number : 78945612313</a:t>
            </a:r>
          </a:p>
          <a:p>
            <a:r>
              <a:rPr lang="en-US" dirty="0"/>
              <a:t>   Bank name : </a:t>
            </a:r>
            <a:r>
              <a:rPr lang="en-US" dirty="0" smtClean="0"/>
              <a:t>HDFC</a:t>
            </a:r>
            <a:endParaRPr lang="en-US" dirty="0"/>
          </a:p>
          <a:p>
            <a:r>
              <a:rPr lang="en-US" dirty="0"/>
              <a:t>   IFSC code : HDFC4444444</a:t>
            </a:r>
          </a:p>
          <a:p>
            <a:r>
              <a:rPr lang="en-US" dirty="0" smtClean="0"/>
              <a:t>   </a:t>
            </a:r>
            <a:r>
              <a:rPr lang="en-US" dirty="0" err="1"/>
              <a:t>Status:APPROVED</a:t>
            </a:r>
            <a:endParaRPr lang="en-US" dirty="0"/>
          </a:p>
          <a:p>
            <a:r>
              <a:rPr lang="en-US" dirty="0"/>
              <a:t>   Bank Admin </a:t>
            </a:r>
            <a:r>
              <a:rPr lang="en-US" dirty="0" err="1"/>
              <a:t>Remarks:GOODJOB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66120" y="762711"/>
            <a:ext cx="42368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Enter 1 to add a beneficiary. </a:t>
            </a:r>
          </a:p>
          <a:p>
            <a:r>
              <a:rPr lang="en-US" dirty="0" smtClean="0"/>
              <a:t>Enter 2 to modify a beneficiary. </a:t>
            </a:r>
          </a:p>
          <a:p>
            <a:r>
              <a:rPr lang="en-US" dirty="0" smtClean="0"/>
              <a:t>Enter 3 to delete a beneficiary. </a:t>
            </a:r>
          </a:p>
          <a:p>
            <a:r>
              <a:rPr lang="en-US" dirty="0" smtClean="0"/>
              <a:t>Enter 4 to go back.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Enter a valid account number to be deleted.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GUGGUG</a:t>
            </a:r>
          </a:p>
          <a:p>
            <a:r>
              <a:rPr lang="en-US" b="1" dirty="0" smtClean="0">
                <a:solidFill>
                  <a:srgbClr val="5BA107"/>
                </a:solidFill>
              </a:rPr>
              <a:t>Enter a valid account number to be deleted.</a:t>
            </a:r>
          </a:p>
          <a:p>
            <a:r>
              <a:rPr lang="en-US" dirty="0" smtClean="0"/>
              <a:t>78945612313</a:t>
            </a:r>
          </a:p>
          <a:p>
            <a:r>
              <a:rPr lang="en-US" dirty="0" smtClean="0"/>
              <a:t>Account deleted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01589" y="105542"/>
            <a:ext cx="2612572" cy="84314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AUTOPAYMENT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1843" y="671691"/>
            <a:ext cx="417351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------------------------</a:t>
            </a:r>
          </a:p>
          <a:p>
            <a:pPr fontAlgn="base"/>
            <a:r>
              <a:rPr lang="en-US" dirty="0"/>
              <a:t>Choose the desired action</a:t>
            </a:r>
          </a:p>
          <a:p>
            <a:pPr fontAlgn="base"/>
            <a:r>
              <a:rPr lang="en-US" dirty="0"/>
              <a:t>------------------------</a:t>
            </a:r>
          </a:p>
          <a:p>
            <a:pPr fontAlgn="base"/>
            <a:r>
              <a:rPr lang="en-US" dirty="0"/>
              <a:t>1 CREDITCARD</a:t>
            </a:r>
          </a:p>
          <a:p>
            <a:pPr fontAlgn="base"/>
            <a:r>
              <a:rPr lang="en-US" dirty="0"/>
              <a:t>2 BENEFICIARY</a:t>
            </a:r>
          </a:p>
          <a:p>
            <a:pPr fontAlgn="base"/>
            <a:r>
              <a:rPr lang="en-US" dirty="0"/>
              <a:t>3 AUTOPAYMENT</a:t>
            </a:r>
          </a:p>
          <a:p>
            <a:pPr fontAlgn="base"/>
            <a:r>
              <a:rPr lang="en-US" dirty="0"/>
              <a:t>4 EXIT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3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added </a:t>
            </a:r>
            <a:r>
              <a:rPr lang="en-US" dirty="0" err="1"/>
              <a:t>autopayment</a:t>
            </a:r>
            <a:r>
              <a:rPr lang="en-US" dirty="0"/>
              <a:t> services for the customer.</a:t>
            </a:r>
          </a:p>
          <a:p>
            <a:pPr fontAlgn="base"/>
            <a:r>
              <a:rPr lang="en-US" dirty="0"/>
              <a:t>1) Customer ID : 5555111151511029</a:t>
            </a:r>
          </a:p>
          <a:p>
            <a:pPr fontAlgn="base"/>
            <a:r>
              <a:rPr lang="en-US" dirty="0"/>
              <a:t>   Service Provider ID : 1000001</a:t>
            </a:r>
          </a:p>
          <a:p>
            <a:pPr fontAlgn="base"/>
            <a:r>
              <a:rPr lang="en-US" dirty="0"/>
              <a:t>   Amount set to be deducted : 1112</a:t>
            </a:r>
          </a:p>
          <a:p>
            <a:pPr fontAlgn="base"/>
            <a:r>
              <a:rPr lang="en-US" dirty="0"/>
              <a:t>   Date of start : 31/10/2019</a:t>
            </a:r>
          </a:p>
          <a:p>
            <a:pPr fontAlgn="base"/>
            <a:r>
              <a:rPr lang="en-US" dirty="0"/>
              <a:t>------------------------</a:t>
            </a:r>
          </a:p>
          <a:p>
            <a:pPr fontAlgn="base"/>
            <a:r>
              <a:rPr lang="en-US" dirty="0"/>
              <a:t>Choose a valid option</a:t>
            </a:r>
          </a:p>
          <a:p>
            <a:pPr fontAlgn="base"/>
            <a:r>
              <a:rPr lang="en-US" dirty="0"/>
              <a:t>------------------------</a:t>
            </a:r>
          </a:p>
          <a:p>
            <a:pPr fontAlgn="base"/>
            <a:r>
              <a:rPr lang="en-US" dirty="0"/>
              <a:t>1 ADDAUTOPAYMENTS</a:t>
            </a:r>
          </a:p>
          <a:p>
            <a:pPr fontAlgn="base"/>
            <a:r>
              <a:rPr lang="en-US" dirty="0"/>
              <a:t>2 REMOVEAUTOPAYMENTS</a:t>
            </a:r>
          </a:p>
          <a:p>
            <a:pPr fontAlgn="base"/>
            <a:r>
              <a:rPr lang="en-US" dirty="0"/>
              <a:t>3 </a:t>
            </a:r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65078" y="948690"/>
            <a:ext cx="48826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Choices:</a:t>
            </a:r>
          </a:p>
          <a:p>
            <a:pPr fontAlgn="base"/>
            <a:r>
              <a:rPr lang="en-US" dirty="0"/>
              <a:t>2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added </a:t>
            </a:r>
            <a:r>
              <a:rPr lang="en-US" dirty="0" err="1"/>
              <a:t>autopayment</a:t>
            </a:r>
            <a:r>
              <a:rPr lang="en-US" dirty="0"/>
              <a:t> services for the customer.</a:t>
            </a:r>
          </a:p>
          <a:p>
            <a:pPr fontAlgn="base"/>
            <a:r>
              <a:rPr lang="en-US" dirty="0"/>
              <a:t>1) Customer ID : 5555111151511029</a:t>
            </a:r>
          </a:p>
          <a:p>
            <a:pPr fontAlgn="base"/>
            <a:r>
              <a:rPr lang="en-US" dirty="0"/>
              <a:t>   Service Provider ID : </a:t>
            </a:r>
            <a:r>
              <a:rPr lang="en-US" dirty="0" err="1"/>
              <a:t>ServiceProviderId</a:t>
            </a:r>
            <a:r>
              <a:rPr lang="en-US" dirty="0"/>
              <a:t> [</a:t>
            </a:r>
            <a:r>
              <a:rPr lang="en-US" dirty="0" err="1"/>
              <a:t>Spi</a:t>
            </a:r>
            <a:r>
              <a:rPr lang="en-US" dirty="0"/>
              <a:t>=1000001, </a:t>
            </a:r>
            <a:r>
              <a:rPr lang="en-US" dirty="0" smtClean="0"/>
              <a:t>       </a:t>
            </a:r>
            <a:r>
              <a:rPr lang="en-US" dirty="0" err="1" smtClean="0"/>
              <a:t>uci</a:t>
            </a:r>
            <a:r>
              <a:rPr lang="en-US" dirty="0" smtClean="0"/>
              <a:t>=5555111151511029</a:t>
            </a:r>
            <a:r>
              <a:rPr lang="en-US" dirty="0"/>
              <a:t>]</a:t>
            </a:r>
          </a:p>
          <a:p>
            <a:pPr fontAlgn="base"/>
            <a:r>
              <a:rPr lang="en-US" dirty="0"/>
              <a:t>   Amount set to be deducted : 1112</a:t>
            </a:r>
          </a:p>
          <a:p>
            <a:pPr fontAlgn="base"/>
            <a:r>
              <a:rPr lang="en-US" dirty="0"/>
              <a:t>   Date of start : 31/10/2019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Enter a valid service provider id to be </a:t>
            </a:r>
            <a:r>
              <a:rPr lang="en-US" dirty="0" smtClean="0"/>
              <a:t>removed.</a:t>
            </a:r>
            <a:endParaRPr lang="en-US" dirty="0"/>
          </a:p>
          <a:p>
            <a:pPr fontAlgn="base"/>
            <a:r>
              <a:rPr lang="en-US" dirty="0"/>
              <a:t>1000001</a:t>
            </a:r>
          </a:p>
          <a:p>
            <a:pPr fontAlgn="base"/>
            <a:r>
              <a:rPr lang="en-US" dirty="0" err="1"/>
              <a:t>Autopayment</a:t>
            </a:r>
            <a:r>
              <a:rPr lang="en-US" dirty="0"/>
              <a:t> service removed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2716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65120" y="102260"/>
            <a:ext cx="2612572" cy="84314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AUTOPAYMENT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7037" y="806908"/>
            <a:ext cx="45917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Calibri" panose="020F0502020204030204" pitchFamily="34" charset="0"/>
              </a:rPr>
              <a:t>------------------------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Choose a valid option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------------------------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1 ADDAUTOPAYMENTS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2 REMOVEAUTOPAYMENTS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3 EXIT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Choices: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1</a:t>
            </a:r>
          </a:p>
          <a:p>
            <a:pPr fontAlgn="base"/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Your IBS accounts are :</a:t>
            </a:r>
          </a:p>
          <a:p>
            <a:pPr fontAlgn="base"/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Account :12345678901</a:t>
            </a:r>
          </a:p>
          <a:p>
            <a:pPr fontAlgn="base"/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The IBS service providers are :</a:t>
            </a:r>
          </a:p>
          <a:p>
            <a:pPr fontAlgn="base"/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Name : Airtel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Service Provider ID : 1000001</a:t>
            </a:r>
          </a:p>
          <a:p>
            <a:pPr fontAlgn="base"/>
            <a:r>
              <a:rPr lang="en-US" dirty="0" smtClean="0">
                <a:latin typeface="Calibri" panose="020F0502020204030204" pitchFamily="34" charset="0"/>
              </a:rPr>
              <a:t>Enter </a:t>
            </a:r>
            <a:r>
              <a:rPr lang="en-US" dirty="0">
                <a:latin typeface="Calibri" panose="020F0502020204030204" pitchFamily="34" charset="0"/>
              </a:rPr>
              <a:t>a valid service provider id to be </a:t>
            </a:r>
            <a:r>
              <a:rPr lang="en-US" dirty="0" smtClean="0">
                <a:latin typeface="Calibri" panose="020F0502020204030204" pitchFamily="34" charset="0"/>
              </a:rPr>
              <a:t>registered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fontAlgn="base"/>
            <a:r>
              <a:rPr lang="en-US" dirty="0" smtClean="0">
                <a:latin typeface="Calibri" panose="020F0502020204030204" pitchFamily="34" charset="0"/>
              </a:rPr>
              <a:t>1000001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8004" y="945408"/>
            <a:ext cx="481214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Calibri" panose="020F0502020204030204" pitchFamily="34" charset="0"/>
              </a:rPr>
              <a:t>Enter a valid account number from which amount should be deducted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12345678901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Enter a valid amount to be deducted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100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Enter a valid start date in format </a:t>
            </a:r>
            <a:r>
              <a:rPr lang="en-US" dirty="0" err="1">
                <a:latin typeface="Calibri" panose="020F0502020204030204" pitchFamily="34" charset="0"/>
              </a:rPr>
              <a:t>dd</a:t>
            </a:r>
            <a:r>
              <a:rPr lang="en-US" dirty="0">
                <a:latin typeface="Calibri" panose="020F0502020204030204" pitchFamily="34" charset="0"/>
              </a:rPr>
              <a:t>/MM/</a:t>
            </a:r>
            <a:r>
              <a:rPr lang="en-US" dirty="0" err="1">
                <a:latin typeface="Calibri" panose="020F0502020204030204" pitchFamily="34" charset="0"/>
              </a:rPr>
              <a:t>yyyy</a:t>
            </a:r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90/20/1900</a:t>
            </a:r>
          </a:p>
          <a:p>
            <a:pPr fontAlgn="base"/>
            <a:r>
              <a:rPr lang="en-US" b="1" dirty="0">
                <a:solidFill>
                  <a:srgbClr val="5BA107"/>
                </a:solidFill>
                <a:latin typeface="Calibri" panose="020F0502020204030204" pitchFamily="34" charset="0"/>
              </a:rPr>
              <a:t>Enter a valid start date in format </a:t>
            </a:r>
            <a:r>
              <a:rPr lang="en-US" b="1" dirty="0" err="1">
                <a:solidFill>
                  <a:srgbClr val="5BA107"/>
                </a:solidFill>
                <a:latin typeface="Calibri" panose="020F0502020204030204" pitchFamily="34" charset="0"/>
              </a:rPr>
              <a:t>dd</a:t>
            </a:r>
            <a:r>
              <a:rPr lang="en-US" b="1" dirty="0">
                <a:solidFill>
                  <a:srgbClr val="5BA107"/>
                </a:solidFill>
                <a:latin typeface="Calibri" panose="020F0502020204030204" pitchFamily="34" charset="0"/>
              </a:rPr>
              <a:t>/MM/</a:t>
            </a:r>
            <a:r>
              <a:rPr lang="en-US" b="1" dirty="0" err="1">
                <a:solidFill>
                  <a:srgbClr val="5BA107"/>
                </a:solidFill>
                <a:latin typeface="Calibri" panose="020F0502020204030204" pitchFamily="34" charset="0"/>
              </a:rPr>
              <a:t>yyyy</a:t>
            </a:r>
            <a:endParaRPr lang="en-US" b="1" dirty="0">
              <a:solidFill>
                <a:srgbClr val="5BA107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20/12/2019</a:t>
            </a:r>
          </a:p>
          <a:p>
            <a:pPr fontAlgn="base"/>
            <a:r>
              <a:rPr lang="en-US" dirty="0" err="1">
                <a:latin typeface="Calibri" panose="020F0502020204030204" pitchFamily="34" charset="0"/>
              </a:rPr>
              <a:t>AutoPayment</a:t>
            </a:r>
            <a:r>
              <a:rPr lang="en-US" dirty="0">
                <a:latin typeface="Calibri" panose="020F0502020204030204" pitchFamily="34" charset="0"/>
              </a:rPr>
              <a:t> of service provider: 1000001 added and </a:t>
            </a:r>
            <a:r>
              <a:rPr lang="en-US" dirty="0" err="1">
                <a:latin typeface="Calibri" panose="020F0502020204030204" pitchFamily="34" charset="0"/>
              </a:rPr>
              <a:t>Rs</a:t>
            </a:r>
            <a:r>
              <a:rPr lang="en-US" dirty="0">
                <a:latin typeface="Calibri" panose="020F0502020204030204" pitchFamily="34" charset="0"/>
              </a:rPr>
              <a:t>. 100 will be deducted per month from the date of start</a:t>
            </a:r>
          </a:p>
          <a:p>
            <a:pPr fontAlgn="base"/>
            <a:endParaRPr lang="en-US" dirty="0"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The added </a:t>
            </a:r>
            <a:r>
              <a:rPr lang="en-US" dirty="0" err="1">
                <a:latin typeface="Calibri" panose="020F0502020204030204" pitchFamily="34" charset="0"/>
              </a:rPr>
              <a:t>autopayment</a:t>
            </a:r>
            <a:r>
              <a:rPr lang="en-US" dirty="0">
                <a:latin typeface="Calibri" panose="020F0502020204030204" pitchFamily="34" charset="0"/>
              </a:rPr>
              <a:t> services for the customer.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1) Customer ID : 5555111151511029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   Service Provider ID : 1000001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   Amount set to be deducted : 100</a:t>
            </a:r>
          </a:p>
          <a:p>
            <a:pPr fontAlgn="base"/>
            <a:r>
              <a:rPr lang="en-US" dirty="0">
                <a:latin typeface="Calibri" panose="020F0502020204030204" pitchFamily="34" charset="0"/>
              </a:rPr>
              <a:t>   Date of start : 20/12/2019</a:t>
            </a:r>
          </a:p>
        </p:txBody>
      </p:sp>
    </p:spTree>
    <p:extLst>
      <p:ext uri="{BB962C8B-B14F-4D97-AF65-F5344CB8AC3E}">
        <p14:creationId xmlns:p14="http://schemas.microsoft.com/office/powerpoint/2010/main" val="6461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782" y="143916"/>
            <a:ext cx="465842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------------------------</a:t>
            </a:r>
          </a:p>
          <a:p>
            <a:r>
              <a:rPr lang="en-US" sz="1500" dirty="0"/>
              <a:t>Choose your identity from MENU:</a:t>
            </a:r>
          </a:p>
          <a:p>
            <a:r>
              <a:rPr lang="en-US" sz="1500" dirty="0"/>
              <a:t>------------------------</a:t>
            </a:r>
          </a:p>
          <a:p>
            <a:r>
              <a:rPr lang="en-US" sz="1500" dirty="0"/>
              <a:t>1	CUSTOMER</a:t>
            </a:r>
          </a:p>
          <a:p>
            <a:r>
              <a:rPr lang="en-US" sz="1500" dirty="0"/>
              <a:t>2	BANK_ADMIN</a:t>
            </a:r>
          </a:p>
          <a:p>
            <a:r>
              <a:rPr lang="en-US" sz="1500" dirty="0"/>
              <a:t>3	QUIT</a:t>
            </a:r>
          </a:p>
          <a:p>
            <a:r>
              <a:rPr lang="en-US" sz="1500" dirty="0"/>
              <a:t>Your choice :</a:t>
            </a:r>
          </a:p>
          <a:p>
            <a:r>
              <a:rPr lang="en-US" sz="1500" dirty="0"/>
              <a:t>2</a:t>
            </a:r>
          </a:p>
          <a:p>
            <a:r>
              <a:rPr lang="en-US" sz="1500" dirty="0"/>
              <a:t>------------------------</a:t>
            </a:r>
          </a:p>
          <a:p>
            <a:r>
              <a:rPr lang="en-US" sz="1500" dirty="0"/>
              <a:t>Choose a valid option</a:t>
            </a:r>
          </a:p>
          <a:p>
            <a:r>
              <a:rPr lang="en-US" sz="1500" dirty="0"/>
              <a:t>------------------------</a:t>
            </a:r>
          </a:p>
          <a:p>
            <a:r>
              <a:rPr lang="en-US" sz="1500" dirty="0"/>
              <a:t>1	VIEWREQUESTS</a:t>
            </a:r>
          </a:p>
          <a:p>
            <a:r>
              <a:rPr lang="en-US" sz="1500" dirty="0"/>
              <a:t>2	EXIT</a:t>
            </a:r>
          </a:p>
          <a:p>
            <a:r>
              <a:rPr lang="en-US" sz="1500" dirty="0"/>
              <a:t>Choices:</a:t>
            </a:r>
          </a:p>
          <a:p>
            <a:r>
              <a:rPr lang="en-US" sz="1500" dirty="0"/>
              <a:t>5</a:t>
            </a:r>
          </a:p>
          <a:p>
            <a:r>
              <a:rPr lang="en-US" sz="1500" dirty="0"/>
              <a:t>Please enter a valid option.</a:t>
            </a:r>
          </a:p>
          <a:p>
            <a:r>
              <a:rPr lang="en-US" sz="1500" dirty="0"/>
              <a:t>------------------------</a:t>
            </a:r>
          </a:p>
          <a:p>
            <a:r>
              <a:rPr lang="en-US" sz="1500" dirty="0"/>
              <a:t>Choose a valid option</a:t>
            </a:r>
          </a:p>
          <a:p>
            <a:r>
              <a:rPr lang="en-US" sz="1500" dirty="0"/>
              <a:t>------------------------</a:t>
            </a:r>
          </a:p>
          <a:p>
            <a:r>
              <a:rPr lang="en-US" sz="1500" dirty="0"/>
              <a:t>1	VIEWREQUESTS</a:t>
            </a:r>
          </a:p>
          <a:p>
            <a:r>
              <a:rPr lang="en-US" sz="1500" dirty="0"/>
              <a:t>2	EXIT</a:t>
            </a:r>
          </a:p>
          <a:p>
            <a:r>
              <a:rPr lang="en-US" sz="1500" dirty="0"/>
              <a:t>Choices:</a:t>
            </a:r>
          </a:p>
          <a:p>
            <a:r>
              <a:rPr lang="en-US" sz="1500" dirty="0"/>
              <a:t>1</a:t>
            </a:r>
          </a:p>
          <a:p>
            <a:r>
              <a:rPr lang="en-US" sz="1500" dirty="0"/>
              <a:t>The following customers have new approval requests :</a:t>
            </a:r>
          </a:p>
          <a:p>
            <a:r>
              <a:rPr lang="en-US" sz="1500" dirty="0"/>
              <a:t>1 : 5555111151513301</a:t>
            </a:r>
          </a:p>
          <a:p>
            <a:r>
              <a:rPr lang="en-US" sz="1500" dirty="0"/>
              <a:t>Please enter a valid customer id to view individual requests </a:t>
            </a:r>
          </a:p>
          <a:p>
            <a:r>
              <a:rPr lang="en-US" sz="1500" dirty="0"/>
              <a:t>Enter 1 to exit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E4WG524987</a:t>
            </a:r>
          </a:p>
          <a:p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7228607" y="298899"/>
            <a:ext cx="47515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5BA107"/>
                </a:solidFill>
              </a:rPr>
              <a:t>Please enter a valid customer id to view individual requests </a:t>
            </a:r>
          </a:p>
          <a:p>
            <a:r>
              <a:rPr lang="en-US" sz="1500" b="1" dirty="0">
                <a:solidFill>
                  <a:srgbClr val="5BA107"/>
                </a:solidFill>
              </a:rPr>
              <a:t>Enter 1 to exit</a:t>
            </a:r>
          </a:p>
          <a:p>
            <a:r>
              <a:rPr lang="en-US" sz="1500" dirty="0"/>
              <a:t>5555111151513301</a:t>
            </a:r>
          </a:p>
          <a:p>
            <a:r>
              <a:rPr lang="en-US" sz="1500" dirty="0"/>
              <a:t>Id entered by you is : 5555111151513301</a:t>
            </a:r>
          </a:p>
          <a:p>
            <a:endParaRPr lang="en-US" sz="1500" dirty="0" smtClean="0"/>
          </a:p>
          <a:p>
            <a:r>
              <a:rPr lang="en-US" sz="1500" dirty="0" smtClean="0"/>
              <a:t>Enter </a:t>
            </a:r>
            <a:r>
              <a:rPr lang="en-US" sz="1500" dirty="0"/>
              <a:t>1 to view </a:t>
            </a:r>
            <a:r>
              <a:rPr lang="en-US" sz="1500" dirty="0" err="1"/>
              <a:t>Creditcard</a:t>
            </a:r>
            <a:r>
              <a:rPr lang="en-US" sz="1500" dirty="0"/>
              <a:t> requests. </a:t>
            </a:r>
          </a:p>
          <a:p>
            <a:r>
              <a:rPr lang="en-US" sz="1500" dirty="0"/>
              <a:t>Enter 2 to view Beneficiary Requests. </a:t>
            </a:r>
          </a:p>
          <a:p>
            <a:r>
              <a:rPr lang="en-US" sz="1500" dirty="0"/>
              <a:t>Enter 3 to exit.</a:t>
            </a:r>
          </a:p>
          <a:p>
            <a:r>
              <a:rPr lang="en-US" sz="1500" dirty="0"/>
              <a:t>2</a:t>
            </a:r>
          </a:p>
          <a:p>
            <a:r>
              <a:rPr lang="en-US" sz="1500" dirty="0"/>
              <a:t>Beneficiary name : </a:t>
            </a:r>
            <a:r>
              <a:rPr lang="en-US" sz="1500" dirty="0" err="1"/>
              <a:t>abcabc</a:t>
            </a:r>
            <a:endParaRPr lang="en-US" sz="1500" dirty="0"/>
          </a:p>
          <a:p>
            <a:r>
              <a:rPr lang="en-US" sz="1500" dirty="0"/>
              <a:t>Beneficiary Account number : 78945612313</a:t>
            </a:r>
          </a:p>
          <a:p>
            <a:r>
              <a:rPr lang="en-US" sz="1500" dirty="0"/>
              <a:t>Bank name : </a:t>
            </a:r>
            <a:r>
              <a:rPr lang="en-US" sz="1500" dirty="0" err="1"/>
              <a:t>qqqqq</a:t>
            </a:r>
            <a:endParaRPr lang="en-US" sz="1500" dirty="0"/>
          </a:p>
          <a:p>
            <a:r>
              <a:rPr lang="en-US" sz="1500" dirty="0"/>
              <a:t>IFSC code : </a:t>
            </a:r>
            <a:r>
              <a:rPr lang="en-US" sz="1500" dirty="0" err="1"/>
              <a:t>qqqqqqqqqqq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Press 1 or 2 according to the decision and proceed to the next beneficiary.</a:t>
            </a:r>
          </a:p>
          <a:p>
            <a:r>
              <a:rPr lang="en-US" sz="1500" dirty="0"/>
              <a:t>Enter 1 to approve. </a:t>
            </a:r>
          </a:p>
          <a:p>
            <a:r>
              <a:rPr lang="en-US" sz="1500" dirty="0"/>
              <a:t>Enter 2 to disapprove. </a:t>
            </a:r>
          </a:p>
          <a:p>
            <a:r>
              <a:rPr lang="en-US" sz="1500" dirty="0"/>
              <a:t>Enter 3 to exit this section.</a:t>
            </a:r>
          </a:p>
          <a:p>
            <a:r>
              <a:rPr lang="en-US" sz="1500" dirty="0"/>
              <a:t>1</a:t>
            </a:r>
          </a:p>
          <a:p>
            <a:r>
              <a:rPr lang="en-US" sz="1500" dirty="0"/>
              <a:t>Would you like to enter remarks?</a:t>
            </a:r>
          </a:p>
          <a:p>
            <a:r>
              <a:rPr lang="en-US" sz="1500" dirty="0"/>
              <a:t>Enter 1 for yes and 2 for no.</a:t>
            </a:r>
          </a:p>
          <a:p>
            <a:r>
              <a:rPr lang="en-US" sz="1500" dirty="0"/>
              <a:t>1</a:t>
            </a:r>
          </a:p>
          <a:p>
            <a:r>
              <a:rPr lang="en-US" sz="1500" dirty="0"/>
              <a:t>Please enter the response.</a:t>
            </a:r>
          </a:p>
          <a:p>
            <a:r>
              <a:rPr lang="en-US" sz="1500" dirty="0"/>
              <a:t>good</a:t>
            </a:r>
          </a:p>
          <a:p>
            <a:r>
              <a:rPr lang="en-US" sz="1500" dirty="0"/>
              <a:t>Beneficiary approved by the bank representative.</a:t>
            </a:r>
          </a:p>
          <a:p>
            <a:endParaRPr lang="en-US" sz="1500" dirty="0"/>
          </a:p>
        </p:txBody>
      </p:sp>
      <p:sp>
        <p:nvSpPr>
          <p:cNvPr id="8" name="Oval 7"/>
          <p:cNvSpPr/>
          <p:nvPr/>
        </p:nvSpPr>
        <p:spPr>
          <a:xfrm>
            <a:off x="4452917" y="33214"/>
            <a:ext cx="2563751" cy="933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BANK ACTION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(BENEFICIARY)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5576" y="89540"/>
            <a:ext cx="523114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Enter 1 to view </a:t>
            </a:r>
            <a:r>
              <a:rPr lang="en-US" sz="1400" dirty="0" err="1"/>
              <a:t>Creditcard</a:t>
            </a:r>
            <a:r>
              <a:rPr lang="en-US" sz="1400" dirty="0"/>
              <a:t> requests. </a:t>
            </a:r>
          </a:p>
          <a:p>
            <a:r>
              <a:rPr lang="en-US" sz="1400" dirty="0"/>
              <a:t>Enter 2 to view Beneficiary Requests. </a:t>
            </a:r>
          </a:p>
          <a:p>
            <a:r>
              <a:rPr lang="en-US" sz="1400" dirty="0"/>
              <a:t>Enter 3 to exit.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Credit card number : 7897897897897897</a:t>
            </a:r>
          </a:p>
          <a:p>
            <a:r>
              <a:rPr lang="en-US" sz="1400" dirty="0"/>
              <a:t>Credit card expiry : 2019-12-30</a:t>
            </a:r>
          </a:p>
          <a:p>
            <a:r>
              <a:rPr lang="en-US" sz="1400" dirty="0"/>
              <a:t>Name on the credit card : </a:t>
            </a:r>
            <a:r>
              <a:rPr lang="en-US" sz="1400" dirty="0" err="1"/>
              <a:t>abc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Press 1 or 2 according to the decision and proceed to the next </a:t>
            </a:r>
            <a:endParaRPr lang="en-US" sz="1400" dirty="0" smtClean="0"/>
          </a:p>
          <a:p>
            <a:r>
              <a:rPr lang="en-US" sz="1400" dirty="0" smtClean="0"/>
              <a:t>card</a:t>
            </a:r>
            <a:r>
              <a:rPr lang="en-US" sz="1400" dirty="0"/>
              <a:t>.</a:t>
            </a:r>
          </a:p>
          <a:p>
            <a:r>
              <a:rPr lang="en-US" sz="1400" dirty="0"/>
              <a:t>Enter 1 to approve. </a:t>
            </a:r>
          </a:p>
          <a:p>
            <a:r>
              <a:rPr lang="en-US" sz="1400" dirty="0"/>
              <a:t>Enter 2 to disapprove. </a:t>
            </a:r>
          </a:p>
          <a:p>
            <a:r>
              <a:rPr lang="en-US" sz="1400" dirty="0"/>
              <a:t>Enter 3 to exit this section.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42</a:t>
            </a:r>
          </a:p>
          <a:p>
            <a:r>
              <a:rPr lang="en-US" sz="1400" b="1" dirty="0">
                <a:solidFill>
                  <a:srgbClr val="5BA107"/>
                </a:solidFill>
              </a:rPr>
              <a:t>Enter a valid choice of decision of credit card</a:t>
            </a:r>
          </a:p>
          <a:p>
            <a:r>
              <a:rPr lang="en-US" sz="1400" b="1" dirty="0" smtClean="0">
                <a:solidFill>
                  <a:srgbClr val="5BA107"/>
                </a:solidFill>
              </a:rPr>
              <a:t>Press </a:t>
            </a:r>
            <a:r>
              <a:rPr lang="en-US" sz="1400" b="1" dirty="0">
                <a:solidFill>
                  <a:srgbClr val="5BA107"/>
                </a:solidFill>
              </a:rPr>
              <a:t>1 or 2 according to the decision and proceed to the </a:t>
            </a:r>
            <a:r>
              <a:rPr lang="en-US" sz="1400" b="1" dirty="0" smtClean="0">
                <a:solidFill>
                  <a:srgbClr val="5BA107"/>
                </a:solidFill>
              </a:rPr>
              <a:t>next</a:t>
            </a:r>
          </a:p>
          <a:p>
            <a:r>
              <a:rPr lang="en-US" sz="1400" b="1" dirty="0" smtClean="0">
                <a:solidFill>
                  <a:srgbClr val="5BA107"/>
                </a:solidFill>
              </a:rPr>
              <a:t>card</a:t>
            </a:r>
            <a:r>
              <a:rPr lang="en-US" sz="1400" b="1" dirty="0">
                <a:solidFill>
                  <a:srgbClr val="5BA107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5BA107"/>
                </a:solidFill>
              </a:rPr>
              <a:t>Enter 1 to approve. </a:t>
            </a:r>
          </a:p>
          <a:p>
            <a:r>
              <a:rPr lang="en-US" sz="1400" b="1" dirty="0">
                <a:solidFill>
                  <a:srgbClr val="5BA107"/>
                </a:solidFill>
              </a:rPr>
              <a:t>Enter 2 to disapprove. </a:t>
            </a:r>
          </a:p>
          <a:p>
            <a:r>
              <a:rPr lang="en-US" sz="1400" b="1" dirty="0">
                <a:solidFill>
                  <a:srgbClr val="5BA107"/>
                </a:solidFill>
              </a:rPr>
              <a:t>Enter 3 to exit this section</a:t>
            </a:r>
            <a:r>
              <a:rPr lang="en-US" sz="1400" b="1" dirty="0">
                <a:solidFill>
                  <a:srgbClr val="9AF62A"/>
                </a:solidFill>
              </a:rPr>
              <a:t>.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Would you like to enter remarks?</a:t>
            </a:r>
          </a:p>
          <a:p>
            <a:r>
              <a:rPr lang="en-US" sz="1400" dirty="0"/>
              <a:t>Enter 1 for yes and 2 for no.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Please enter the response.</a:t>
            </a:r>
          </a:p>
          <a:p>
            <a:r>
              <a:rPr lang="en-US" sz="1400" dirty="0"/>
              <a:t>GOOD WORK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Card approved by the bank representative.</a:t>
            </a:r>
          </a:p>
          <a:p>
            <a:r>
              <a:rPr lang="en-US" sz="1400" dirty="0"/>
              <a:t>Bank admin response:</a:t>
            </a:r>
          </a:p>
          <a:p>
            <a:r>
              <a:rPr lang="en-US" sz="1400" dirty="0"/>
              <a:t>GOOD </a:t>
            </a:r>
            <a:r>
              <a:rPr lang="en-US" sz="1400" dirty="0" smtClean="0"/>
              <a:t>WORK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84530" y="278120"/>
            <a:ext cx="438199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Choose your identity from MENU: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1	CUSTOMER</a:t>
            </a:r>
          </a:p>
          <a:p>
            <a:r>
              <a:rPr lang="en-US" sz="1400" dirty="0"/>
              <a:t>2	BANK_ADMIN</a:t>
            </a:r>
          </a:p>
          <a:p>
            <a:r>
              <a:rPr lang="en-US" sz="1400" dirty="0"/>
              <a:t>3	QUIT</a:t>
            </a:r>
          </a:p>
          <a:p>
            <a:r>
              <a:rPr lang="en-US" sz="1400" dirty="0"/>
              <a:t>Your choice :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Choose a valid option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1	VIEWREQUESTS</a:t>
            </a:r>
          </a:p>
          <a:p>
            <a:r>
              <a:rPr lang="en-US" sz="1400" dirty="0"/>
              <a:t>2	EXIT</a:t>
            </a:r>
          </a:p>
          <a:p>
            <a:r>
              <a:rPr lang="en-US" sz="1400" dirty="0"/>
              <a:t>Choices: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Please enter a valid option.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Choose a valid option</a:t>
            </a:r>
          </a:p>
          <a:p>
            <a:r>
              <a:rPr lang="en-US" sz="1400" dirty="0"/>
              <a:t>------------------------</a:t>
            </a:r>
          </a:p>
          <a:p>
            <a:r>
              <a:rPr lang="en-US" sz="1400" dirty="0"/>
              <a:t>1	VIEWREQUESTS</a:t>
            </a:r>
          </a:p>
          <a:p>
            <a:r>
              <a:rPr lang="en-US" sz="1400" dirty="0"/>
              <a:t>2	EXIT</a:t>
            </a:r>
          </a:p>
          <a:p>
            <a:r>
              <a:rPr lang="en-US" sz="1400" dirty="0"/>
              <a:t>Choices:</a:t>
            </a:r>
          </a:p>
          <a:p>
            <a:r>
              <a:rPr lang="en-US" sz="1400" dirty="0" smtClean="0"/>
              <a:t>1</a:t>
            </a:r>
          </a:p>
          <a:p>
            <a:r>
              <a:rPr lang="en-US" sz="1400" dirty="0"/>
              <a:t>The following customers have new approval requests :</a:t>
            </a:r>
          </a:p>
          <a:p>
            <a:r>
              <a:rPr lang="en-US" sz="1400" dirty="0"/>
              <a:t>1 : 5555111151513301</a:t>
            </a:r>
          </a:p>
          <a:p>
            <a:r>
              <a:rPr lang="en-US" sz="1400" dirty="0"/>
              <a:t>Please enter a valid customer id to view individual requests </a:t>
            </a:r>
          </a:p>
          <a:p>
            <a:r>
              <a:rPr lang="en-US" sz="1400" dirty="0"/>
              <a:t>Enter 1 to exit</a:t>
            </a:r>
          </a:p>
          <a:p>
            <a:r>
              <a:rPr lang="en-US" sz="1400" dirty="0"/>
              <a:t>5555111151513301</a:t>
            </a:r>
          </a:p>
          <a:p>
            <a:r>
              <a:rPr lang="en-US" sz="1400" dirty="0"/>
              <a:t>Id entered by you is : 5555111151513301</a:t>
            </a:r>
          </a:p>
          <a:p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3644405" y="89540"/>
            <a:ext cx="2644239" cy="89988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BANK ACTION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(CREDIT CARD)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3813" y="1959429"/>
            <a:ext cx="496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/>
              <a:t>THANK YOU!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1778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699" y="287081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REMITTANCE MANAGEMENT TAKES CARE!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27" y="727693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02" y="72769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03797" y="101386"/>
            <a:ext cx="642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EXPECTATIONS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94960" y="1178187"/>
            <a:ext cx="5328492" cy="5501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ADD or MODIFY BENEFICIARY ACCOUNTS 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94960" y="2066228"/>
            <a:ext cx="5328492" cy="5129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ADD or DELETE CREDIT CARDS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94960" y="2881072"/>
            <a:ext cx="5328492" cy="4686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AVAIL AUTOPAYMENT SERVICES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70010" y="5030133"/>
            <a:ext cx="5328492" cy="7381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APPROVE or DISAPPROVE  CARD AND BENEFICIARY REQUESTS</a:t>
            </a:r>
            <a:endParaRPr lang="en-US" sz="20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cxnSp>
        <p:nvCxnSpPr>
          <p:cNvPr id="12" name="Straight Arrow Connector 11"/>
          <p:cNvCxnSpPr>
            <a:stCxn id="29" idx="3"/>
            <a:endCxn id="6" idx="1"/>
          </p:cNvCxnSpPr>
          <p:nvPr/>
        </p:nvCxnSpPr>
        <p:spPr>
          <a:xfrm flipV="1">
            <a:off x="4954793" y="1453268"/>
            <a:ext cx="1240167" cy="8694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" idx="3"/>
            <a:endCxn id="7" idx="1"/>
          </p:cNvCxnSpPr>
          <p:nvPr/>
        </p:nvCxnSpPr>
        <p:spPr>
          <a:xfrm>
            <a:off x="4954793" y="2322714"/>
            <a:ext cx="124016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9" idx="3"/>
            <a:endCxn id="8" idx="1"/>
          </p:cNvCxnSpPr>
          <p:nvPr/>
        </p:nvCxnSpPr>
        <p:spPr>
          <a:xfrm>
            <a:off x="4954793" y="2322714"/>
            <a:ext cx="1240167" cy="7927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3"/>
            <a:endCxn id="10" idx="1"/>
          </p:cNvCxnSpPr>
          <p:nvPr/>
        </p:nvCxnSpPr>
        <p:spPr>
          <a:xfrm>
            <a:off x="4504891" y="5399202"/>
            <a:ext cx="146511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68" y="4552590"/>
            <a:ext cx="1693223" cy="16932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68" y="1251151"/>
            <a:ext cx="2143125" cy="21431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7271" y="3448249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CUSTOMER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892320" y="6245813"/>
            <a:ext cx="15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BANK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2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1272" y="347582"/>
            <a:ext cx="3146961" cy="9262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smtClean="0"/>
              <a:t>INSCOPE</a:t>
            </a:r>
            <a:endParaRPr lang="en-IN" b="1" dirty="0"/>
          </a:p>
        </p:txBody>
      </p:sp>
      <p:sp>
        <p:nvSpPr>
          <p:cNvPr id="5" name="Rounded Rectangle 4"/>
          <p:cNvSpPr/>
          <p:nvPr/>
        </p:nvSpPr>
        <p:spPr>
          <a:xfrm>
            <a:off x="8213767" y="347582"/>
            <a:ext cx="3146961" cy="9262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smtClean="0"/>
              <a:t>ASSUMPTIONS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5332" y="1186030"/>
            <a:ext cx="30816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login and access remittance facilities.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Auto payment facility – List of Service Providers. List of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Option for bank admin to view and take a decision. Provision</a:t>
            </a:r>
            <a:r>
              <a:rPr lang="en-IN" dirty="0"/>
              <a:t> </a:t>
            </a:r>
            <a:r>
              <a:rPr lang="en-IN" dirty="0" smtClean="0"/>
              <a:t>to enter remarks.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Format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591794" y="347582"/>
            <a:ext cx="3146961" cy="9262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smtClean="0"/>
              <a:t>OUTSCOPE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91794" y="1273858"/>
            <a:ext cx="31469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Addition to Service Providers List.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Validating </a:t>
            </a:r>
            <a:r>
              <a:rPr lang="en-IN" dirty="0"/>
              <a:t>the login details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Logic </a:t>
            </a:r>
            <a:r>
              <a:rPr lang="en-IN" dirty="0"/>
              <a:t>behind bank </a:t>
            </a:r>
            <a:r>
              <a:rPr lang="en-IN" dirty="0" smtClean="0"/>
              <a:t>admin’s decision.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213766" y="1555362"/>
            <a:ext cx="3146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</a:t>
            </a:r>
            <a:r>
              <a:rPr lang="en-IN" dirty="0"/>
              <a:t>is already logged in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No provision for bank admin to change user’s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Bank admin’s decision not required for auto payment.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0305" y="1634090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1354" y="1634090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BANK ADMIN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12403" y="1634089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QUIT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99378" y="2779602"/>
            <a:ext cx="1991094" cy="4760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CREDIT CARD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99378" y="3694809"/>
            <a:ext cx="1991094" cy="5215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BENEFICIARY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17192" y="4601824"/>
            <a:ext cx="1991094" cy="5254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AUTOPAYMENT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7192" y="5568377"/>
            <a:ext cx="1991094" cy="433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QUIT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65738" y="3174112"/>
            <a:ext cx="1991094" cy="4760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VIEW REQUEST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65738" y="3954113"/>
            <a:ext cx="1991094" cy="4760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QUIT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stCxn id="4" idx="1"/>
            <a:endCxn id="13" idx="1"/>
          </p:cNvCxnSpPr>
          <p:nvPr/>
        </p:nvCxnSpPr>
        <p:spPr>
          <a:xfrm rot="10800000" flipH="1" flipV="1">
            <a:off x="930304" y="2014101"/>
            <a:ext cx="486887" cy="3771058"/>
          </a:xfrm>
          <a:prstGeom prst="bentConnector3">
            <a:avLst>
              <a:gd name="adj1" fmla="val -4695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1"/>
            <a:endCxn id="7" idx="1"/>
          </p:cNvCxnSpPr>
          <p:nvPr/>
        </p:nvCxnSpPr>
        <p:spPr>
          <a:xfrm rot="10800000" flipH="1" flipV="1">
            <a:off x="930304" y="2014101"/>
            <a:ext cx="469073" cy="1003502"/>
          </a:xfrm>
          <a:prstGeom prst="bentConnector3">
            <a:avLst>
              <a:gd name="adj1" fmla="val -4873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1"/>
            <a:endCxn id="8" idx="1"/>
          </p:cNvCxnSpPr>
          <p:nvPr/>
        </p:nvCxnSpPr>
        <p:spPr>
          <a:xfrm rot="10800000" flipH="1" flipV="1">
            <a:off x="930304" y="2014101"/>
            <a:ext cx="469073" cy="1941470"/>
          </a:xfrm>
          <a:prstGeom prst="bentConnector3">
            <a:avLst>
              <a:gd name="adj1" fmla="val -4873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1"/>
            <a:endCxn id="9" idx="1"/>
          </p:cNvCxnSpPr>
          <p:nvPr/>
        </p:nvCxnSpPr>
        <p:spPr>
          <a:xfrm rot="10800000" flipH="1" flipV="1">
            <a:off x="930304" y="2014100"/>
            <a:ext cx="486887" cy="2850465"/>
          </a:xfrm>
          <a:prstGeom prst="bentConnector3">
            <a:avLst>
              <a:gd name="adj1" fmla="val -4695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5" idx="1"/>
            <a:endCxn id="14" idx="1"/>
          </p:cNvCxnSpPr>
          <p:nvPr/>
        </p:nvCxnSpPr>
        <p:spPr>
          <a:xfrm rot="10800000" flipH="1" flipV="1">
            <a:off x="5021354" y="2014101"/>
            <a:ext cx="344384" cy="1398012"/>
          </a:xfrm>
          <a:prstGeom prst="bentConnector3">
            <a:avLst>
              <a:gd name="adj1" fmla="val -6637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" idx="1"/>
            <a:endCxn id="15" idx="1"/>
          </p:cNvCxnSpPr>
          <p:nvPr/>
        </p:nvCxnSpPr>
        <p:spPr>
          <a:xfrm rot="10800000" flipH="1" flipV="1">
            <a:off x="5021354" y="2014100"/>
            <a:ext cx="344384" cy="2178013"/>
          </a:xfrm>
          <a:prstGeom prst="bentConnector3">
            <a:avLst>
              <a:gd name="adj1" fmla="val -6637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11011" y="101386"/>
            <a:ext cx="3609963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PAGE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8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1890" y="3960842"/>
            <a:ext cx="1971304" cy="6705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CREDIT CARD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279080" y="1566226"/>
            <a:ext cx="2539339" cy="5347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CARD NUMBER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79081" y="3081258"/>
            <a:ext cx="2539338" cy="4813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EXPIRY 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79080" y="2355943"/>
            <a:ext cx="2539339" cy="4703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NAME ON CARD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279079" y="4054622"/>
            <a:ext cx="2539339" cy="49986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CARD NUMBER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23755" y="2186302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 CREDIT CARD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23755" y="3916099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DELETE CREDIT CARD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23755" y="5735378"/>
            <a:ext cx="2980706" cy="7600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EXIT FOR CUSTOMER MENU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20" idx="1"/>
          </p:cNvCxnSpPr>
          <p:nvPr/>
        </p:nvCxnSpPr>
        <p:spPr>
          <a:xfrm flipV="1">
            <a:off x="2553194" y="2566313"/>
            <a:ext cx="1470561" cy="17297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21" idx="1"/>
          </p:cNvCxnSpPr>
          <p:nvPr/>
        </p:nvCxnSpPr>
        <p:spPr>
          <a:xfrm>
            <a:off x="2553194" y="4296110"/>
            <a:ext cx="147056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22" idx="1"/>
          </p:cNvCxnSpPr>
          <p:nvPr/>
        </p:nvCxnSpPr>
        <p:spPr>
          <a:xfrm>
            <a:off x="2553194" y="4296110"/>
            <a:ext cx="1470561" cy="18192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1"/>
          </p:cNvCxnSpPr>
          <p:nvPr/>
        </p:nvCxnSpPr>
        <p:spPr>
          <a:xfrm flipV="1">
            <a:off x="7004461" y="1833619"/>
            <a:ext cx="1274619" cy="7326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16" idx="1"/>
          </p:cNvCxnSpPr>
          <p:nvPr/>
        </p:nvCxnSpPr>
        <p:spPr>
          <a:xfrm>
            <a:off x="7004461" y="2566313"/>
            <a:ext cx="1274619" cy="248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3"/>
            <a:endCxn id="15" idx="1"/>
          </p:cNvCxnSpPr>
          <p:nvPr/>
        </p:nvCxnSpPr>
        <p:spPr>
          <a:xfrm>
            <a:off x="7004461" y="2566313"/>
            <a:ext cx="1274620" cy="7556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3"/>
            <a:endCxn id="19" idx="1"/>
          </p:cNvCxnSpPr>
          <p:nvPr/>
        </p:nvCxnSpPr>
        <p:spPr>
          <a:xfrm>
            <a:off x="7004461" y="4296110"/>
            <a:ext cx="1274618" cy="84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66273" y="101386"/>
            <a:ext cx="42994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ACTION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6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85700" y="3018731"/>
            <a:ext cx="1864427" cy="57430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BENEFICIARY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6091" y="1327957"/>
            <a:ext cx="2226621" cy="6536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 BENEFICIARY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2028" y="4602628"/>
            <a:ext cx="2321624" cy="6506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DELETE BENEFICIARY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12028" y="3018731"/>
            <a:ext cx="2333499" cy="57430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MODIFY BENEFICIARY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06091" y="6117347"/>
            <a:ext cx="2287978" cy="4750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EXIT FOR CUSTOMER 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70415" y="941491"/>
            <a:ext cx="3447803" cy="249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CHOOSE TYPE OF ACCOUNT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70413" y="1190559"/>
            <a:ext cx="3447803" cy="2523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ACCOUNT NUMBER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70413" y="1447497"/>
            <a:ext cx="3447801" cy="2444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ACCOUNT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770411" y="1681891"/>
            <a:ext cx="3447802" cy="2391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IFSC 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770411" y="1917088"/>
            <a:ext cx="3447802" cy="2383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BANK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84906" y="2734415"/>
            <a:ext cx="1427023" cy="114543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ACCOUNT NUMBER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625441" y="2571037"/>
            <a:ext cx="3447801" cy="2444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ACCOUNT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25442" y="2820141"/>
            <a:ext cx="3447802" cy="2391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IFSC 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625442" y="3055285"/>
            <a:ext cx="3447802" cy="2383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BANK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625441" y="3305884"/>
            <a:ext cx="3447802" cy="2383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SAVE CHANGES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25441" y="3552532"/>
            <a:ext cx="3447802" cy="2383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QUIT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770411" y="4801774"/>
            <a:ext cx="3447803" cy="2523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ACCOUNT NUMBER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7" idx="3"/>
            <a:endCxn id="10" idx="1"/>
          </p:cNvCxnSpPr>
          <p:nvPr/>
        </p:nvCxnSpPr>
        <p:spPr>
          <a:xfrm flipV="1">
            <a:off x="2750127" y="1654772"/>
            <a:ext cx="955964" cy="16511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2" idx="1"/>
          </p:cNvCxnSpPr>
          <p:nvPr/>
        </p:nvCxnSpPr>
        <p:spPr>
          <a:xfrm>
            <a:off x="2750127" y="3305884"/>
            <a:ext cx="96190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1" idx="1"/>
          </p:cNvCxnSpPr>
          <p:nvPr/>
        </p:nvCxnSpPr>
        <p:spPr>
          <a:xfrm>
            <a:off x="2750127" y="3305884"/>
            <a:ext cx="961901" cy="1622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13" idx="1"/>
          </p:cNvCxnSpPr>
          <p:nvPr/>
        </p:nvCxnSpPr>
        <p:spPr>
          <a:xfrm>
            <a:off x="2750127" y="3305884"/>
            <a:ext cx="955964" cy="3048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20" idx="1"/>
          </p:cNvCxnSpPr>
          <p:nvPr/>
        </p:nvCxnSpPr>
        <p:spPr>
          <a:xfrm>
            <a:off x="6045527" y="3305884"/>
            <a:ext cx="439379" cy="12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4" idx="1"/>
          </p:cNvCxnSpPr>
          <p:nvPr/>
        </p:nvCxnSpPr>
        <p:spPr>
          <a:xfrm flipV="1">
            <a:off x="5932712" y="1066025"/>
            <a:ext cx="1837703" cy="588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5" idx="1"/>
          </p:cNvCxnSpPr>
          <p:nvPr/>
        </p:nvCxnSpPr>
        <p:spPr>
          <a:xfrm flipV="1">
            <a:off x="5932712" y="1316720"/>
            <a:ext cx="1837701" cy="338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17" idx="1"/>
          </p:cNvCxnSpPr>
          <p:nvPr/>
        </p:nvCxnSpPr>
        <p:spPr>
          <a:xfrm flipV="1">
            <a:off x="5932712" y="1569723"/>
            <a:ext cx="1837701" cy="850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3"/>
            <a:endCxn id="18" idx="1"/>
          </p:cNvCxnSpPr>
          <p:nvPr/>
        </p:nvCxnSpPr>
        <p:spPr>
          <a:xfrm>
            <a:off x="5932712" y="1654772"/>
            <a:ext cx="1837699" cy="146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19" idx="1"/>
          </p:cNvCxnSpPr>
          <p:nvPr/>
        </p:nvCxnSpPr>
        <p:spPr>
          <a:xfrm>
            <a:off x="5932712" y="1654772"/>
            <a:ext cx="1837699" cy="381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3"/>
            <a:endCxn id="21" idx="1"/>
          </p:cNvCxnSpPr>
          <p:nvPr/>
        </p:nvCxnSpPr>
        <p:spPr>
          <a:xfrm flipV="1">
            <a:off x="7911929" y="2693263"/>
            <a:ext cx="713512" cy="6138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3"/>
            <a:endCxn id="22" idx="1"/>
          </p:cNvCxnSpPr>
          <p:nvPr/>
        </p:nvCxnSpPr>
        <p:spPr>
          <a:xfrm flipV="1">
            <a:off x="7911929" y="2939696"/>
            <a:ext cx="713513" cy="3674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3" idx="1"/>
          </p:cNvCxnSpPr>
          <p:nvPr/>
        </p:nvCxnSpPr>
        <p:spPr>
          <a:xfrm flipV="1">
            <a:off x="7911929" y="3174439"/>
            <a:ext cx="713513" cy="1326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0" idx="3"/>
            <a:endCxn id="24" idx="1"/>
          </p:cNvCxnSpPr>
          <p:nvPr/>
        </p:nvCxnSpPr>
        <p:spPr>
          <a:xfrm>
            <a:off x="7911929" y="3307132"/>
            <a:ext cx="713512" cy="1179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0" idx="3"/>
            <a:endCxn id="25" idx="1"/>
          </p:cNvCxnSpPr>
          <p:nvPr/>
        </p:nvCxnSpPr>
        <p:spPr>
          <a:xfrm>
            <a:off x="7911929" y="3307132"/>
            <a:ext cx="713512" cy="3645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3"/>
            <a:endCxn id="26" idx="1"/>
          </p:cNvCxnSpPr>
          <p:nvPr/>
        </p:nvCxnSpPr>
        <p:spPr>
          <a:xfrm flipV="1">
            <a:off x="6033652" y="4927935"/>
            <a:ext cx="173675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566273" y="101386"/>
            <a:ext cx="42994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ACTION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1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8098" y="3540260"/>
            <a:ext cx="2030681" cy="544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AUTOPAYMENT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48548" y="1618866"/>
            <a:ext cx="2139538" cy="52441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 AUTOPAYMENT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48548" y="3540260"/>
            <a:ext cx="2139538" cy="4944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REMOVE AUTOPAYMENT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8548" y="4977766"/>
            <a:ext cx="2139538" cy="783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EXIT FOR CUSTOMER 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65720" y="1520615"/>
            <a:ext cx="3447803" cy="249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SERVICE PROVIDER ID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65720" y="1769683"/>
            <a:ext cx="3447803" cy="249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AMOUNT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65720" y="2018751"/>
            <a:ext cx="3447803" cy="249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DATE OF 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65720" y="3620328"/>
            <a:ext cx="3447803" cy="3343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ENTER SERVICE PROVIDER ID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3478779" y="1881076"/>
            <a:ext cx="1069769" cy="19312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6" idx="1"/>
          </p:cNvCxnSpPr>
          <p:nvPr/>
        </p:nvCxnSpPr>
        <p:spPr>
          <a:xfrm flipV="1">
            <a:off x="3478779" y="3787490"/>
            <a:ext cx="1069769" cy="248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3478779" y="3812316"/>
            <a:ext cx="1069769" cy="15571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1"/>
          </p:cNvCxnSpPr>
          <p:nvPr/>
        </p:nvCxnSpPr>
        <p:spPr>
          <a:xfrm flipV="1">
            <a:off x="6688086" y="1645149"/>
            <a:ext cx="1177634" cy="2359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9" idx="1"/>
          </p:cNvCxnSpPr>
          <p:nvPr/>
        </p:nvCxnSpPr>
        <p:spPr>
          <a:xfrm>
            <a:off x="6688086" y="1881076"/>
            <a:ext cx="1177634" cy="131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0" idx="1"/>
          </p:cNvCxnSpPr>
          <p:nvPr/>
        </p:nvCxnSpPr>
        <p:spPr>
          <a:xfrm>
            <a:off x="6688086" y="1881076"/>
            <a:ext cx="1177634" cy="2622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1" idx="1"/>
          </p:cNvCxnSpPr>
          <p:nvPr/>
        </p:nvCxnSpPr>
        <p:spPr>
          <a:xfrm>
            <a:off x="6688086" y="3787490"/>
            <a:ext cx="117763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566273" y="101386"/>
            <a:ext cx="42994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ACTION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43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4887</TotalTime>
  <Words>1299</Words>
  <Application>Microsoft Office PowerPoint</Application>
  <PresentationFormat>Widescreen</PresentationFormat>
  <Paragraphs>512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Franklin Gothic Book</vt:lpstr>
      <vt:lpstr>Mangal</vt:lpstr>
      <vt:lpstr>Crop</vt:lpstr>
      <vt:lpstr>Parallax</vt:lpstr>
      <vt:lpstr>PowerPoint Presentation</vt:lpstr>
      <vt:lpstr>PowerPoint Presentation</vt:lpstr>
      <vt:lpstr>REMITTANCE MANAGEMENT TAKES CARE!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Raj, Ayush</dc:creator>
  <cp:lastModifiedBy>Rashid, Saima</cp:lastModifiedBy>
  <cp:revision>42</cp:revision>
  <dcterms:created xsi:type="dcterms:W3CDTF">2019-10-30T03:25:21Z</dcterms:created>
  <dcterms:modified xsi:type="dcterms:W3CDTF">2019-11-04T05:18:35Z</dcterms:modified>
</cp:coreProperties>
</file>