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24655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42606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224435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44081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A44AF-341C-4892-844F-8512CFE94523}" type="datetimeFigureOut">
              <a:rPr lang="en-IN" smtClean="0"/>
              <a:t>11-12-2024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114568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CA44AF-341C-4892-844F-8512CFE94523}"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38312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CA44AF-341C-4892-844F-8512CFE94523}" type="datetimeFigureOut">
              <a:rPr lang="en-IN" smtClean="0"/>
              <a:t>11-12-2024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288024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CA44AF-341C-4892-844F-8512CFE94523}" type="datetimeFigureOut">
              <a:rPr lang="en-IN" smtClean="0"/>
              <a:t>11-12-2024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18921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A44AF-341C-4892-844F-8512CFE94523}" type="datetimeFigureOut">
              <a:rPr lang="en-IN" smtClean="0"/>
              <a:t>11-12-2024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315774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CA44AF-341C-4892-844F-8512CFE94523}"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346855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CA44AF-341C-4892-844F-8512CFE94523}" type="datetimeFigureOut">
              <a:rPr lang="en-IN" smtClean="0"/>
              <a:t>11-12-2024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42864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A44AF-341C-4892-844F-8512CFE94523}" type="datetimeFigureOut">
              <a:rPr lang="en-IN" smtClean="0"/>
              <a:t>11-12-2024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1C57F-CE9D-4C13-9446-F1295C03971E}" type="slidenum">
              <a:rPr lang="en-IN" smtClean="0"/>
              <a:t>‹#›</a:t>
            </a:fld>
            <a:endParaRPr lang="en-IN"/>
          </a:p>
        </p:txBody>
      </p:sp>
    </p:spTree>
    <p:extLst>
      <p:ext uri="{BB962C8B-B14F-4D97-AF65-F5344CB8AC3E}">
        <p14:creationId xmlns:p14="http://schemas.microsoft.com/office/powerpoint/2010/main" val="74638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745" y="408862"/>
            <a:ext cx="10861963" cy="646331"/>
          </a:xfrm>
          <a:prstGeom prst="rect">
            <a:avLst/>
          </a:prstGeom>
        </p:spPr>
        <p:txBody>
          <a:bodyPr wrap="square">
            <a:spAutoFit/>
          </a:bodyPr>
          <a:lstStyle/>
          <a:p>
            <a:r>
              <a:rPr lang="en-US" dirty="0" smtClean="0">
                <a:latin typeface="Candara" panose="020E0502030303020204" pitchFamily="34" charset="0"/>
              </a:rPr>
              <a:t>VBA : (Visual Basic for Applications) is a programming language developed by Microsoft that is primarily used for automating tasks </a:t>
            </a:r>
            <a:endParaRPr lang="en-IN" dirty="0">
              <a:latin typeface="Candara" panose="020E0502030303020204" pitchFamily="34" charset="0"/>
            </a:endParaRPr>
          </a:p>
        </p:txBody>
      </p:sp>
      <p:sp>
        <p:nvSpPr>
          <p:cNvPr id="5" name="Rectangle 4"/>
          <p:cNvSpPr/>
          <p:nvPr/>
        </p:nvSpPr>
        <p:spPr>
          <a:xfrm>
            <a:off x="512618" y="1512606"/>
            <a:ext cx="8455891" cy="2308324"/>
          </a:xfrm>
          <a:prstGeom prst="rect">
            <a:avLst/>
          </a:prstGeom>
        </p:spPr>
        <p:txBody>
          <a:bodyPr wrap="square">
            <a:spAutoFit/>
          </a:bodyPr>
          <a:lstStyle/>
          <a:p>
            <a:r>
              <a:rPr lang="en-US" dirty="0" smtClean="0">
                <a:latin typeface="Candara" panose="020E0502030303020204" pitchFamily="34" charset="0"/>
              </a:rPr>
              <a:t>VBA : is an Object Based and Even Driven programming Language</a:t>
            </a:r>
          </a:p>
          <a:p>
            <a:endParaRPr lang="en-US" dirty="0" smtClean="0">
              <a:latin typeface="Candara" panose="020E0502030303020204" pitchFamily="34" charset="0"/>
            </a:endParaRPr>
          </a:p>
          <a:p>
            <a:r>
              <a:rPr lang="en-US" dirty="0" smtClean="0">
                <a:latin typeface="Candara" panose="020E0502030303020204" pitchFamily="34" charset="0"/>
              </a:rPr>
              <a:t>List the Objects</a:t>
            </a:r>
            <a:endParaRPr lang="en-US" dirty="0">
              <a:latin typeface="Candara" panose="020E0502030303020204" pitchFamily="34" charset="0"/>
            </a:endParaRPr>
          </a:p>
          <a:p>
            <a:pPr marL="285750" indent="-285750">
              <a:buFont typeface="Wingdings" panose="05000000000000000000" pitchFamily="2" charset="2"/>
              <a:buChar char="§"/>
            </a:pPr>
            <a:r>
              <a:rPr lang="en-US" dirty="0" smtClean="0">
                <a:latin typeface="Candara" panose="020E0502030303020204" pitchFamily="34" charset="0"/>
              </a:rPr>
              <a:t>Workbook</a:t>
            </a:r>
          </a:p>
          <a:p>
            <a:pPr marL="285750" indent="-285750">
              <a:buFont typeface="Wingdings" panose="05000000000000000000" pitchFamily="2" charset="2"/>
              <a:buChar char="§"/>
            </a:pPr>
            <a:r>
              <a:rPr lang="en-US" dirty="0" smtClean="0">
                <a:latin typeface="Candara" panose="020E0502030303020204" pitchFamily="34" charset="0"/>
              </a:rPr>
              <a:t>Worksheet</a:t>
            </a:r>
          </a:p>
          <a:p>
            <a:pPr marL="285750" indent="-285750">
              <a:buFont typeface="Wingdings" panose="05000000000000000000" pitchFamily="2" charset="2"/>
              <a:buChar char="§"/>
            </a:pPr>
            <a:r>
              <a:rPr lang="en-US" dirty="0" smtClean="0">
                <a:latin typeface="Candara" panose="020E0502030303020204" pitchFamily="34" charset="0"/>
              </a:rPr>
              <a:t>Range</a:t>
            </a:r>
          </a:p>
          <a:p>
            <a:pPr marL="285750" indent="-285750">
              <a:buFont typeface="Wingdings" panose="05000000000000000000" pitchFamily="2" charset="2"/>
              <a:buChar char="§"/>
            </a:pPr>
            <a:r>
              <a:rPr lang="en-US" dirty="0" smtClean="0">
                <a:latin typeface="Candara" panose="020E0502030303020204" pitchFamily="34" charset="0"/>
              </a:rPr>
              <a:t>Cell</a:t>
            </a:r>
          </a:p>
          <a:p>
            <a:pPr marL="285750" indent="-285750">
              <a:buFont typeface="Wingdings" panose="05000000000000000000" pitchFamily="2" charset="2"/>
              <a:buChar char="§"/>
            </a:pPr>
            <a:r>
              <a:rPr lang="en-US" dirty="0" smtClean="0">
                <a:latin typeface="Candara" panose="020E0502030303020204" pitchFamily="34" charset="0"/>
              </a:rPr>
              <a:t>PivotTable</a:t>
            </a:r>
            <a:endParaRPr lang="en-IN" dirty="0">
              <a:latin typeface="Candara" panose="020E0502030303020204" pitchFamily="34" charset="0"/>
            </a:endParaRPr>
          </a:p>
        </p:txBody>
      </p:sp>
      <p:sp>
        <p:nvSpPr>
          <p:cNvPr id="9" name="TextBox 8"/>
          <p:cNvSpPr txBox="1"/>
          <p:nvPr/>
        </p:nvSpPr>
        <p:spPr>
          <a:xfrm>
            <a:off x="341745" y="4239491"/>
            <a:ext cx="4184073" cy="923330"/>
          </a:xfrm>
          <a:prstGeom prst="rect">
            <a:avLst/>
          </a:prstGeom>
          <a:noFill/>
        </p:spPr>
        <p:txBody>
          <a:bodyPr wrap="square" rtlCol="0">
            <a:spAutoFit/>
          </a:bodyPr>
          <a:lstStyle/>
          <a:p>
            <a:r>
              <a:rPr lang="en-US" dirty="0" smtClean="0"/>
              <a:t>Where to Write VBA?</a:t>
            </a:r>
          </a:p>
          <a:p>
            <a:endParaRPr lang="en-US" dirty="0"/>
          </a:p>
          <a:p>
            <a:endParaRPr lang="en-IN" dirty="0"/>
          </a:p>
        </p:txBody>
      </p:sp>
    </p:spTree>
    <p:extLst>
      <p:ext uri="{BB962C8B-B14F-4D97-AF65-F5344CB8AC3E}">
        <p14:creationId xmlns:p14="http://schemas.microsoft.com/office/powerpoint/2010/main" val="187036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4" y="594004"/>
            <a:ext cx="10446327" cy="2308324"/>
          </a:xfrm>
          <a:prstGeom prst="rect">
            <a:avLst/>
          </a:prstGeom>
        </p:spPr>
        <p:txBody>
          <a:bodyPr wrap="square">
            <a:spAutoFit/>
          </a:bodyPr>
          <a:lstStyle/>
          <a:p>
            <a:r>
              <a:rPr lang="en-US" b="1" dirty="0" smtClean="0">
                <a:latin typeface="Candara" panose="020E0502030303020204" pitchFamily="34" charset="0"/>
              </a:rPr>
              <a:t>Macro</a:t>
            </a:r>
            <a:r>
              <a:rPr lang="en-US" dirty="0" smtClean="0">
                <a:latin typeface="Candara" panose="020E0502030303020204" pitchFamily="34" charset="0"/>
              </a:rPr>
              <a:t>:</a:t>
            </a:r>
            <a:br>
              <a:rPr lang="en-US" dirty="0" smtClean="0">
                <a:latin typeface="Candara" panose="020E0502030303020204" pitchFamily="34" charset="0"/>
              </a:rPr>
            </a:br>
            <a:r>
              <a:rPr lang="en-US" dirty="0" smtClean="0">
                <a:latin typeface="Candara" panose="020E0502030303020204" pitchFamily="34" charset="0"/>
              </a:rPr>
              <a:t>A macro is a recorded sequence of actions in an Office app (Excel, Word, etc.) that automates repetitive tasks. It’s created through the "Record Macro" feature and requires no programming knowledge. Macros can be simple but are limited in functionality.</a:t>
            </a:r>
          </a:p>
          <a:p>
            <a:r>
              <a:rPr lang="en-US" b="1" dirty="0" smtClean="0">
                <a:latin typeface="Candara" panose="020E0502030303020204" pitchFamily="34" charset="0"/>
              </a:rPr>
              <a:t>VBA</a:t>
            </a:r>
            <a:r>
              <a:rPr lang="en-US" dirty="0" smtClean="0">
                <a:latin typeface="Candara" panose="020E0502030303020204" pitchFamily="34" charset="0"/>
              </a:rPr>
              <a:t>:</a:t>
            </a:r>
            <a:br>
              <a:rPr lang="en-US" dirty="0" smtClean="0">
                <a:latin typeface="Candara" panose="020E0502030303020204" pitchFamily="34" charset="0"/>
              </a:rPr>
            </a:br>
            <a:r>
              <a:rPr lang="en-US" dirty="0" smtClean="0">
                <a:latin typeface="Candara" panose="020E0502030303020204" pitchFamily="34" charset="0"/>
              </a:rPr>
              <a:t>VBA (Visual Basic for Applications) is a programming language used to write macros and create custom automation in Office applications. It provides greater flexibility, enabling complex logic, loops, and interaction with other software. VBA requires coding knowledge.</a:t>
            </a:r>
            <a:endParaRPr lang="en-US" dirty="0">
              <a:latin typeface="Candara" panose="020E0502030303020204" pitchFamily="34" charset="0"/>
            </a:endParaRPr>
          </a:p>
        </p:txBody>
      </p:sp>
    </p:spTree>
    <p:extLst>
      <p:ext uri="{BB962C8B-B14F-4D97-AF65-F5344CB8AC3E}">
        <p14:creationId xmlns:p14="http://schemas.microsoft.com/office/powerpoint/2010/main" val="329658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82" y="1040534"/>
            <a:ext cx="10515600" cy="3023466"/>
          </a:xfrm>
        </p:spPr>
        <p:txBody>
          <a:bodyPr>
            <a:normAutofit/>
          </a:bodyPr>
          <a:lstStyle/>
          <a:p>
            <a:r>
              <a:rPr lang="en-US" sz="1800" dirty="0" smtClean="0">
                <a:latin typeface="Candara" panose="020E0502030303020204" pitchFamily="34" charset="0"/>
              </a:rPr>
              <a:t>Basic </a:t>
            </a:r>
            <a:r>
              <a:rPr lang="en-US" sz="1800" dirty="0">
                <a:latin typeface="Candara" panose="020E0502030303020204" pitchFamily="34" charset="0"/>
              </a:rPr>
              <a:t>discussion and understanding of VBA/Macro.</a:t>
            </a:r>
          </a:p>
          <a:p>
            <a:r>
              <a:rPr lang="en-US" sz="1800" dirty="0" smtClean="0">
                <a:latin typeface="Candara" panose="020E0502030303020204" pitchFamily="34" charset="0"/>
              </a:rPr>
              <a:t>Understanding </a:t>
            </a:r>
            <a:r>
              <a:rPr lang="en-US" sz="1800" dirty="0">
                <a:latin typeface="Candara" panose="020E0502030303020204" pitchFamily="34" charset="0"/>
              </a:rPr>
              <a:t>of Excel object Models (Object, property, methods, </a:t>
            </a:r>
            <a:r>
              <a:rPr lang="en-US" sz="1800" dirty="0" smtClean="0">
                <a:latin typeface="Candara" panose="020E0502030303020204" pitchFamily="34" charset="0"/>
              </a:rPr>
              <a:t>arguments)</a:t>
            </a:r>
            <a:endParaRPr lang="en-US" sz="1800" dirty="0">
              <a:latin typeface="Candara" panose="020E0502030303020204" pitchFamily="34" charset="0"/>
            </a:endParaRPr>
          </a:p>
          <a:p>
            <a:r>
              <a:rPr lang="en-US" sz="1800" dirty="0" smtClean="0">
                <a:latin typeface="Candara" panose="020E0502030303020204" pitchFamily="34" charset="0"/>
              </a:rPr>
              <a:t>Visual </a:t>
            </a:r>
            <a:r>
              <a:rPr lang="en-US" sz="1800" dirty="0">
                <a:latin typeface="Candara" panose="020E0502030303020204" pitchFamily="34" charset="0"/>
              </a:rPr>
              <a:t>Basic Editor (VBE). Windows in VBE (Project, Property, Code, Immediate, </a:t>
            </a:r>
            <a:r>
              <a:rPr lang="en-US" sz="1800" dirty="0" smtClean="0">
                <a:latin typeface="Candara" panose="020E0502030303020204" pitchFamily="34" charset="0"/>
              </a:rPr>
              <a:t>Watch </a:t>
            </a:r>
            <a:r>
              <a:rPr lang="en-IN" sz="1800" dirty="0" smtClean="0">
                <a:latin typeface="Candara" panose="020E0502030303020204" pitchFamily="34" charset="0"/>
              </a:rPr>
              <a:t>windows</a:t>
            </a:r>
            <a:r>
              <a:rPr lang="en-IN" sz="1800" dirty="0">
                <a:latin typeface="Candara" panose="020E0502030303020204" pitchFamily="34" charset="0"/>
              </a:rPr>
              <a:t>). Shortcuts keys.</a:t>
            </a:r>
          </a:p>
          <a:p>
            <a:r>
              <a:rPr lang="en-IN" sz="1800" dirty="0" smtClean="0">
                <a:latin typeface="Candara" panose="020E0502030303020204" pitchFamily="34" charset="0"/>
              </a:rPr>
              <a:t>Macro </a:t>
            </a:r>
            <a:r>
              <a:rPr lang="en-IN" sz="1800" dirty="0">
                <a:latin typeface="Candara" panose="020E0502030303020204" pitchFamily="34" charset="0"/>
              </a:rPr>
              <a:t>recording, Commenting,</a:t>
            </a:r>
          </a:p>
          <a:p>
            <a:r>
              <a:rPr lang="en-US" sz="1800" dirty="0" smtClean="0">
                <a:latin typeface="Candara" panose="020E0502030303020204" pitchFamily="34" charset="0"/>
              </a:rPr>
              <a:t>Run </a:t>
            </a:r>
            <a:r>
              <a:rPr lang="en-US" sz="1800" dirty="0">
                <a:latin typeface="Candara" panose="020E0502030303020204" pitchFamily="34" charset="0"/>
              </a:rPr>
              <a:t>time, design time and break mode.</a:t>
            </a:r>
          </a:p>
          <a:p>
            <a:r>
              <a:rPr lang="en-US" sz="1800" dirty="0" smtClean="0">
                <a:latin typeface="Candara" panose="020E0502030303020204" pitchFamily="34" charset="0"/>
              </a:rPr>
              <a:t>Creating </a:t>
            </a:r>
            <a:r>
              <a:rPr lang="en-US" sz="1800" dirty="0">
                <a:latin typeface="Candara" panose="020E0502030303020204" pitchFamily="34" charset="0"/>
              </a:rPr>
              <a:t>Range using Static </a:t>
            </a:r>
            <a:r>
              <a:rPr lang="en-US" sz="1800" dirty="0" smtClean="0">
                <a:latin typeface="Candara" panose="020E0502030303020204" pitchFamily="34" charset="0"/>
              </a:rPr>
              <a:t>Selection</a:t>
            </a:r>
          </a:p>
          <a:p>
            <a:r>
              <a:rPr lang="en-US" sz="1800" dirty="0" smtClean="0">
                <a:latin typeface="Candara" panose="020E0502030303020204" pitchFamily="34" charset="0"/>
              </a:rPr>
              <a:t>Debugging</a:t>
            </a:r>
            <a:endParaRPr lang="en-IN" sz="1800" dirty="0">
              <a:latin typeface="Candara" panose="020E0502030303020204" pitchFamily="34" charset="0"/>
            </a:endParaRPr>
          </a:p>
        </p:txBody>
      </p:sp>
    </p:spTree>
    <p:extLst>
      <p:ext uri="{BB962C8B-B14F-4D97-AF65-F5344CB8AC3E}">
        <p14:creationId xmlns:p14="http://schemas.microsoft.com/office/powerpoint/2010/main" val="257348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113</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Candara</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SHIVRAJ SHINDE</dc:creator>
  <cp:lastModifiedBy>SHIVRAJ SHINDE</cp:lastModifiedBy>
  <cp:revision>6</cp:revision>
  <dcterms:created xsi:type="dcterms:W3CDTF">2024-11-11T10:25:58Z</dcterms:created>
  <dcterms:modified xsi:type="dcterms:W3CDTF">2024-12-11T02:59:21Z</dcterms:modified>
</cp:coreProperties>
</file>