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63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7" y="26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9D1C-5BBF-4EA6-9F8B-0D1713479AA0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00A43-D5E6-459B-A4B6-140384F8BE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00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9D1C-5BBF-4EA6-9F8B-0D1713479AA0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00A43-D5E6-459B-A4B6-140384F8BE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030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9D1C-5BBF-4EA6-9F8B-0D1713479AA0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00A43-D5E6-459B-A4B6-140384F8BE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358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9D1C-5BBF-4EA6-9F8B-0D1713479AA0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00A43-D5E6-459B-A4B6-140384F8BE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902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9D1C-5BBF-4EA6-9F8B-0D1713479AA0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00A43-D5E6-459B-A4B6-140384F8BE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26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9D1C-5BBF-4EA6-9F8B-0D1713479AA0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00A43-D5E6-459B-A4B6-140384F8BE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104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9D1C-5BBF-4EA6-9F8B-0D1713479AA0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00A43-D5E6-459B-A4B6-140384F8BE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760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9D1C-5BBF-4EA6-9F8B-0D1713479AA0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00A43-D5E6-459B-A4B6-140384F8BE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934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9D1C-5BBF-4EA6-9F8B-0D1713479AA0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00A43-D5E6-459B-A4B6-140384F8BE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928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9D1C-5BBF-4EA6-9F8B-0D1713479AA0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00A43-D5E6-459B-A4B6-140384F8BE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004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9D1C-5BBF-4EA6-9F8B-0D1713479AA0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00A43-D5E6-459B-A4B6-140384F8BE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322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79D1C-5BBF-4EA6-9F8B-0D1713479AA0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00A43-D5E6-459B-A4B6-140384F8BE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4416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lowchart: Alternate Process 25"/>
          <p:cNvSpPr/>
          <p:nvPr/>
        </p:nvSpPr>
        <p:spPr>
          <a:xfrm>
            <a:off x="3697009" y="902926"/>
            <a:ext cx="1916349" cy="3793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ndara" panose="020E0502030303020204" pitchFamily="34" charset="0"/>
              </a:rPr>
              <a:t>If condition</a:t>
            </a:r>
            <a:endParaRPr lang="en-IN" dirty="0">
              <a:latin typeface="Candara" panose="020E0502030303020204" pitchFamily="34" charset="0"/>
            </a:endParaRPr>
          </a:p>
        </p:txBody>
      </p:sp>
      <p:sp>
        <p:nvSpPr>
          <p:cNvPr id="27" name="Flowchart: Alternate Process 26"/>
          <p:cNvSpPr/>
          <p:nvPr/>
        </p:nvSpPr>
        <p:spPr>
          <a:xfrm>
            <a:off x="3711595" y="2729146"/>
            <a:ext cx="1916349" cy="4865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ndara" panose="020E0502030303020204" pitchFamily="34" charset="0"/>
              </a:rPr>
              <a:t>Else if Condition</a:t>
            </a:r>
            <a:endParaRPr lang="en-IN" dirty="0">
              <a:latin typeface="Candara" panose="020E0502030303020204" pitchFamily="34" charset="0"/>
            </a:endParaRPr>
          </a:p>
        </p:txBody>
      </p:sp>
      <p:sp>
        <p:nvSpPr>
          <p:cNvPr id="28" name="Flowchart: Alternate Process 27"/>
          <p:cNvSpPr/>
          <p:nvPr/>
        </p:nvSpPr>
        <p:spPr>
          <a:xfrm>
            <a:off x="3784054" y="4587159"/>
            <a:ext cx="1916349" cy="3793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ndara" panose="020E0502030303020204" pitchFamily="34" charset="0"/>
              </a:rPr>
              <a:t>else</a:t>
            </a:r>
            <a:endParaRPr lang="en-IN" dirty="0">
              <a:latin typeface="Candara" panose="020E0502030303020204" pitchFamily="34" charset="0"/>
            </a:endParaRPr>
          </a:p>
        </p:txBody>
      </p:sp>
      <p:sp>
        <p:nvSpPr>
          <p:cNvPr id="34" name="U-Turn Arrow 33"/>
          <p:cNvSpPr/>
          <p:nvPr/>
        </p:nvSpPr>
        <p:spPr>
          <a:xfrm rot="5400000">
            <a:off x="6199606" y="477501"/>
            <a:ext cx="1823938" cy="3054170"/>
          </a:xfrm>
          <a:prstGeom prst="uturnArrow">
            <a:avLst>
              <a:gd name="adj1" fmla="val 2597"/>
              <a:gd name="adj2" fmla="val 4207"/>
              <a:gd name="adj3" fmla="val 10528"/>
              <a:gd name="adj4" fmla="val 43749"/>
              <a:gd name="adj5" fmla="val 98884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C000"/>
              </a:solidFill>
              <a:latin typeface="Candara" panose="020E0502030303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71640" y="919582"/>
            <a:ext cx="708319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ndara" panose="020E0502030303020204" pitchFamily="34" charset="0"/>
              </a:rPr>
              <a:t>False</a:t>
            </a:r>
            <a:endParaRPr lang="en-IN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9" name="U-Turn Arrow 38"/>
          <p:cNvSpPr/>
          <p:nvPr/>
        </p:nvSpPr>
        <p:spPr>
          <a:xfrm rot="5400000">
            <a:off x="6272168" y="2364750"/>
            <a:ext cx="1794917" cy="3054170"/>
          </a:xfrm>
          <a:prstGeom prst="uturnArrow">
            <a:avLst>
              <a:gd name="adj1" fmla="val 2597"/>
              <a:gd name="adj2" fmla="val 4207"/>
              <a:gd name="adj3" fmla="val 10528"/>
              <a:gd name="adj4" fmla="val 43749"/>
              <a:gd name="adj5" fmla="val 98884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854617" y="2957781"/>
            <a:ext cx="731505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andara" panose="020E0502030303020204" pitchFamily="34" charset="0"/>
              </a:rPr>
              <a:t>False</a:t>
            </a:r>
            <a:endParaRPr lang="en-IN" dirty="0">
              <a:latin typeface="Candara" panose="020E0502030303020204" pitchFamily="34" charset="0"/>
            </a:endParaRPr>
          </a:p>
        </p:txBody>
      </p:sp>
      <p:sp>
        <p:nvSpPr>
          <p:cNvPr id="44" name="Flowchart: Alternate Process 43"/>
          <p:cNvSpPr/>
          <p:nvPr/>
        </p:nvSpPr>
        <p:spPr>
          <a:xfrm>
            <a:off x="4183887" y="3974232"/>
            <a:ext cx="2232502" cy="379380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ndara" panose="020E0502030303020204" pitchFamily="34" charset="0"/>
              </a:rPr>
              <a:t>Operation and Exit</a:t>
            </a:r>
            <a:endParaRPr lang="en-IN" dirty="0">
              <a:latin typeface="Candara" panose="020E0502030303020204" pitchFamily="34" charset="0"/>
            </a:endParaRPr>
          </a:p>
        </p:txBody>
      </p:sp>
      <p:sp>
        <p:nvSpPr>
          <p:cNvPr id="45" name="Down Arrow 44"/>
          <p:cNvSpPr/>
          <p:nvPr/>
        </p:nvSpPr>
        <p:spPr>
          <a:xfrm>
            <a:off x="4543312" y="3151164"/>
            <a:ext cx="45719" cy="82306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ndara" panose="020E0502030303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682816" y="3372677"/>
            <a:ext cx="72764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andara" panose="020E0502030303020204" pitchFamily="34" charset="0"/>
              </a:rPr>
              <a:t>True</a:t>
            </a:r>
            <a:endParaRPr lang="en-IN" dirty="0">
              <a:latin typeface="Candara" panose="020E0502030303020204" pitchFamily="34" charset="0"/>
            </a:endParaRPr>
          </a:p>
        </p:txBody>
      </p:sp>
      <p:sp>
        <p:nvSpPr>
          <p:cNvPr id="47" name="Flowchart: Alternate Process 46"/>
          <p:cNvSpPr/>
          <p:nvPr/>
        </p:nvSpPr>
        <p:spPr>
          <a:xfrm>
            <a:off x="4353620" y="2013441"/>
            <a:ext cx="2232502" cy="379380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ndara" panose="020E0502030303020204" pitchFamily="34" charset="0"/>
              </a:rPr>
              <a:t>Operation and Exit</a:t>
            </a:r>
            <a:endParaRPr lang="en-IN" dirty="0">
              <a:latin typeface="Candara" panose="020E0502030303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742229" y="1413408"/>
            <a:ext cx="72764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andara" panose="020E0502030303020204" pitchFamily="34" charset="0"/>
              </a:rPr>
              <a:t>True</a:t>
            </a:r>
            <a:endParaRPr lang="en-IN" dirty="0">
              <a:latin typeface="Candara" panose="020E0502030303020204" pitchFamily="34" charset="0"/>
            </a:endParaRPr>
          </a:p>
        </p:txBody>
      </p:sp>
      <p:sp>
        <p:nvSpPr>
          <p:cNvPr id="49" name="Down Arrow 48"/>
          <p:cNvSpPr/>
          <p:nvPr/>
        </p:nvSpPr>
        <p:spPr>
          <a:xfrm flipH="1">
            <a:off x="4572170" y="1322354"/>
            <a:ext cx="45719" cy="63864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ndara" panose="020E0502030303020204" pitchFamily="34" charset="0"/>
            </a:endParaRPr>
          </a:p>
        </p:txBody>
      </p:sp>
      <p:sp>
        <p:nvSpPr>
          <p:cNvPr id="50" name="Flowchart: Alternate Process 49"/>
          <p:cNvSpPr/>
          <p:nvPr/>
        </p:nvSpPr>
        <p:spPr>
          <a:xfrm>
            <a:off x="4422598" y="5417866"/>
            <a:ext cx="2232502" cy="3793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ndara" panose="020E0502030303020204" pitchFamily="34" charset="0"/>
              </a:rPr>
              <a:t>Operation and Exit</a:t>
            </a:r>
            <a:endParaRPr lang="en-IN" dirty="0">
              <a:latin typeface="Candara" panose="020E0502030303020204" pitchFamily="34" charset="0"/>
            </a:endParaRPr>
          </a:p>
        </p:txBody>
      </p:sp>
      <p:sp>
        <p:nvSpPr>
          <p:cNvPr id="51" name="Down Arrow 50"/>
          <p:cNvSpPr/>
          <p:nvPr/>
        </p:nvSpPr>
        <p:spPr>
          <a:xfrm flipH="1">
            <a:off x="4682816" y="4991170"/>
            <a:ext cx="45719" cy="40206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68404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34" grpId="0" animBg="1"/>
      <p:bldP spid="36" grpId="0" animBg="1"/>
      <p:bldP spid="39" grpId="0" animBg="1"/>
      <p:bldP spid="42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278" y="908085"/>
            <a:ext cx="5017443" cy="5041829"/>
          </a:xfrm>
          <a:prstGeom prst="rect">
            <a:avLst/>
          </a:prstGeom>
        </p:spPr>
      </p:pic>
      <p:sp>
        <p:nvSpPr>
          <p:cNvPr id="35" name="Flowchart: Alternate Process 34"/>
          <p:cNvSpPr/>
          <p:nvPr/>
        </p:nvSpPr>
        <p:spPr>
          <a:xfrm>
            <a:off x="6458682" y="1087650"/>
            <a:ext cx="1916349" cy="3793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ndara" panose="020E0502030303020204" pitchFamily="34" charset="0"/>
              </a:rPr>
              <a:t>If </a:t>
            </a:r>
            <a:r>
              <a:rPr lang="en-US" dirty="0" err="1" smtClean="0">
                <a:latin typeface="Candara" panose="020E0502030303020204" pitchFamily="34" charset="0"/>
              </a:rPr>
              <a:t>i</a:t>
            </a:r>
            <a:r>
              <a:rPr lang="en-US" dirty="0" smtClean="0">
                <a:latin typeface="Candara" panose="020E0502030303020204" pitchFamily="34" charset="0"/>
              </a:rPr>
              <a:t> &lt;= 10</a:t>
            </a:r>
            <a:endParaRPr lang="en-IN" dirty="0">
              <a:latin typeface="Candara" panose="020E0502030303020204" pitchFamily="34" charset="0"/>
            </a:endParaRPr>
          </a:p>
        </p:txBody>
      </p:sp>
      <p:sp>
        <p:nvSpPr>
          <p:cNvPr id="36" name="Flowchart: Alternate Process 35"/>
          <p:cNvSpPr/>
          <p:nvPr/>
        </p:nvSpPr>
        <p:spPr>
          <a:xfrm>
            <a:off x="6473268" y="2913870"/>
            <a:ext cx="1916349" cy="4865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ndara" panose="020E0502030303020204" pitchFamily="34" charset="0"/>
              </a:rPr>
              <a:t>Else if </a:t>
            </a:r>
            <a:r>
              <a:rPr lang="en-US" dirty="0" err="1">
                <a:latin typeface="Candara" panose="020E0502030303020204" pitchFamily="34" charset="0"/>
              </a:rPr>
              <a:t>i</a:t>
            </a:r>
            <a:r>
              <a:rPr lang="en-US" dirty="0">
                <a:latin typeface="Candara" panose="020E0502030303020204" pitchFamily="34" charset="0"/>
              </a:rPr>
              <a:t> </a:t>
            </a:r>
            <a:r>
              <a:rPr lang="en-US" dirty="0" smtClean="0">
                <a:latin typeface="Candara" panose="020E0502030303020204" pitchFamily="34" charset="0"/>
              </a:rPr>
              <a:t>&lt;= 15</a:t>
            </a:r>
            <a:endParaRPr lang="en-IN" dirty="0">
              <a:latin typeface="Candara" panose="020E0502030303020204" pitchFamily="34" charset="0"/>
            </a:endParaRPr>
          </a:p>
        </p:txBody>
      </p:sp>
      <p:sp>
        <p:nvSpPr>
          <p:cNvPr id="37" name="Flowchart: Alternate Process 36"/>
          <p:cNvSpPr/>
          <p:nvPr/>
        </p:nvSpPr>
        <p:spPr>
          <a:xfrm>
            <a:off x="6545727" y="4771883"/>
            <a:ext cx="1916349" cy="3793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ndara" panose="020E0502030303020204" pitchFamily="34" charset="0"/>
              </a:rPr>
              <a:t>else</a:t>
            </a:r>
            <a:endParaRPr lang="en-IN" dirty="0">
              <a:latin typeface="Candara" panose="020E0502030303020204" pitchFamily="34" charset="0"/>
            </a:endParaRPr>
          </a:p>
        </p:txBody>
      </p:sp>
      <p:sp>
        <p:nvSpPr>
          <p:cNvPr id="38" name="U-Turn Arrow 37"/>
          <p:cNvSpPr/>
          <p:nvPr/>
        </p:nvSpPr>
        <p:spPr>
          <a:xfrm rot="5400000">
            <a:off x="8961279" y="662225"/>
            <a:ext cx="1823938" cy="3054170"/>
          </a:xfrm>
          <a:prstGeom prst="uturnArrow">
            <a:avLst>
              <a:gd name="adj1" fmla="val 2597"/>
              <a:gd name="adj2" fmla="val 4207"/>
              <a:gd name="adj3" fmla="val 10528"/>
              <a:gd name="adj4" fmla="val 43749"/>
              <a:gd name="adj5" fmla="val 98884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C000"/>
              </a:solidFill>
              <a:latin typeface="Candara" panose="020E0502030303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33313" y="1104306"/>
            <a:ext cx="708319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ndara" panose="020E0502030303020204" pitchFamily="34" charset="0"/>
              </a:rPr>
              <a:t>False</a:t>
            </a:r>
            <a:endParaRPr lang="en-IN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0" name="U-Turn Arrow 39"/>
          <p:cNvSpPr/>
          <p:nvPr/>
        </p:nvSpPr>
        <p:spPr>
          <a:xfrm rot="5400000">
            <a:off x="9033841" y="2549474"/>
            <a:ext cx="1794917" cy="3054170"/>
          </a:xfrm>
          <a:prstGeom prst="uturnArrow">
            <a:avLst>
              <a:gd name="adj1" fmla="val 2597"/>
              <a:gd name="adj2" fmla="val 4207"/>
              <a:gd name="adj3" fmla="val 10528"/>
              <a:gd name="adj4" fmla="val 43749"/>
              <a:gd name="adj5" fmla="val 98884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616290" y="3142505"/>
            <a:ext cx="731505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andara" panose="020E0502030303020204" pitchFamily="34" charset="0"/>
              </a:rPr>
              <a:t>False</a:t>
            </a:r>
            <a:endParaRPr lang="en-IN" dirty="0">
              <a:latin typeface="Candara" panose="020E0502030303020204" pitchFamily="34" charset="0"/>
            </a:endParaRPr>
          </a:p>
        </p:txBody>
      </p:sp>
      <p:sp>
        <p:nvSpPr>
          <p:cNvPr id="42" name="Flowchart: Alternate Process 41"/>
          <p:cNvSpPr/>
          <p:nvPr/>
        </p:nvSpPr>
        <p:spPr>
          <a:xfrm>
            <a:off x="6945559" y="4158956"/>
            <a:ext cx="2955821" cy="379380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ndara" panose="020E0502030303020204" pitchFamily="34" charset="0"/>
              </a:rPr>
              <a:t>Print(“value less than </a:t>
            </a:r>
            <a:r>
              <a:rPr lang="en-US" sz="1600" dirty="0" smtClean="0">
                <a:latin typeface="Candara" panose="020E0502030303020204" pitchFamily="34" charset="0"/>
              </a:rPr>
              <a:t>15)</a:t>
            </a:r>
            <a:endParaRPr lang="en-IN" sz="1600" dirty="0">
              <a:latin typeface="Candara" panose="020E0502030303020204" pitchFamily="34" charset="0"/>
            </a:endParaRPr>
          </a:p>
        </p:txBody>
      </p:sp>
      <p:sp>
        <p:nvSpPr>
          <p:cNvPr id="43" name="Down Arrow 42"/>
          <p:cNvSpPr/>
          <p:nvPr/>
        </p:nvSpPr>
        <p:spPr>
          <a:xfrm>
            <a:off x="7304985" y="3335888"/>
            <a:ext cx="45719" cy="82306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ndara" panose="020E05020303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444489" y="3557401"/>
            <a:ext cx="72764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andara" panose="020E0502030303020204" pitchFamily="34" charset="0"/>
              </a:rPr>
              <a:t>True</a:t>
            </a:r>
            <a:endParaRPr lang="en-IN" dirty="0">
              <a:latin typeface="Candara" panose="020E0502030303020204" pitchFamily="34" charset="0"/>
            </a:endParaRPr>
          </a:p>
        </p:txBody>
      </p:sp>
      <p:sp>
        <p:nvSpPr>
          <p:cNvPr id="45" name="Flowchart: Alternate Process 44"/>
          <p:cNvSpPr/>
          <p:nvPr/>
        </p:nvSpPr>
        <p:spPr>
          <a:xfrm>
            <a:off x="7115292" y="2198165"/>
            <a:ext cx="2786089" cy="379380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ndara" panose="020E0502030303020204" pitchFamily="34" charset="0"/>
              </a:rPr>
              <a:t>Print(“value less than 10)</a:t>
            </a:r>
            <a:endParaRPr lang="en-IN" sz="1600" dirty="0">
              <a:latin typeface="Candara" panose="020E0502030303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503902" y="1598132"/>
            <a:ext cx="72764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andara" panose="020E0502030303020204" pitchFamily="34" charset="0"/>
              </a:rPr>
              <a:t>True</a:t>
            </a:r>
            <a:endParaRPr lang="en-IN" dirty="0">
              <a:latin typeface="Candara" panose="020E0502030303020204" pitchFamily="34" charset="0"/>
            </a:endParaRPr>
          </a:p>
        </p:txBody>
      </p:sp>
      <p:sp>
        <p:nvSpPr>
          <p:cNvPr id="47" name="Down Arrow 46"/>
          <p:cNvSpPr/>
          <p:nvPr/>
        </p:nvSpPr>
        <p:spPr>
          <a:xfrm flipH="1">
            <a:off x="7333843" y="1507078"/>
            <a:ext cx="45719" cy="63864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ndara" panose="020E0502030303020204" pitchFamily="34" charset="0"/>
            </a:endParaRPr>
          </a:p>
        </p:txBody>
      </p:sp>
      <p:sp>
        <p:nvSpPr>
          <p:cNvPr id="48" name="Flowchart: Alternate Process 47"/>
          <p:cNvSpPr/>
          <p:nvPr/>
        </p:nvSpPr>
        <p:spPr>
          <a:xfrm>
            <a:off x="7184270" y="5602590"/>
            <a:ext cx="2717109" cy="3793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ndara" panose="020E0502030303020204" pitchFamily="34" charset="0"/>
              </a:rPr>
              <a:t>Print(“value </a:t>
            </a:r>
            <a:r>
              <a:rPr lang="en-US" sz="1600" dirty="0" smtClean="0">
                <a:latin typeface="Candara" panose="020E0502030303020204" pitchFamily="34" charset="0"/>
              </a:rPr>
              <a:t>greater </a:t>
            </a:r>
            <a:r>
              <a:rPr lang="en-US" sz="1600" dirty="0">
                <a:latin typeface="Candara" panose="020E0502030303020204" pitchFamily="34" charset="0"/>
              </a:rPr>
              <a:t>than 15)</a:t>
            </a:r>
            <a:endParaRPr lang="en-IN" sz="1600" dirty="0">
              <a:latin typeface="Candara" panose="020E0502030303020204" pitchFamily="34" charset="0"/>
            </a:endParaRPr>
          </a:p>
        </p:txBody>
      </p:sp>
      <p:sp>
        <p:nvSpPr>
          <p:cNvPr id="49" name="Down Arrow 48"/>
          <p:cNvSpPr/>
          <p:nvPr/>
        </p:nvSpPr>
        <p:spPr>
          <a:xfrm flipH="1">
            <a:off x="7444489" y="5175894"/>
            <a:ext cx="45719" cy="40206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ndara" panose="020E0502030303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84270" y="341745"/>
            <a:ext cx="104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=-5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611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9323 -0.1870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61" y="-9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1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1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20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ent Arrow 23"/>
          <p:cNvSpPr/>
          <p:nvPr/>
        </p:nvSpPr>
        <p:spPr>
          <a:xfrm rot="10800000">
            <a:off x="4374485" y="3218649"/>
            <a:ext cx="970820" cy="1152000"/>
          </a:xfrm>
          <a:prstGeom prst="bentArrow">
            <a:avLst>
              <a:gd name="adj1" fmla="val 4232"/>
              <a:gd name="adj2" fmla="val 8188"/>
              <a:gd name="adj3" fmla="val 27254"/>
              <a:gd name="adj4" fmla="val 4375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/>
          <p:nvPr/>
        </p:nvSpPr>
        <p:spPr>
          <a:xfrm rot="5400000">
            <a:off x="5472406" y="2629979"/>
            <a:ext cx="3479477" cy="1942779"/>
          </a:xfrm>
          <a:prstGeom prst="bentArrow">
            <a:avLst>
              <a:gd name="adj1" fmla="val 2263"/>
              <a:gd name="adj2" fmla="val 4215"/>
              <a:gd name="adj3" fmla="val 24003"/>
              <a:gd name="adj4" fmla="val 4375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4" name="Flowchart: Alternate Process 3"/>
          <p:cNvSpPr/>
          <p:nvPr/>
        </p:nvSpPr>
        <p:spPr>
          <a:xfrm>
            <a:off x="4343554" y="1660308"/>
            <a:ext cx="1916349" cy="3793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While Loop</a:t>
            </a:r>
            <a:endParaRPr lang="en-IN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8185" y="1676964"/>
            <a:ext cx="708319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False</a:t>
            </a:r>
            <a:endParaRPr lang="en-IN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4" name="Flowchart: Alternate Process 13"/>
          <p:cNvSpPr/>
          <p:nvPr/>
        </p:nvSpPr>
        <p:spPr>
          <a:xfrm>
            <a:off x="4724534" y="2769595"/>
            <a:ext cx="2232502" cy="831774"/>
          </a:xfrm>
          <a:prstGeom prst="flowChartAlternate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Operation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  <a:latin typeface="Candara" panose="020E0502030303020204" pitchFamily="34" charset="0"/>
              </a:rPr>
              <a:t>increment</a:t>
            </a:r>
            <a:endParaRPr lang="en-IN" dirty="0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59805" y="2198940"/>
            <a:ext cx="727642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True</a:t>
            </a:r>
            <a:endParaRPr lang="en-IN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5264433" y="2079736"/>
            <a:ext cx="126692" cy="1110838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183534" y="4285226"/>
            <a:ext cx="1699375" cy="3831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Exit while Loop</a:t>
            </a:r>
            <a:endParaRPr lang="en-IN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22" name="U-Turn Arrow 21"/>
          <p:cNvSpPr/>
          <p:nvPr/>
        </p:nvSpPr>
        <p:spPr>
          <a:xfrm rot="16200000">
            <a:off x="2162857" y="2140677"/>
            <a:ext cx="2584565" cy="1704531"/>
          </a:xfrm>
          <a:prstGeom prst="uturnArrow">
            <a:avLst>
              <a:gd name="adj1" fmla="val 3680"/>
              <a:gd name="adj2" fmla="val 6264"/>
              <a:gd name="adj3" fmla="val 14676"/>
              <a:gd name="adj4" fmla="val 43750"/>
              <a:gd name="adj5" fmla="val 750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8000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9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4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9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0" grpId="0" animBg="1"/>
      <p:bldP spid="4" grpId="0" animBg="1"/>
      <p:bldP spid="8" grpId="0" animBg="1"/>
      <p:bldP spid="14" grpId="0" animBg="1"/>
      <p:bldP spid="15" grpId="0" animBg="1"/>
      <p:bldP spid="16" grpId="0" animBg="1"/>
      <p:bldP spid="21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310" y="1548221"/>
            <a:ext cx="7413379" cy="3761558"/>
          </a:xfrm>
          <a:prstGeom prst="rect">
            <a:avLst/>
          </a:prstGeom>
        </p:spPr>
      </p:pic>
      <p:sp>
        <p:nvSpPr>
          <p:cNvPr id="14" name="Bent Arrow 13"/>
          <p:cNvSpPr/>
          <p:nvPr/>
        </p:nvSpPr>
        <p:spPr>
          <a:xfrm rot="10800000">
            <a:off x="5704515" y="3754355"/>
            <a:ext cx="970820" cy="1152000"/>
          </a:xfrm>
          <a:prstGeom prst="bentArrow">
            <a:avLst>
              <a:gd name="adj1" fmla="val 4232"/>
              <a:gd name="adj2" fmla="val 8188"/>
              <a:gd name="adj3" fmla="val 27254"/>
              <a:gd name="adj4" fmla="val 4375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5" name="Bent Arrow 14"/>
          <p:cNvSpPr/>
          <p:nvPr/>
        </p:nvSpPr>
        <p:spPr>
          <a:xfrm rot="5400000">
            <a:off x="6802436" y="3165685"/>
            <a:ext cx="3479477" cy="1942779"/>
          </a:xfrm>
          <a:prstGeom prst="bentArrow">
            <a:avLst>
              <a:gd name="adj1" fmla="val 2263"/>
              <a:gd name="adj2" fmla="val 4215"/>
              <a:gd name="adj3" fmla="val 24003"/>
              <a:gd name="adj4" fmla="val 4375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6" name="Flowchart: Alternate Process 15"/>
          <p:cNvSpPr/>
          <p:nvPr/>
        </p:nvSpPr>
        <p:spPr>
          <a:xfrm>
            <a:off x="5673584" y="2196014"/>
            <a:ext cx="1916349" cy="379380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While </a:t>
            </a:r>
            <a:r>
              <a:rPr lang="en-US" dirty="0" err="1" smtClean="0">
                <a:solidFill>
                  <a:schemeClr val="tx1"/>
                </a:solidFill>
                <a:latin typeface="Candara" panose="020E0502030303020204" pitchFamily="34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 &lt;= 10:</a:t>
            </a:r>
            <a:endParaRPr lang="en-IN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48215" y="2212670"/>
            <a:ext cx="708319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False</a:t>
            </a:r>
            <a:endParaRPr lang="en-IN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8" name="Flowchart: Alternate Process 17"/>
          <p:cNvSpPr/>
          <p:nvPr/>
        </p:nvSpPr>
        <p:spPr>
          <a:xfrm>
            <a:off x="6054564" y="3305301"/>
            <a:ext cx="2232502" cy="831774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Print( </a:t>
            </a:r>
            <a:r>
              <a:rPr lang="en-US" dirty="0" err="1" smtClean="0">
                <a:solidFill>
                  <a:schemeClr val="tx1"/>
                </a:solidFill>
                <a:latin typeface="Candara" panose="020E0502030303020204" pitchFamily="34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 )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  <a:latin typeface="Candara" panose="020E0502030303020204" pitchFamily="34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 = </a:t>
            </a:r>
            <a:r>
              <a:rPr lang="en-US" dirty="0" err="1" smtClean="0">
                <a:solidFill>
                  <a:schemeClr val="tx1"/>
                </a:solidFill>
                <a:latin typeface="Candara" panose="020E0502030303020204" pitchFamily="34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 +1</a:t>
            </a:r>
            <a:endParaRPr lang="en-IN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89835" y="2734646"/>
            <a:ext cx="727642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True</a:t>
            </a:r>
            <a:endParaRPr lang="en-IN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6594463" y="2615442"/>
            <a:ext cx="126692" cy="1110838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39004" y="4523178"/>
            <a:ext cx="1699375" cy="38317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Exit while Loop</a:t>
            </a:r>
            <a:endParaRPr lang="en-IN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22" name="U-Turn Arrow 21"/>
          <p:cNvSpPr/>
          <p:nvPr/>
        </p:nvSpPr>
        <p:spPr>
          <a:xfrm rot="16200000">
            <a:off x="3492887" y="2676383"/>
            <a:ext cx="2584565" cy="1704531"/>
          </a:xfrm>
          <a:prstGeom prst="uturnArrow">
            <a:avLst>
              <a:gd name="adj1" fmla="val 3680"/>
              <a:gd name="adj2" fmla="val 6264"/>
              <a:gd name="adj3" fmla="val 14676"/>
              <a:gd name="adj4" fmla="val 43750"/>
              <a:gd name="adj5" fmla="val 7500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3" name="Flowchart: Alternate Process 22"/>
          <p:cNvSpPr/>
          <p:nvPr/>
        </p:nvSpPr>
        <p:spPr>
          <a:xfrm>
            <a:off x="11034610" y="3237686"/>
            <a:ext cx="679938" cy="3018039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ndara" panose="020E0502030303020204" pitchFamily="34" charset="0"/>
              </a:rPr>
              <a:t>0</a:t>
            </a:r>
          </a:p>
          <a:p>
            <a:pPr algn="ctr"/>
            <a:r>
              <a:rPr lang="en-US" dirty="0" smtClean="0">
                <a:latin typeface="Candara" panose="020E0502030303020204" pitchFamily="34" charset="0"/>
              </a:rPr>
              <a:t>1</a:t>
            </a:r>
          </a:p>
          <a:p>
            <a:pPr algn="ctr"/>
            <a:r>
              <a:rPr lang="en-US" dirty="0" smtClean="0">
                <a:latin typeface="Candara" panose="020E0502030303020204" pitchFamily="34" charset="0"/>
              </a:rPr>
              <a:t>2</a:t>
            </a:r>
          </a:p>
          <a:p>
            <a:pPr algn="ctr"/>
            <a:r>
              <a:rPr lang="en-US" dirty="0" smtClean="0">
                <a:latin typeface="Candara" panose="020E0502030303020204" pitchFamily="34" charset="0"/>
              </a:rPr>
              <a:t>3</a:t>
            </a:r>
          </a:p>
          <a:p>
            <a:pPr algn="ctr"/>
            <a:r>
              <a:rPr lang="en-US" dirty="0" smtClean="0">
                <a:latin typeface="Candara" panose="020E0502030303020204" pitchFamily="34" charset="0"/>
              </a:rPr>
              <a:t>4</a:t>
            </a:r>
          </a:p>
          <a:p>
            <a:pPr algn="ctr"/>
            <a:r>
              <a:rPr lang="en-US" dirty="0" smtClean="0">
                <a:latin typeface="Candara" panose="020E0502030303020204" pitchFamily="34" charset="0"/>
              </a:rPr>
              <a:t>5</a:t>
            </a:r>
          </a:p>
          <a:p>
            <a:pPr algn="ctr"/>
            <a:r>
              <a:rPr lang="en-US" dirty="0" smtClean="0">
                <a:latin typeface="Candara" panose="020E0502030303020204" pitchFamily="34" charset="0"/>
              </a:rPr>
              <a:t>6</a:t>
            </a:r>
          </a:p>
          <a:p>
            <a:pPr algn="ctr"/>
            <a:r>
              <a:rPr lang="en-US" dirty="0" smtClean="0">
                <a:latin typeface="Candara" panose="020E0502030303020204" pitchFamily="34" charset="0"/>
              </a:rPr>
              <a:t>7</a:t>
            </a:r>
          </a:p>
          <a:p>
            <a:pPr algn="ctr"/>
            <a:r>
              <a:rPr lang="en-US" dirty="0" smtClean="0">
                <a:latin typeface="Candara" panose="020E0502030303020204" pitchFamily="34" charset="0"/>
              </a:rPr>
              <a:t>8</a:t>
            </a:r>
          </a:p>
          <a:p>
            <a:pPr algn="ctr"/>
            <a:r>
              <a:rPr lang="en-US" dirty="0" smtClean="0">
                <a:latin typeface="Candara" panose="020E0502030303020204" pitchFamily="34" charset="0"/>
              </a:rPr>
              <a:t>9</a:t>
            </a:r>
          </a:p>
          <a:p>
            <a:pPr algn="ctr"/>
            <a:r>
              <a:rPr lang="en-US" dirty="0" smtClean="0">
                <a:latin typeface="Candara" panose="020E0502030303020204" pitchFamily="34" charset="0"/>
              </a:rPr>
              <a:t>10</a:t>
            </a:r>
            <a:endParaRPr lang="en-IN" dirty="0">
              <a:latin typeface="Candara" panose="020E05020303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77961" y="1860007"/>
            <a:ext cx="643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ndara" panose="020E0502030303020204" pitchFamily="34" charset="0"/>
              </a:rPr>
              <a:t>i</a:t>
            </a:r>
            <a:r>
              <a:rPr lang="en-US" dirty="0" smtClean="0">
                <a:latin typeface="Candara" panose="020E0502030303020204" pitchFamily="34" charset="0"/>
              </a:rPr>
              <a:t> = 0</a:t>
            </a:r>
            <a:endParaRPr lang="en-IN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65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0404 -0.2564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08" y="-1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5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7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0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2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3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4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5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ent Arrow 3"/>
          <p:cNvSpPr/>
          <p:nvPr/>
        </p:nvSpPr>
        <p:spPr>
          <a:xfrm rot="10800000">
            <a:off x="3727940" y="2461267"/>
            <a:ext cx="970820" cy="1152000"/>
          </a:xfrm>
          <a:prstGeom prst="bentArrow">
            <a:avLst>
              <a:gd name="adj1" fmla="val 4232"/>
              <a:gd name="adj2" fmla="val 8188"/>
              <a:gd name="adj3" fmla="val 27254"/>
              <a:gd name="adj4" fmla="val 4375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Bent Arrow 4"/>
          <p:cNvSpPr/>
          <p:nvPr/>
        </p:nvSpPr>
        <p:spPr>
          <a:xfrm rot="5400000">
            <a:off x="4825861" y="1872597"/>
            <a:ext cx="3479477" cy="1942779"/>
          </a:xfrm>
          <a:prstGeom prst="bentArrow">
            <a:avLst>
              <a:gd name="adj1" fmla="val 2263"/>
              <a:gd name="adj2" fmla="val 4215"/>
              <a:gd name="adj3" fmla="val 24003"/>
              <a:gd name="adj4" fmla="val 4375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C000"/>
              </a:solidFill>
              <a:latin typeface="Candara" panose="020E0502030303020204" pitchFamily="34" charset="0"/>
            </a:endParaRPr>
          </a:p>
        </p:txBody>
      </p:sp>
      <p:sp>
        <p:nvSpPr>
          <p:cNvPr id="6" name="Flowchart: Alternate Process 5"/>
          <p:cNvSpPr/>
          <p:nvPr/>
        </p:nvSpPr>
        <p:spPr>
          <a:xfrm>
            <a:off x="3387969" y="773723"/>
            <a:ext cx="2225389" cy="50858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ndara" panose="020E0502030303020204" pitchFamily="34" charset="0"/>
              </a:rPr>
              <a:t>For Loop Last Item Reached</a:t>
            </a:r>
            <a:endParaRPr lang="en-IN" dirty="0">
              <a:latin typeface="Candara" panose="020E0502030303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71640" y="919582"/>
            <a:ext cx="708319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ndara" panose="020E0502030303020204" pitchFamily="34" charset="0"/>
              </a:rPr>
              <a:t>True</a:t>
            </a:r>
            <a:endParaRPr lang="en-IN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8" name="Flowchart: Alternate Process 7"/>
          <p:cNvSpPr/>
          <p:nvPr/>
        </p:nvSpPr>
        <p:spPr>
          <a:xfrm>
            <a:off x="4077989" y="2012213"/>
            <a:ext cx="2232502" cy="831774"/>
          </a:xfrm>
          <a:prstGeom prst="flowChartAlternate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ndara" panose="020E0502030303020204" pitchFamily="34" charset="0"/>
              </a:rPr>
              <a:t>Operation</a:t>
            </a:r>
            <a:endParaRPr lang="en-IN" dirty="0">
              <a:latin typeface="Candara" panose="020E0502030303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13260" y="1441558"/>
            <a:ext cx="727642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andara" panose="020E0502030303020204" pitchFamily="34" charset="0"/>
              </a:rPr>
              <a:t>False</a:t>
            </a:r>
            <a:endParaRPr lang="en-IN" dirty="0">
              <a:latin typeface="Candara" panose="020E0502030303020204" pitchFamily="34" charset="0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4617888" y="1322354"/>
            <a:ext cx="126692" cy="1110838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ndara" panose="020E0502030303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36989" y="3527844"/>
            <a:ext cx="1516221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ndara" panose="020E0502030303020204" pitchFamily="34" charset="0"/>
              </a:rPr>
              <a:t>Exit For  Loop</a:t>
            </a:r>
            <a:endParaRPr lang="en-IN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U-Turn Arrow 11"/>
          <p:cNvSpPr/>
          <p:nvPr/>
        </p:nvSpPr>
        <p:spPr>
          <a:xfrm rot="16200000">
            <a:off x="1516312" y="1383295"/>
            <a:ext cx="2584565" cy="1704531"/>
          </a:xfrm>
          <a:prstGeom prst="uturnArrow">
            <a:avLst>
              <a:gd name="adj1" fmla="val 3680"/>
              <a:gd name="adj2" fmla="val 6264"/>
              <a:gd name="adj3" fmla="val 14676"/>
              <a:gd name="adj4" fmla="val 43750"/>
              <a:gd name="adj5" fmla="val 750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948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9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4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9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031" y="647008"/>
            <a:ext cx="10384745" cy="522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7903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L -0.25951 -0.1900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82" y="-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ent Arrow 3"/>
          <p:cNvSpPr/>
          <p:nvPr/>
        </p:nvSpPr>
        <p:spPr>
          <a:xfrm rot="10800000">
            <a:off x="3727940" y="2461267"/>
            <a:ext cx="970820" cy="1152000"/>
          </a:xfrm>
          <a:prstGeom prst="bentArrow">
            <a:avLst>
              <a:gd name="adj1" fmla="val 4232"/>
              <a:gd name="adj2" fmla="val 8188"/>
              <a:gd name="adj3" fmla="val 27254"/>
              <a:gd name="adj4" fmla="val 4375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Bent Arrow 4"/>
          <p:cNvSpPr/>
          <p:nvPr/>
        </p:nvSpPr>
        <p:spPr>
          <a:xfrm rot="5400000">
            <a:off x="4825861" y="1872597"/>
            <a:ext cx="3479477" cy="1942779"/>
          </a:xfrm>
          <a:prstGeom prst="bentArrow">
            <a:avLst>
              <a:gd name="adj1" fmla="val 2263"/>
              <a:gd name="adj2" fmla="val 4215"/>
              <a:gd name="adj3" fmla="val 24003"/>
              <a:gd name="adj4" fmla="val 4375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C000"/>
              </a:solidFill>
              <a:latin typeface="Candara" panose="020E0502030303020204" pitchFamily="34" charset="0"/>
            </a:endParaRPr>
          </a:p>
        </p:txBody>
      </p:sp>
      <p:sp>
        <p:nvSpPr>
          <p:cNvPr id="6" name="Flowchart: Alternate Process 5"/>
          <p:cNvSpPr/>
          <p:nvPr/>
        </p:nvSpPr>
        <p:spPr>
          <a:xfrm>
            <a:off x="3364523" y="902926"/>
            <a:ext cx="2248835" cy="3793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ndara" panose="020E0502030303020204" pitchFamily="34" charset="0"/>
              </a:rPr>
              <a:t>For </a:t>
            </a:r>
            <a:r>
              <a:rPr lang="en-US" dirty="0" err="1" smtClean="0">
                <a:latin typeface="Candara" panose="020E0502030303020204" pitchFamily="34" charset="0"/>
              </a:rPr>
              <a:t>i</a:t>
            </a:r>
            <a:r>
              <a:rPr lang="en-US" dirty="0" smtClean="0">
                <a:latin typeface="Candara" panose="020E0502030303020204" pitchFamily="34" charset="0"/>
              </a:rPr>
              <a:t> in Range(0,10):</a:t>
            </a:r>
            <a:endParaRPr lang="en-IN" dirty="0">
              <a:latin typeface="Candara" panose="020E0502030303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71640" y="919582"/>
            <a:ext cx="708319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ndara" panose="020E0502030303020204" pitchFamily="34" charset="0"/>
              </a:rPr>
              <a:t>True</a:t>
            </a:r>
            <a:endParaRPr lang="en-IN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8" name="Flowchart: Alternate Process 7"/>
          <p:cNvSpPr/>
          <p:nvPr/>
        </p:nvSpPr>
        <p:spPr>
          <a:xfrm>
            <a:off x="4077989" y="2012213"/>
            <a:ext cx="2232502" cy="831774"/>
          </a:xfrm>
          <a:prstGeom prst="flowChartAlternate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ndara" panose="020E0502030303020204" pitchFamily="34" charset="0"/>
              </a:rPr>
              <a:t>Print( </a:t>
            </a:r>
            <a:r>
              <a:rPr lang="en-US" dirty="0" err="1" smtClean="0">
                <a:latin typeface="Candara" panose="020E0502030303020204" pitchFamily="34" charset="0"/>
              </a:rPr>
              <a:t>i</a:t>
            </a:r>
            <a:r>
              <a:rPr lang="en-US" dirty="0" smtClean="0">
                <a:latin typeface="Candara" panose="020E0502030303020204" pitchFamily="34" charset="0"/>
              </a:rPr>
              <a:t> )</a:t>
            </a:r>
            <a:endParaRPr lang="en-IN" dirty="0">
              <a:latin typeface="Candara" panose="020E0502030303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13260" y="1441558"/>
            <a:ext cx="727642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andara" panose="020E0502030303020204" pitchFamily="34" charset="0"/>
              </a:rPr>
              <a:t>False</a:t>
            </a:r>
            <a:endParaRPr lang="en-IN" dirty="0">
              <a:latin typeface="Candara" panose="020E0502030303020204" pitchFamily="34" charset="0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4617888" y="1322354"/>
            <a:ext cx="126692" cy="1110838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ndara" panose="020E0502030303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36989" y="3527844"/>
            <a:ext cx="1772862" cy="3831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ndara" panose="020E0502030303020204" pitchFamily="34" charset="0"/>
              </a:rPr>
              <a:t>Exit while Loop</a:t>
            </a:r>
            <a:endParaRPr lang="en-IN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U-Turn Arrow 11"/>
          <p:cNvSpPr/>
          <p:nvPr/>
        </p:nvSpPr>
        <p:spPr>
          <a:xfrm rot="16200000">
            <a:off x="1516312" y="1383295"/>
            <a:ext cx="2584565" cy="1704531"/>
          </a:xfrm>
          <a:prstGeom prst="uturnArrow">
            <a:avLst>
              <a:gd name="adj1" fmla="val 3680"/>
              <a:gd name="adj2" fmla="val 6264"/>
              <a:gd name="adj3" fmla="val 14676"/>
              <a:gd name="adj4" fmla="val 43750"/>
              <a:gd name="adj5" fmla="val 750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3" name="Flowchart: Alternate Process 12"/>
          <p:cNvSpPr/>
          <p:nvPr/>
        </p:nvSpPr>
        <p:spPr>
          <a:xfrm>
            <a:off x="10175631" y="2433192"/>
            <a:ext cx="679938" cy="3018039"/>
          </a:xfrm>
          <a:prstGeom prst="flowChartAlternate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ndara" panose="020E0502030303020204" pitchFamily="34" charset="0"/>
              </a:rPr>
              <a:t>0</a:t>
            </a:r>
          </a:p>
          <a:p>
            <a:pPr algn="ctr"/>
            <a:r>
              <a:rPr lang="en-US" dirty="0" smtClean="0">
                <a:latin typeface="Candara" panose="020E0502030303020204" pitchFamily="34" charset="0"/>
              </a:rPr>
              <a:t>1</a:t>
            </a:r>
          </a:p>
          <a:p>
            <a:pPr algn="ctr"/>
            <a:r>
              <a:rPr lang="en-US" dirty="0" smtClean="0">
                <a:latin typeface="Candara" panose="020E0502030303020204" pitchFamily="34" charset="0"/>
              </a:rPr>
              <a:t>2</a:t>
            </a:r>
          </a:p>
          <a:p>
            <a:pPr algn="ctr"/>
            <a:r>
              <a:rPr lang="en-US" dirty="0" smtClean="0">
                <a:latin typeface="Candara" panose="020E0502030303020204" pitchFamily="34" charset="0"/>
              </a:rPr>
              <a:t>3</a:t>
            </a:r>
          </a:p>
          <a:p>
            <a:pPr algn="ctr"/>
            <a:r>
              <a:rPr lang="en-US" dirty="0" smtClean="0">
                <a:latin typeface="Candara" panose="020E0502030303020204" pitchFamily="34" charset="0"/>
              </a:rPr>
              <a:t>4</a:t>
            </a:r>
          </a:p>
          <a:p>
            <a:pPr algn="ctr"/>
            <a:r>
              <a:rPr lang="en-US" dirty="0" smtClean="0">
                <a:latin typeface="Candara" panose="020E0502030303020204" pitchFamily="34" charset="0"/>
              </a:rPr>
              <a:t>5</a:t>
            </a:r>
          </a:p>
          <a:p>
            <a:pPr algn="ctr"/>
            <a:r>
              <a:rPr lang="en-US" dirty="0" smtClean="0">
                <a:latin typeface="Candara" panose="020E0502030303020204" pitchFamily="34" charset="0"/>
              </a:rPr>
              <a:t>6</a:t>
            </a:r>
          </a:p>
          <a:p>
            <a:pPr algn="ctr"/>
            <a:r>
              <a:rPr lang="en-US" dirty="0" smtClean="0">
                <a:latin typeface="Candara" panose="020E0502030303020204" pitchFamily="34" charset="0"/>
              </a:rPr>
              <a:t>7</a:t>
            </a:r>
          </a:p>
          <a:p>
            <a:pPr algn="ctr"/>
            <a:r>
              <a:rPr lang="en-US" dirty="0" smtClean="0">
                <a:latin typeface="Candara" panose="020E0502030303020204" pitchFamily="34" charset="0"/>
              </a:rPr>
              <a:t>8</a:t>
            </a:r>
          </a:p>
          <a:p>
            <a:pPr algn="ctr"/>
            <a:r>
              <a:rPr lang="en-US" dirty="0">
                <a:latin typeface="Candara" panose="020E0502030303020204" pitchFamily="34" charset="0"/>
              </a:rPr>
              <a:t>9</a:t>
            </a:r>
            <a:endParaRPr lang="en-IN" dirty="0">
              <a:latin typeface="Candara" panose="020E0502030303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46400" y="341745"/>
            <a:ext cx="264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Last Item reached or not?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02437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9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4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9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236</TotalTime>
  <Words>140</Words>
  <Application>Microsoft Office PowerPoint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Candara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SHIVRAJ SHINDE</dc:creator>
  <cp:lastModifiedBy>SHIVRAJ SHINDE</cp:lastModifiedBy>
  <cp:revision>28</cp:revision>
  <dcterms:created xsi:type="dcterms:W3CDTF">2024-05-20T13:59:09Z</dcterms:created>
  <dcterms:modified xsi:type="dcterms:W3CDTF">2024-08-09T09:49:51Z</dcterms:modified>
</cp:coreProperties>
</file>