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8" r:id="rId5"/>
    <p:sldId id="259" r:id="rId6"/>
    <p:sldId id="262" r:id="rId7"/>
    <p:sldId id="261" r:id="rId8"/>
    <p:sldId id="260"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10350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81703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59635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84890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6302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79D1C-5BBF-4EA6-9F8B-0D1713479AA0}"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81110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79D1C-5BBF-4EA6-9F8B-0D1713479AA0}"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08576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79D1C-5BBF-4EA6-9F8B-0D1713479AA0}"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175093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79D1C-5BBF-4EA6-9F8B-0D1713479AA0}"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6149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79D1C-5BBF-4EA6-9F8B-0D1713479AA0}"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405000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79D1C-5BBF-4EA6-9F8B-0D1713479AA0}"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73332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9D1C-5BBF-4EA6-9F8B-0D1713479AA0}" type="datetimeFigureOut">
              <a:rPr lang="en-IN" smtClean="0"/>
              <a:t>09-08-2024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00A43-D5E6-459B-A4B6-140384F8BEAF}" type="slidenum">
              <a:rPr lang="en-IN" smtClean="0"/>
              <a:t>‹#›</a:t>
            </a:fld>
            <a:endParaRPr lang="en-IN"/>
          </a:p>
        </p:txBody>
      </p:sp>
    </p:spTree>
    <p:extLst>
      <p:ext uri="{BB962C8B-B14F-4D97-AF65-F5344CB8AC3E}">
        <p14:creationId xmlns:p14="http://schemas.microsoft.com/office/powerpoint/2010/main" val="4086441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6691" y="1819564"/>
            <a:ext cx="4969163" cy="3477875"/>
          </a:xfrm>
          <a:prstGeom prst="rect">
            <a:avLst/>
          </a:prstGeom>
          <a:noFill/>
        </p:spPr>
        <p:txBody>
          <a:bodyPr wrap="square" rtlCol="0">
            <a:spAutoFit/>
          </a:bodyPr>
          <a:lstStyle/>
          <a:p>
            <a:r>
              <a:rPr lang="en-US" sz="4400" dirty="0" smtClean="0">
                <a:latin typeface="Candara" panose="020E0502030303020204" pitchFamily="34" charset="0"/>
              </a:rPr>
              <a:t>Deep Dive in to </a:t>
            </a:r>
          </a:p>
          <a:p>
            <a:pPr marL="285750" indent="-285750">
              <a:buFontTx/>
              <a:buChar char="-"/>
            </a:pPr>
            <a:r>
              <a:rPr lang="en-US" sz="4400" dirty="0" smtClean="0">
                <a:latin typeface="Candara" panose="020E0502030303020204" pitchFamily="34" charset="0"/>
              </a:rPr>
              <a:t>List </a:t>
            </a:r>
          </a:p>
          <a:p>
            <a:pPr marL="285750" indent="-285750">
              <a:buFontTx/>
              <a:buChar char="-"/>
            </a:pPr>
            <a:r>
              <a:rPr lang="en-US" sz="4400" dirty="0" smtClean="0">
                <a:latin typeface="Candara" panose="020E0502030303020204" pitchFamily="34" charset="0"/>
              </a:rPr>
              <a:t>Dictionary</a:t>
            </a:r>
          </a:p>
          <a:p>
            <a:pPr marL="285750" indent="-285750">
              <a:buFontTx/>
              <a:buChar char="-"/>
            </a:pPr>
            <a:r>
              <a:rPr lang="en-US" sz="4400" dirty="0" smtClean="0">
                <a:latin typeface="Candara" panose="020E0502030303020204" pitchFamily="34" charset="0"/>
              </a:rPr>
              <a:t>Set</a:t>
            </a:r>
          </a:p>
          <a:p>
            <a:pPr marL="285750" indent="-285750">
              <a:buFontTx/>
              <a:buChar char="-"/>
            </a:pPr>
            <a:r>
              <a:rPr lang="en-US" sz="4400" dirty="0" smtClean="0">
                <a:latin typeface="Candara" panose="020E0502030303020204" pitchFamily="34" charset="0"/>
              </a:rPr>
              <a:t>Tuples</a:t>
            </a:r>
            <a:endParaRPr lang="en-IN" sz="4400" dirty="0">
              <a:latin typeface="Candara" panose="020E0502030303020204" pitchFamily="34" charset="0"/>
            </a:endParaRPr>
          </a:p>
        </p:txBody>
      </p:sp>
    </p:spTree>
    <p:extLst>
      <p:ext uri="{BB962C8B-B14F-4D97-AF65-F5344CB8AC3E}">
        <p14:creationId xmlns:p14="http://schemas.microsoft.com/office/powerpoint/2010/main" val="64024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2581" y="332509"/>
            <a:ext cx="1099128" cy="369332"/>
          </a:xfrm>
          <a:prstGeom prst="rect">
            <a:avLst/>
          </a:prstGeom>
          <a:noFill/>
        </p:spPr>
        <p:txBody>
          <a:bodyPr wrap="square" rtlCol="0">
            <a:spAutoFit/>
          </a:bodyPr>
          <a:lstStyle/>
          <a:p>
            <a:r>
              <a:rPr lang="en-US" dirty="0" smtClean="0">
                <a:latin typeface="Candara" panose="020E0502030303020204" pitchFamily="34" charset="0"/>
              </a:rPr>
              <a:t>Set</a:t>
            </a:r>
            <a:endParaRPr lang="en-IN" dirty="0">
              <a:latin typeface="Candara" panose="020E0502030303020204" pitchFamily="34" charset="0"/>
            </a:endParaRPr>
          </a:p>
        </p:txBody>
      </p:sp>
      <p:sp>
        <p:nvSpPr>
          <p:cNvPr id="6" name="TextBox 5"/>
          <p:cNvSpPr txBox="1"/>
          <p:nvPr/>
        </p:nvSpPr>
        <p:spPr>
          <a:xfrm>
            <a:off x="1390069" y="1668435"/>
            <a:ext cx="493683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Candara" panose="020E0502030303020204" pitchFamily="34" charset="0"/>
              </a:rPr>
              <a:t>Mutable</a:t>
            </a:r>
          </a:p>
          <a:p>
            <a:pPr marL="285750" indent="-285750">
              <a:buFont typeface="Arial" panose="020B0604020202020204" pitchFamily="34" charset="0"/>
              <a:buChar char="•"/>
            </a:pPr>
            <a:r>
              <a:rPr lang="en-US" dirty="0" smtClean="0">
                <a:latin typeface="Candara" panose="020E0502030303020204" pitchFamily="34" charset="0"/>
              </a:rPr>
              <a:t>Do not hold Duplicate Values(Only unique)</a:t>
            </a:r>
          </a:p>
          <a:p>
            <a:pPr marL="285750" indent="-285750">
              <a:buFont typeface="Arial" panose="020B0604020202020204" pitchFamily="34" charset="0"/>
              <a:buChar char="•"/>
            </a:pPr>
            <a:r>
              <a:rPr lang="en-US" dirty="0" smtClean="0">
                <a:latin typeface="Candara" panose="020E0502030303020204" pitchFamily="34" charset="0"/>
              </a:rPr>
              <a:t>unordered and Do Not support indexing</a:t>
            </a:r>
          </a:p>
          <a:p>
            <a:pPr marL="285750" indent="-285750">
              <a:buFont typeface="Arial" panose="020B0604020202020204" pitchFamily="34" charset="0"/>
              <a:buChar char="•"/>
            </a:pPr>
            <a:r>
              <a:rPr lang="en-US" dirty="0" smtClean="0">
                <a:latin typeface="Candara" panose="020E0502030303020204" pitchFamily="34" charset="0"/>
              </a:rPr>
              <a:t>Hold different data types(</a:t>
            </a:r>
            <a:r>
              <a:rPr lang="en-US" dirty="0" err="1" smtClean="0">
                <a:latin typeface="Candara" panose="020E0502030303020204" pitchFamily="34" charset="0"/>
              </a:rPr>
              <a:t>int</a:t>
            </a:r>
            <a:r>
              <a:rPr lang="en-US" dirty="0" smtClean="0">
                <a:latin typeface="Candara" panose="020E0502030303020204" pitchFamily="34" charset="0"/>
              </a:rPr>
              <a:t>, </a:t>
            </a:r>
            <a:r>
              <a:rPr lang="en-US" dirty="0" err="1" smtClean="0">
                <a:latin typeface="Candara" panose="020E0502030303020204" pitchFamily="34" charset="0"/>
              </a:rPr>
              <a:t>str</a:t>
            </a:r>
            <a:r>
              <a:rPr lang="en-US" dirty="0" smtClean="0">
                <a:latin typeface="Candara" panose="020E0502030303020204" pitchFamily="34" charset="0"/>
              </a:rPr>
              <a:t>, </a:t>
            </a:r>
            <a:r>
              <a:rPr lang="en-US" dirty="0" err="1" smtClean="0">
                <a:latin typeface="Candara" panose="020E0502030303020204" pitchFamily="34" charset="0"/>
              </a:rPr>
              <a:t>float,bool</a:t>
            </a:r>
            <a:r>
              <a:rPr lang="en-US" dirty="0" smtClean="0">
                <a:latin typeface="Candara" panose="020E0502030303020204" pitchFamily="34" charset="0"/>
              </a:rPr>
              <a:t>)</a:t>
            </a:r>
          </a:p>
        </p:txBody>
      </p:sp>
      <p:sp>
        <p:nvSpPr>
          <p:cNvPr id="8" name="Rectangle 7"/>
          <p:cNvSpPr/>
          <p:nvPr/>
        </p:nvSpPr>
        <p:spPr>
          <a:xfrm>
            <a:off x="1551709" y="3549820"/>
            <a:ext cx="8746835" cy="1585562"/>
          </a:xfrm>
          <a:prstGeom prst="rect">
            <a:avLst/>
          </a:prstGeom>
        </p:spPr>
        <p:txBody>
          <a:bodyPr wrap="square">
            <a:spAutoFit/>
          </a:bodyPr>
          <a:lstStyle/>
          <a:p>
            <a:pPr>
              <a:lnSpc>
                <a:spcPct val="107000"/>
              </a:lnSpc>
              <a:spcAft>
                <a:spcPts val="800"/>
              </a:spcAft>
            </a:pPr>
            <a:r>
              <a:rPr lang="en-IN" dirty="0">
                <a:latin typeface="Candara" panose="020E0502030303020204" pitchFamily="34" charset="0"/>
                <a:ea typeface="Calibri" panose="020F0502020204030204" pitchFamily="34" charset="0"/>
                <a:cs typeface="Times New Roman" panose="02020603050405020304" pitchFamily="18" charset="0"/>
              </a:rPr>
              <a:t>Creation	</a:t>
            </a:r>
            <a:endParaRPr lang="en-IN" dirty="0" smtClean="0">
              <a:latin typeface="Candara" panose="020E0502030303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latin typeface="Candara" panose="020E0502030303020204" pitchFamily="34" charset="0"/>
                <a:ea typeface="Calibri" panose="020F0502020204030204" pitchFamily="34" charset="0"/>
                <a:cs typeface="Times New Roman" panose="02020603050405020304" pitchFamily="18" charset="0"/>
              </a:rPr>
              <a:t>Simple </a:t>
            </a:r>
            <a:r>
              <a:rPr lang="en-IN" dirty="0">
                <a:latin typeface="Candara" panose="020E0502030303020204" pitchFamily="34" charset="0"/>
                <a:ea typeface="Calibri" panose="020F0502020204030204" pitchFamily="34" charset="0"/>
                <a:cs typeface="Times New Roman" panose="02020603050405020304" pitchFamily="18" charset="0"/>
              </a:rPr>
              <a:t>Method	</a:t>
            </a:r>
            <a:r>
              <a:rPr lang="en-IN" dirty="0" smtClean="0">
                <a:latin typeface="Candara" panose="020E0502030303020204" pitchFamily="34" charset="0"/>
                <a:ea typeface="Calibri" panose="020F0502020204030204" pitchFamily="34" charset="0"/>
                <a:cs typeface="Times New Roman" panose="02020603050405020304" pitchFamily="18" charset="0"/>
              </a:rPr>
              <a:t>                   </a:t>
            </a:r>
            <a:r>
              <a:rPr lang="en-IN" dirty="0" err="1" smtClean="0">
                <a:latin typeface="Candara" panose="020E0502030303020204" pitchFamily="34" charset="0"/>
                <a:ea typeface="Calibri" panose="020F0502020204030204" pitchFamily="34" charset="0"/>
                <a:cs typeface="Times New Roman" panose="02020603050405020304" pitchFamily="18" charset="0"/>
              </a:rPr>
              <a:t>abc</a:t>
            </a:r>
            <a:r>
              <a:rPr lang="en-IN" dirty="0" smtClean="0">
                <a:latin typeface="Candara" panose="020E0502030303020204" pitchFamily="34" charset="0"/>
                <a:ea typeface="Calibri" panose="020F0502020204030204" pitchFamily="34" charset="0"/>
                <a:cs typeface="Times New Roman" panose="02020603050405020304" pitchFamily="18" charset="0"/>
              </a:rPr>
              <a:t> </a:t>
            </a:r>
            <a:r>
              <a:rPr lang="en-IN" dirty="0">
                <a:latin typeface="Candara" panose="020E0502030303020204" pitchFamily="34" charset="0"/>
                <a:ea typeface="Calibri" panose="020F0502020204030204" pitchFamily="34" charset="0"/>
                <a:cs typeface="Times New Roman" panose="02020603050405020304" pitchFamily="18" charset="0"/>
              </a:rPr>
              <a:t>= </a:t>
            </a:r>
            <a:r>
              <a:rPr lang="en-IN" b="1" dirty="0">
                <a:solidFill>
                  <a:srgbClr val="00B050"/>
                </a:solidFill>
                <a:latin typeface="Candara" panose="020E0502030303020204" pitchFamily="34" charset="0"/>
                <a:ea typeface="Calibri" panose="020F0502020204030204" pitchFamily="34" charset="0"/>
                <a:cs typeface="Times New Roman" panose="02020603050405020304" pitchFamily="18" charset="0"/>
              </a:rPr>
              <a:t>{</a:t>
            </a:r>
            <a:r>
              <a:rPr lang="en-IN" dirty="0" smtClean="0">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apple", "banana", "cherry", "</a:t>
            </a:r>
            <a:r>
              <a:rPr lang="en-IN" dirty="0" smtClean="0">
                <a:latin typeface="Candara" panose="020E0502030303020204" pitchFamily="34" charset="0"/>
                <a:ea typeface="Calibri" panose="020F0502020204030204" pitchFamily="34" charset="0"/>
                <a:cs typeface="Times New Roman" panose="02020603050405020304" pitchFamily="18" charset="0"/>
              </a:rPr>
              <a:t>orange“</a:t>
            </a:r>
            <a:r>
              <a:rPr lang="en-IN" dirty="0" smtClean="0">
                <a:solidFill>
                  <a:srgbClr val="00B050"/>
                </a:solidFill>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dirty="0" smtClean="0">
                <a:latin typeface="Candara" panose="020E0502030303020204" pitchFamily="34" charset="0"/>
                <a:ea typeface="Calibri" panose="020F0502020204030204" pitchFamily="34" charset="0"/>
                <a:cs typeface="Times New Roman" panose="02020603050405020304" pitchFamily="18" charset="0"/>
              </a:rPr>
              <a:t>by </a:t>
            </a:r>
            <a:r>
              <a:rPr lang="en-IN" dirty="0">
                <a:latin typeface="Candara" panose="020E0502030303020204" pitchFamily="34" charset="0"/>
                <a:ea typeface="Calibri" panose="020F0502020204030204" pitchFamily="34" charset="0"/>
                <a:cs typeface="Times New Roman" panose="02020603050405020304" pitchFamily="18" charset="0"/>
              </a:rPr>
              <a:t>USING Constructor	</a:t>
            </a:r>
            <a:r>
              <a:rPr lang="en-IN" dirty="0" err="1">
                <a:latin typeface="Candara" panose="020E0502030303020204" pitchFamily="34" charset="0"/>
                <a:ea typeface="Calibri" panose="020F0502020204030204" pitchFamily="34" charset="0"/>
                <a:cs typeface="Times New Roman" panose="02020603050405020304" pitchFamily="18" charset="0"/>
              </a:rPr>
              <a:t>abc</a:t>
            </a:r>
            <a:r>
              <a:rPr lang="en-IN" dirty="0">
                <a:latin typeface="Candara" panose="020E0502030303020204" pitchFamily="34" charset="0"/>
                <a:ea typeface="Calibri" panose="020F0502020204030204" pitchFamily="34" charset="0"/>
                <a:cs typeface="Times New Roman" panose="02020603050405020304" pitchFamily="18" charset="0"/>
              </a:rPr>
              <a:t> = </a:t>
            </a:r>
            <a:r>
              <a:rPr lang="en-IN" dirty="0" smtClean="0">
                <a:solidFill>
                  <a:srgbClr val="00B050"/>
                </a:solidFill>
                <a:latin typeface="Candara" panose="020E0502030303020204" pitchFamily="34" charset="0"/>
                <a:ea typeface="Calibri" panose="020F0502020204030204" pitchFamily="34" charset="0"/>
                <a:cs typeface="Times New Roman" panose="02020603050405020304" pitchFamily="18" charset="0"/>
              </a:rPr>
              <a:t>set((</a:t>
            </a:r>
            <a:r>
              <a:rPr lang="en-IN" dirty="0" smtClean="0">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apple", "banana", "cherry", "orange"</a:t>
            </a:r>
            <a:r>
              <a:rPr lang="en-IN" dirty="0">
                <a:solidFill>
                  <a:srgbClr val="00B050"/>
                </a:solidFill>
                <a:latin typeface="Candara" panose="020E0502030303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ndara" panose="020E0502030303020204" pitchFamily="34" charset="0"/>
                <a:ea typeface="Calibri" panose="020F0502020204030204" pitchFamily="34" charset="0"/>
                <a:cs typeface="Times New Roman" panose="02020603050405020304" pitchFamily="18" charset="0"/>
              </a:rPr>
              <a:t>		</a:t>
            </a:r>
          </a:p>
        </p:txBody>
      </p:sp>
      <p:sp>
        <p:nvSpPr>
          <p:cNvPr id="1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331510" y="712858"/>
            <a:ext cx="11033790" cy="707886"/>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andara" panose="020E0502030303020204" pitchFamily="34" charset="0"/>
              </a:rPr>
              <a:t>In Python, a set is an unordered collection of unique elements. It is defined using curly braces </a:t>
            </a:r>
            <a:r>
              <a:rPr kumimoji="0" lang="en-US" altLang="en-US" sz="2400" b="1" i="0" u="none" strike="noStrike" cap="none" normalizeH="0" baseline="0" dirty="0" smtClean="0">
                <a:ln>
                  <a:noFill/>
                </a:ln>
                <a:effectLst/>
                <a:latin typeface="Candara" panose="020E0502030303020204" pitchFamily="34" charset="0"/>
              </a:rPr>
              <a:t>{}</a:t>
            </a:r>
            <a:r>
              <a:rPr kumimoji="0" lang="en-US" altLang="en-US" sz="1600" b="0" i="0" u="none" strike="noStrike" cap="none" normalizeH="0" baseline="0" dirty="0" smtClean="0">
                <a:ln>
                  <a:noFill/>
                </a:ln>
                <a:effectLst/>
                <a:latin typeface="Candara" panose="020E0502030303020204" pitchFamily="34" charset="0"/>
              </a:rPr>
              <a:t>, with elements separated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andara" panose="020E0502030303020204" pitchFamily="34" charset="0"/>
              </a:rPr>
              <a:t>commas. Sets are mutable, meaning you can add or remove elements after creation</a:t>
            </a:r>
            <a:r>
              <a:rPr kumimoji="0" lang="en-US" altLang="en-US" sz="1000" b="0" i="0" u="none" strike="noStrike" cap="none" normalizeH="0" baseline="0" dirty="0" smtClean="0">
                <a:ln>
                  <a:noFill/>
                </a:ln>
                <a:effectLst/>
                <a:latin typeface="Candara" panose="020E0502030303020204" pitchFamily="34" charset="0"/>
              </a:rPr>
              <a:t> </a:t>
            </a:r>
            <a:endParaRPr kumimoji="0" lang="en-US" altLang="en-US" sz="2400" b="0" i="0" u="none" strike="noStrike" cap="none" normalizeH="0" baseline="0" dirty="0" smtClean="0">
              <a:ln>
                <a:noFill/>
              </a:ln>
              <a:effectLst/>
              <a:latin typeface="Candara" panose="020E0502030303020204" pitchFamily="34" charset="0"/>
            </a:endParaRPr>
          </a:p>
        </p:txBody>
      </p:sp>
    </p:spTree>
    <p:extLst>
      <p:ext uri="{BB962C8B-B14F-4D97-AF65-F5344CB8AC3E}">
        <p14:creationId xmlns:p14="http://schemas.microsoft.com/office/powerpoint/2010/main" val="66543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1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20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wipe(left)">
                                      <p:cBhvr>
                                        <p:cTn id="42" dur="20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wipe(left)">
                                      <p:cBhvr>
                                        <p:cTn id="47"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581" y="332509"/>
            <a:ext cx="572655" cy="369332"/>
          </a:xfrm>
          <a:prstGeom prst="rect">
            <a:avLst/>
          </a:prstGeom>
          <a:noFill/>
        </p:spPr>
        <p:txBody>
          <a:bodyPr wrap="square" rtlCol="0">
            <a:spAutoFit/>
          </a:bodyPr>
          <a:lstStyle/>
          <a:p>
            <a:r>
              <a:rPr lang="en-US" dirty="0" smtClean="0">
                <a:latin typeface="Candara" panose="020E0502030303020204" pitchFamily="34" charset="0"/>
              </a:rPr>
              <a:t>List</a:t>
            </a:r>
            <a:endParaRPr lang="en-IN" dirty="0">
              <a:latin typeface="Candara" panose="020E0502030303020204" pitchFamily="34" charset="0"/>
            </a:endParaRPr>
          </a:p>
        </p:txBody>
      </p:sp>
      <p:sp>
        <p:nvSpPr>
          <p:cNvPr id="5" name="TextBox 4"/>
          <p:cNvSpPr txBox="1"/>
          <p:nvPr/>
        </p:nvSpPr>
        <p:spPr>
          <a:xfrm>
            <a:off x="1390069" y="1668435"/>
            <a:ext cx="493683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Candara" panose="020E0502030303020204" pitchFamily="34" charset="0"/>
              </a:rPr>
              <a:t>Mutable</a:t>
            </a:r>
          </a:p>
          <a:p>
            <a:pPr marL="285750" indent="-285750">
              <a:buFont typeface="Arial" panose="020B0604020202020204" pitchFamily="34" charset="0"/>
              <a:buChar char="•"/>
            </a:pPr>
            <a:r>
              <a:rPr lang="en-US" dirty="0" smtClean="0">
                <a:latin typeface="Candara" panose="020E0502030303020204" pitchFamily="34" charset="0"/>
              </a:rPr>
              <a:t>Hold Duplicate</a:t>
            </a:r>
          </a:p>
          <a:p>
            <a:pPr marL="285750" indent="-285750">
              <a:buFont typeface="Arial" panose="020B0604020202020204" pitchFamily="34" charset="0"/>
              <a:buChar char="•"/>
            </a:pPr>
            <a:r>
              <a:rPr lang="en-US" dirty="0" smtClean="0">
                <a:latin typeface="Candara" panose="020E0502030303020204" pitchFamily="34" charset="0"/>
              </a:rPr>
              <a:t>Ordered, support indexing</a:t>
            </a:r>
          </a:p>
          <a:p>
            <a:pPr marL="285750" indent="-285750">
              <a:buFont typeface="Arial" panose="020B0604020202020204" pitchFamily="34" charset="0"/>
              <a:buChar char="•"/>
            </a:pPr>
            <a:r>
              <a:rPr lang="en-US" dirty="0" smtClean="0">
                <a:latin typeface="Candara" panose="020E0502030303020204" pitchFamily="34" charset="0"/>
              </a:rPr>
              <a:t>Hold different data types(</a:t>
            </a:r>
            <a:r>
              <a:rPr lang="en-US" dirty="0" err="1" smtClean="0">
                <a:latin typeface="Candara" panose="020E0502030303020204" pitchFamily="34" charset="0"/>
              </a:rPr>
              <a:t>int</a:t>
            </a:r>
            <a:r>
              <a:rPr lang="en-US" dirty="0" smtClean="0">
                <a:latin typeface="Candara" panose="020E0502030303020204" pitchFamily="34" charset="0"/>
              </a:rPr>
              <a:t>, </a:t>
            </a:r>
            <a:r>
              <a:rPr lang="en-US" dirty="0" err="1" smtClean="0">
                <a:latin typeface="Candara" panose="020E0502030303020204" pitchFamily="34" charset="0"/>
              </a:rPr>
              <a:t>str</a:t>
            </a:r>
            <a:r>
              <a:rPr lang="en-US" dirty="0" smtClean="0">
                <a:latin typeface="Candara" panose="020E0502030303020204" pitchFamily="34" charset="0"/>
              </a:rPr>
              <a:t>, </a:t>
            </a:r>
            <a:r>
              <a:rPr lang="en-US" dirty="0" err="1" smtClean="0">
                <a:latin typeface="Candara" panose="020E0502030303020204" pitchFamily="34" charset="0"/>
              </a:rPr>
              <a:t>float,bool</a:t>
            </a:r>
            <a:r>
              <a:rPr lang="en-US" dirty="0" smtClean="0">
                <a:latin typeface="Candara" panose="020E0502030303020204" pitchFamily="34" charset="0"/>
              </a:rPr>
              <a:t>)</a:t>
            </a:r>
          </a:p>
          <a:p>
            <a:pPr marL="285750" indent="-285750">
              <a:buFont typeface="Arial" panose="020B0604020202020204" pitchFamily="34" charset="0"/>
              <a:buChar char="•"/>
            </a:pPr>
            <a:r>
              <a:rPr lang="en-US" dirty="0" smtClean="0">
                <a:latin typeface="Candara" panose="020E0502030303020204" pitchFamily="34" charset="0"/>
              </a:rPr>
              <a:t>List Comprehension</a:t>
            </a:r>
            <a:endParaRPr lang="en-IN" dirty="0">
              <a:latin typeface="Candara" panose="020E0502030303020204" pitchFamily="34" charset="0"/>
            </a:endParaRPr>
          </a:p>
        </p:txBody>
      </p:sp>
      <p:sp>
        <p:nvSpPr>
          <p:cNvPr id="8" name="Rectangle 7"/>
          <p:cNvSpPr/>
          <p:nvPr/>
        </p:nvSpPr>
        <p:spPr>
          <a:xfrm>
            <a:off x="290944" y="916908"/>
            <a:ext cx="11697856" cy="523220"/>
          </a:xfrm>
          <a:prstGeom prst="rect">
            <a:avLst/>
          </a:prstGeom>
        </p:spPr>
        <p:txBody>
          <a:bodyPr wrap="square">
            <a:spAutoFit/>
          </a:bodyPr>
          <a:lstStyle/>
          <a:p>
            <a:pPr indent="457200">
              <a:spcAft>
                <a:spcPts val="0"/>
              </a:spcAft>
            </a:pPr>
            <a:r>
              <a:rPr lang="en-US" sz="1400" dirty="0">
                <a:latin typeface="Candara" panose="020E0502030303020204" pitchFamily="34" charset="0"/>
                <a:ea typeface="SimSun" panose="02010600030101010101" pitchFamily="2" charset="-122"/>
                <a:cs typeface="Segoe UI" panose="020B0502040204020203" pitchFamily="34" charset="0"/>
              </a:rPr>
              <a:t>The list is Dynamic in size, meaning they can grow or shrink as needed. You can add or remove elements without having to specify the size beforehand. contain elements of different data types within the same list.</a:t>
            </a:r>
            <a:endParaRPr lang="en-IN" sz="1400" dirty="0">
              <a:latin typeface="Candara" panose="020E0502030303020204" pitchFamily="34" charset="0"/>
              <a:ea typeface="SimSun" panose="02010600030101010101" pitchFamily="2" charset="-122"/>
              <a:cs typeface="Times New Roman" panose="02020603050405020304" pitchFamily="18" charset="0"/>
            </a:endParaRPr>
          </a:p>
        </p:txBody>
      </p:sp>
      <p:sp>
        <p:nvSpPr>
          <p:cNvPr id="11" name="Rectangle 10"/>
          <p:cNvSpPr/>
          <p:nvPr/>
        </p:nvSpPr>
        <p:spPr>
          <a:xfrm>
            <a:off x="1551709" y="3549820"/>
            <a:ext cx="8746835" cy="1585562"/>
          </a:xfrm>
          <a:prstGeom prst="rect">
            <a:avLst/>
          </a:prstGeom>
        </p:spPr>
        <p:txBody>
          <a:bodyPr wrap="square">
            <a:spAutoFit/>
          </a:bodyPr>
          <a:lstStyle/>
          <a:p>
            <a:pPr>
              <a:lnSpc>
                <a:spcPct val="107000"/>
              </a:lnSpc>
              <a:spcAft>
                <a:spcPts val="800"/>
              </a:spcAft>
            </a:pPr>
            <a:r>
              <a:rPr lang="en-IN" dirty="0">
                <a:latin typeface="Candara" panose="020E0502030303020204" pitchFamily="34" charset="0"/>
                <a:ea typeface="Calibri" panose="020F0502020204030204" pitchFamily="34" charset="0"/>
                <a:cs typeface="Times New Roman" panose="02020603050405020304" pitchFamily="18" charset="0"/>
              </a:rPr>
              <a:t>Creation	</a:t>
            </a:r>
            <a:endParaRPr lang="en-IN" dirty="0" smtClean="0">
              <a:latin typeface="Candara" panose="020E0502030303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latin typeface="Candara" panose="020E0502030303020204" pitchFamily="34" charset="0"/>
                <a:ea typeface="Calibri" panose="020F0502020204030204" pitchFamily="34" charset="0"/>
                <a:cs typeface="Times New Roman" panose="02020603050405020304" pitchFamily="18" charset="0"/>
              </a:rPr>
              <a:t>Simple </a:t>
            </a:r>
            <a:r>
              <a:rPr lang="en-IN" dirty="0">
                <a:latin typeface="Candara" panose="020E0502030303020204" pitchFamily="34" charset="0"/>
                <a:ea typeface="Calibri" panose="020F0502020204030204" pitchFamily="34" charset="0"/>
                <a:cs typeface="Times New Roman" panose="02020603050405020304" pitchFamily="18" charset="0"/>
              </a:rPr>
              <a:t>Method	</a:t>
            </a:r>
            <a:r>
              <a:rPr lang="en-IN" dirty="0" smtClean="0">
                <a:latin typeface="Candara" panose="020E0502030303020204" pitchFamily="34" charset="0"/>
                <a:ea typeface="Calibri" panose="020F0502020204030204" pitchFamily="34" charset="0"/>
                <a:cs typeface="Times New Roman" panose="02020603050405020304" pitchFamily="18" charset="0"/>
              </a:rPr>
              <a:t>                   </a:t>
            </a:r>
            <a:r>
              <a:rPr lang="en-IN" dirty="0" err="1" smtClean="0">
                <a:latin typeface="Candara" panose="020E0502030303020204" pitchFamily="34" charset="0"/>
                <a:ea typeface="Calibri" panose="020F0502020204030204" pitchFamily="34" charset="0"/>
                <a:cs typeface="Times New Roman" panose="02020603050405020304" pitchFamily="18" charset="0"/>
              </a:rPr>
              <a:t>abc</a:t>
            </a:r>
            <a:r>
              <a:rPr lang="en-IN" dirty="0" smtClean="0">
                <a:latin typeface="Candara" panose="020E0502030303020204" pitchFamily="34" charset="0"/>
                <a:ea typeface="Calibri" panose="020F0502020204030204" pitchFamily="34" charset="0"/>
                <a:cs typeface="Times New Roman" panose="02020603050405020304" pitchFamily="18" charset="0"/>
              </a:rPr>
              <a:t> </a:t>
            </a:r>
            <a:r>
              <a:rPr lang="en-IN" dirty="0">
                <a:latin typeface="Candara" panose="020E0502030303020204" pitchFamily="34" charset="0"/>
                <a:ea typeface="Calibri" panose="020F0502020204030204" pitchFamily="34" charset="0"/>
                <a:cs typeface="Times New Roman" panose="02020603050405020304" pitchFamily="18" charset="0"/>
              </a:rPr>
              <a:t>= </a:t>
            </a:r>
            <a:r>
              <a:rPr lang="en-IN" b="1" dirty="0">
                <a:solidFill>
                  <a:srgbClr val="00B050"/>
                </a:solidFill>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"apple", "banana", "cherry", "orange</a:t>
            </a:r>
            <a:r>
              <a:rPr lang="en-IN" dirty="0" smtClean="0">
                <a:latin typeface="Candara" panose="020E0502030303020204" pitchFamily="34" charset="0"/>
                <a:ea typeface="Calibri" panose="020F0502020204030204" pitchFamily="34" charset="0"/>
                <a:cs typeface="Times New Roman" panose="02020603050405020304" pitchFamily="18" charset="0"/>
              </a:rPr>
              <a:t>"</a:t>
            </a:r>
            <a:r>
              <a:rPr lang="en-IN" dirty="0" smtClean="0">
                <a:solidFill>
                  <a:srgbClr val="00B050"/>
                </a:solidFill>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dirty="0" smtClean="0">
                <a:latin typeface="Candara" panose="020E0502030303020204" pitchFamily="34" charset="0"/>
                <a:ea typeface="Calibri" panose="020F0502020204030204" pitchFamily="34" charset="0"/>
                <a:cs typeface="Times New Roman" panose="02020603050405020304" pitchFamily="18" charset="0"/>
              </a:rPr>
              <a:t>by </a:t>
            </a:r>
            <a:r>
              <a:rPr lang="en-IN" dirty="0">
                <a:latin typeface="Candara" panose="020E0502030303020204" pitchFamily="34" charset="0"/>
                <a:ea typeface="Calibri" panose="020F0502020204030204" pitchFamily="34" charset="0"/>
                <a:cs typeface="Times New Roman" panose="02020603050405020304" pitchFamily="18" charset="0"/>
              </a:rPr>
              <a:t>USING Constructor	</a:t>
            </a:r>
            <a:r>
              <a:rPr lang="en-IN" dirty="0" err="1">
                <a:latin typeface="Candara" panose="020E0502030303020204" pitchFamily="34" charset="0"/>
                <a:ea typeface="Calibri" panose="020F0502020204030204" pitchFamily="34" charset="0"/>
                <a:cs typeface="Times New Roman" panose="02020603050405020304" pitchFamily="18" charset="0"/>
              </a:rPr>
              <a:t>abc</a:t>
            </a:r>
            <a:r>
              <a:rPr lang="en-IN" dirty="0">
                <a:latin typeface="Candara" panose="020E0502030303020204" pitchFamily="34" charset="0"/>
                <a:ea typeface="Calibri" panose="020F0502020204030204" pitchFamily="34" charset="0"/>
                <a:cs typeface="Times New Roman" panose="02020603050405020304" pitchFamily="18" charset="0"/>
              </a:rPr>
              <a:t> = </a:t>
            </a:r>
            <a:r>
              <a:rPr lang="en-IN" dirty="0">
                <a:solidFill>
                  <a:srgbClr val="00B050"/>
                </a:solidFill>
                <a:latin typeface="Candara" panose="020E0502030303020204" pitchFamily="34" charset="0"/>
                <a:ea typeface="Calibri" panose="020F0502020204030204" pitchFamily="34" charset="0"/>
                <a:cs typeface="Times New Roman" panose="02020603050405020304" pitchFamily="18" charset="0"/>
              </a:rPr>
              <a:t>list((</a:t>
            </a:r>
            <a:r>
              <a:rPr lang="en-IN" dirty="0">
                <a:latin typeface="Candara" panose="020E0502030303020204" pitchFamily="34" charset="0"/>
                <a:ea typeface="Calibri" panose="020F0502020204030204" pitchFamily="34" charset="0"/>
                <a:cs typeface="Times New Roman" panose="02020603050405020304" pitchFamily="18" charset="0"/>
              </a:rPr>
              <a:t>"apple", "banana", "cherry", "orange"</a:t>
            </a:r>
            <a:r>
              <a:rPr lang="en-IN" dirty="0">
                <a:solidFill>
                  <a:srgbClr val="00B050"/>
                </a:solidFill>
                <a:latin typeface="Candara" panose="020E0502030303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ndara" panose="020E0502030303020204" pitchFamily="34" charset="0"/>
                <a:ea typeface="Calibri" panose="020F0502020204030204" pitchFamily="34" charset="0"/>
                <a:cs typeface="Times New Roman" panose="02020603050405020304" pitchFamily="18" charset="0"/>
              </a:rPr>
              <a:t>		</a:t>
            </a:r>
          </a:p>
        </p:txBody>
      </p:sp>
      <p:sp>
        <p:nvSpPr>
          <p:cNvPr id="12" name="Half Frame 11"/>
          <p:cNvSpPr/>
          <p:nvPr/>
        </p:nvSpPr>
        <p:spPr>
          <a:xfrm rot="19555472" flipV="1">
            <a:off x="1179310" y="1648815"/>
            <a:ext cx="744798" cy="20294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3" name="Half Frame 12"/>
          <p:cNvSpPr/>
          <p:nvPr/>
        </p:nvSpPr>
        <p:spPr>
          <a:xfrm rot="19653622" flipV="1">
            <a:off x="1146356" y="1927574"/>
            <a:ext cx="847649" cy="21118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4" name="Half Frame 13"/>
          <p:cNvSpPr/>
          <p:nvPr/>
        </p:nvSpPr>
        <p:spPr>
          <a:xfrm rot="19872120" flipV="1">
            <a:off x="1160129" y="2255072"/>
            <a:ext cx="847649" cy="215433"/>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5" name="Half Frame 14"/>
          <p:cNvSpPr/>
          <p:nvPr/>
        </p:nvSpPr>
        <p:spPr>
          <a:xfrm rot="19877524" flipV="1">
            <a:off x="1178601" y="2522067"/>
            <a:ext cx="847649" cy="215433"/>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0" name="Half Frame 9"/>
          <p:cNvSpPr/>
          <p:nvPr/>
        </p:nvSpPr>
        <p:spPr>
          <a:xfrm rot="19981133" flipV="1">
            <a:off x="1144295" y="2825991"/>
            <a:ext cx="847649" cy="215433"/>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826337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1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10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left)">
                                      <p:cBhvr>
                                        <p:cTn id="37" dur="10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wipe(left)">
                                      <p:cBhvr>
                                        <p:cTn id="47" dur="10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10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animEffect transition="in" filter="wipe(left)">
                                      <p:cBhvr>
                                        <p:cTn id="62" dur="2000"/>
                                        <p:tgtEl>
                                          <p:spTgt spid="1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
                                            <p:txEl>
                                              <p:pRg st="1" end="1"/>
                                            </p:txEl>
                                          </p:spTgt>
                                        </p:tgtEl>
                                        <p:attrNameLst>
                                          <p:attrName>style.visibility</p:attrName>
                                        </p:attrNameLst>
                                      </p:cBhvr>
                                      <p:to>
                                        <p:strVal val="visible"/>
                                      </p:to>
                                    </p:set>
                                    <p:animEffect transition="in" filter="wipe(left)">
                                      <p:cBhvr>
                                        <p:cTn id="67" dur="2000"/>
                                        <p:tgtEl>
                                          <p:spTgt spid="11">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
                                            <p:txEl>
                                              <p:pRg st="2" end="2"/>
                                            </p:txEl>
                                          </p:spTgt>
                                        </p:tgtEl>
                                        <p:attrNameLst>
                                          <p:attrName>style.visibility</p:attrName>
                                        </p:attrNameLst>
                                      </p:cBhvr>
                                      <p:to>
                                        <p:strVal val="visible"/>
                                      </p:to>
                                    </p:set>
                                    <p:animEffect transition="in" filter="wipe(left)">
                                      <p:cBhvr>
                                        <p:cTn id="72" dur="2000"/>
                                        <p:tgtEl>
                                          <p:spTgt spid="11">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xEl>
                                              <p:pRg st="3" end="3"/>
                                            </p:txEl>
                                          </p:spTgt>
                                        </p:tgtEl>
                                        <p:attrNameLst>
                                          <p:attrName>style.visibility</p:attrName>
                                        </p:attrNameLst>
                                      </p:cBhvr>
                                      <p:to>
                                        <p:strVal val="visible"/>
                                      </p:to>
                                    </p:set>
                                    <p:animEffect transition="in" filter="wipe(left)">
                                      <p:cBhvr>
                                        <p:cTn id="77" dur="2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4" grpId="0" animBg="1"/>
      <p:bldP spid="15"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1418" y="244910"/>
            <a:ext cx="6096000" cy="4834144"/>
          </a:xfrm>
          <a:prstGeom prst="rect">
            <a:avLst/>
          </a:prstGeom>
        </p:spPr>
        <p:txBody>
          <a:bodyPr>
            <a:spAutoFit/>
          </a:bodyPr>
          <a:lstStyle/>
          <a:p>
            <a:pPr>
              <a:lnSpc>
                <a:spcPct val="107000"/>
              </a:lnSpc>
              <a:spcAft>
                <a:spcPts val="0"/>
              </a:spcAft>
            </a:pPr>
            <a:r>
              <a:rPr lang="en-IN" dirty="0">
                <a:latin typeface="Candara" panose="020E0502030303020204" pitchFamily="34" charset="0"/>
                <a:ea typeface="Calibri" panose="020F0502020204030204" pitchFamily="34" charset="0"/>
                <a:cs typeface="Times New Roman" panose="02020603050405020304" pitchFamily="18" charset="0"/>
              </a:rPr>
              <a:t>Perform some </a:t>
            </a:r>
            <a:r>
              <a:rPr lang="en-IN" dirty="0" err="1" smtClean="0">
                <a:latin typeface="Candara" panose="020E0502030303020204" pitchFamily="34" charset="0"/>
                <a:ea typeface="Calibri" panose="020F0502020204030204" pitchFamily="34" charset="0"/>
                <a:cs typeface="Times New Roman" panose="02020603050405020304" pitchFamily="18" charset="0"/>
              </a:rPr>
              <a:t>Operatoins</a:t>
            </a:r>
            <a:r>
              <a:rPr lang="en-IN" dirty="0" smtClean="0">
                <a:latin typeface="Candara" panose="020E0502030303020204" pitchFamily="34" charset="0"/>
                <a:ea typeface="Calibri" panose="020F0502020204030204" pitchFamily="34" charset="0"/>
                <a:cs typeface="Times New Roman" panose="02020603050405020304" pitchFamily="18" charset="0"/>
              </a:rPr>
              <a:t>/action </a:t>
            </a:r>
            <a:r>
              <a:rPr lang="en-IN" dirty="0">
                <a:latin typeface="Candara" panose="020E0502030303020204" pitchFamily="34" charset="0"/>
                <a:ea typeface="Calibri" panose="020F0502020204030204" pitchFamily="34" charset="0"/>
                <a:cs typeface="Times New Roman" panose="02020603050405020304" pitchFamily="18" charset="0"/>
              </a:rPr>
              <a:t>on list</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Access / Slicing Items</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Loop Through		</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Length		</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Check if Item Exists</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Changing the item</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Adding an Item	</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Remove</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Clear</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Delete</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Copy</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Join</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Number of elements in dataset</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Index of the </a:t>
            </a:r>
            <a:r>
              <a:rPr lang="en-IN" dirty="0" smtClean="0">
                <a:latin typeface="Candara" panose="020E0502030303020204" pitchFamily="34" charset="0"/>
                <a:ea typeface="Calibri" panose="020F0502020204030204" pitchFamily="34" charset="0"/>
                <a:cs typeface="Times New Roman" panose="02020603050405020304" pitchFamily="18" charset="0"/>
              </a:rPr>
              <a:t>element </a:t>
            </a:r>
            <a:r>
              <a:rPr lang="en-IN" dirty="0">
                <a:latin typeface="Candara" panose="020E0502030303020204" pitchFamily="34" charset="0"/>
                <a:ea typeface="Calibri" panose="020F0502020204030204" pitchFamily="34" charset="0"/>
                <a:cs typeface="Times New Roman" panose="02020603050405020304" pitchFamily="18" charset="0"/>
              </a:rPr>
              <a:t>with the specified value</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Reverses the order</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Sorts the </a:t>
            </a:r>
            <a:r>
              <a:rPr lang="en-IN" dirty="0" smtClean="0">
                <a:latin typeface="Candara" panose="020E0502030303020204" pitchFamily="34" charset="0"/>
                <a:ea typeface="Calibri" panose="020F0502020204030204" pitchFamily="34" charset="0"/>
                <a:cs typeface="Times New Roman" panose="02020603050405020304" pitchFamily="18" charset="0"/>
              </a:rPr>
              <a:t>list</a:t>
            </a:r>
            <a:endParaRPr lang="en-IN" dirty="0">
              <a:latin typeface="Candara" panose="020E05020303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0778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1000"/>
                                        <p:tgtEl>
                                          <p:spTgt spid="4">
                                            <p:txEl>
                                              <p:pRg st="1" end="1"/>
                                            </p:txEl>
                                          </p:spTgt>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1000"/>
                                        <p:tgtEl>
                                          <p:spTgt spid="4">
                                            <p:txEl>
                                              <p:pRg st="2" end="2"/>
                                            </p:txEl>
                                          </p:spTgt>
                                        </p:tgtEl>
                                      </p:cBhvr>
                                    </p:animEffect>
                                  </p:childTnLst>
                                </p:cTn>
                              </p:par>
                            </p:childTnLst>
                          </p:cTn>
                        </p:par>
                        <p:par>
                          <p:cTn id="16" fill="hold">
                            <p:stCondLst>
                              <p:cond delay="3000"/>
                            </p:stCondLst>
                            <p:childTnLst>
                              <p:par>
                                <p:cTn id="17" presetID="14"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9" dur="1000"/>
                                        <p:tgtEl>
                                          <p:spTgt spid="4">
                                            <p:txEl>
                                              <p:pRg st="3" end="3"/>
                                            </p:txEl>
                                          </p:spTgt>
                                        </p:tgtEl>
                                      </p:cBhvr>
                                    </p:animEffect>
                                  </p:childTnLst>
                                </p:cTn>
                              </p:par>
                            </p:childTnLst>
                          </p:cTn>
                        </p:par>
                        <p:par>
                          <p:cTn id="20" fill="hold">
                            <p:stCondLst>
                              <p:cond delay="4000"/>
                            </p:stCondLst>
                            <p:childTnLst>
                              <p:par>
                                <p:cTn id="21" presetID="14"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1000"/>
                                        <p:tgtEl>
                                          <p:spTgt spid="4">
                                            <p:txEl>
                                              <p:pRg st="4" end="4"/>
                                            </p:txEl>
                                          </p:spTgt>
                                        </p:tgtEl>
                                      </p:cBhvr>
                                    </p:animEffect>
                                  </p:childTnLst>
                                </p:cTn>
                              </p:par>
                            </p:childTnLst>
                          </p:cTn>
                        </p:par>
                        <p:par>
                          <p:cTn id="24" fill="hold">
                            <p:stCondLst>
                              <p:cond delay="5000"/>
                            </p:stCondLst>
                            <p:childTnLst>
                              <p:par>
                                <p:cTn id="25" presetID="14"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1000"/>
                                        <p:tgtEl>
                                          <p:spTgt spid="4">
                                            <p:txEl>
                                              <p:pRg st="5" end="5"/>
                                            </p:txEl>
                                          </p:spTgt>
                                        </p:tgtEl>
                                      </p:cBhvr>
                                    </p:animEffect>
                                  </p:childTnLst>
                                </p:cTn>
                              </p:par>
                            </p:childTnLst>
                          </p:cTn>
                        </p:par>
                        <p:par>
                          <p:cTn id="28" fill="hold">
                            <p:stCondLst>
                              <p:cond delay="6000"/>
                            </p:stCondLst>
                            <p:childTnLst>
                              <p:par>
                                <p:cTn id="29" presetID="14" presetClass="entr" presetSubtype="10" fill="hold"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1000"/>
                                        <p:tgtEl>
                                          <p:spTgt spid="4">
                                            <p:txEl>
                                              <p:pRg st="6" end="6"/>
                                            </p:txEl>
                                          </p:spTgt>
                                        </p:tgtEl>
                                      </p:cBhvr>
                                    </p:animEffect>
                                  </p:childTnLst>
                                </p:cTn>
                              </p:par>
                            </p:childTnLst>
                          </p:cTn>
                        </p:par>
                        <p:par>
                          <p:cTn id="32" fill="hold">
                            <p:stCondLst>
                              <p:cond delay="7000"/>
                            </p:stCondLst>
                            <p:childTnLst>
                              <p:par>
                                <p:cTn id="33" presetID="14" presetClass="entr" presetSubtype="10" fill="hold"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1000"/>
                                        <p:tgtEl>
                                          <p:spTgt spid="4">
                                            <p:txEl>
                                              <p:pRg st="7" end="7"/>
                                            </p:txEl>
                                          </p:spTgt>
                                        </p:tgtEl>
                                      </p:cBhvr>
                                    </p:animEffect>
                                  </p:childTnLst>
                                </p:cTn>
                              </p:par>
                            </p:childTnLst>
                          </p:cTn>
                        </p:par>
                        <p:par>
                          <p:cTn id="36" fill="hold">
                            <p:stCondLst>
                              <p:cond delay="8000"/>
                            </p:stCondLst>
                            <p:childTnLst>
                              <p:par>
                                <p:cTn id="37" presetID="14" presetClass="entr" presetSubtype="10" fill="hold"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1000"/>
                                        <p:tgtEl>
                                          <p:spTgt spid="4">
                                            <p:txEl>
                                              <p:pRg st="8" end="8"/>
                                            </p:txEl>
                                          </p:spTgt>
                                        </p:tgtEl>
                                      </p:cBhvr>
                                    </p:animEffect>
                                  </p:childTnLst>
                                </p:cTn>
                              </p:par>
                            </p:childTnLst>
                          </p:cTn>
                        </p:par>
                        <p:par>
                          <p:cTn id="40" fill="hold">
                            <p:stCondLst>
                              <p:cond delay="9000"/>
                            </p:stCondLst>
                            <p:childTnLst>
                              <p:par>
                                <p:cTn id="41" presetID="14" presetClass="entr" presetSubtype="10" fill="hold"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3" dur="1000"/>
                                        <p:tgtEl>
                                          <p:spTgt spid="4">
                                            <p:txEl>
                                              <p:pRg st="9" end="9"/>
                                            </p:txEl>
                                          </p:spTgt>
                                        </p:tgtEl>
                                      </p:cBhvr>
                                    </p:animEffect>
                                  </p:childTnLst>
                                </p:cTn>
                              </p:par>
                            </p:childTnLst>
                          </p:cTn>
                        </p:par>
                        <p:par>
                          <p:cTn id="44" fill="hold">
                            <p:stCondLst>
                              <p:cond delay="10000"/>
                            </p:stCondLst>
                            <p:childTnLst>
                              <p:par>
                                <p:cTn id="45" presetID="14" presetClass="entr" presetSubtype="10" fill="hold" nodeType="after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7" dur="1000"/>
                                        <p:tgtEl>
                                          <p:spTgt spid="4">
                                            <p:txEl>
                                              <p:pRg st="10" end="10"/>
                                            </p:txEl>
                                          </p:spTgt>
                                        </p:tgtEl>
                                      </p:cBhvr>
                                    </p:animEffect>
                                  </p:childTnLst>
                                </p:cTn>
                              </p:par>
                            </p:childTnLst>
                          </p:cTn>
                        </p:par>
                        <p:par>
                          <p:cTn id="48" fill="hold">
                            <p:stCondLst>
                              <p:cond delay="11000"/>
                            </p:stCondLst>
                            <p:childTnLst>
                              <p:par>
                                <p:cTn id="49" presetID="14" presetClass="entr" presetSubtype="10" fill="hold" nodeType="after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1" dur="1000"/>
                                        <p:tgtEl>
                                          <p:spTgt spid="4">
                                            <p:txEl>
                                              <p:pRg st="11" end="11"/>
                                            </p:txEl>
                                          </p:spTgt>
                                        </p:tgtEl>
                                      </p:cBhvr>
                                    </p:animEffect>
                                  </p:childTnLst>
                                </p:cTn>
                              </p:par>
                            </p:childTnLst>
                          </p:cTn>
                        </p:par>
                        <p:par>
                          <p:cTn id="52" fill="hold">
                            <p:stCondLst>
                              <p:cond delay="12000"/>
                            </p:stCondLst>
                            <p:childTnLst>
                              <p:par>
                                <p:cTn id="53" presetID="14" presetClass="entr" presetSubtype="10" fill="hold" nodeType="after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5" dur="1000"/>
                                        <p:tgtEl>
                                          <p:spTgt spid="4">
                                            <p:txEl>
                                              <p:pRg st="12" end="12"/>
                                            </p:txEl>
                                          </p:spTgt>
                                        </p:tgtEl>
                                      </p:cBhvr>
                                    </p:animEffect>
                                  </p:childTnLst>
                                </p:cTn>
                              </p:par>
                            </p:childTnLst>
                          </p:cTn>
                        </p:par>
                        <p:par>
                          <p:cTn id="56" fill="hold">
                            <p:stCondLst>
                              <p:cond delay="13000"/>
                            </p:stCondLst>
                            <p:childTnLst>
                              <p:par>
                                <p:cTn id="57" presetID="14" presetClass="entr" presetSubtype="10" fill="hold" nodeType="after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9" dur="1000"/>
                                        <p:tgtEl>
                                          <p:spTgt spid="4">
                                            <p:txEl>
                                              <p:pRg st="13" end="13"/>
                                            </p:txEl>
                                          </p:spTgt>
                                        </p:tgtEl>
                                      </p:cBhvr>
                                    </p:animEffect>
                                  </p:childTnLst>
                                </p:cTn>
                              </p:par>
                            </p:childTnLst>
                          </p:cTn>
                        </p:par>
                        <p:par>
                          <p:cTn id="60" fill="hold">
                            <p:stCondLst>
                              <p:cond delay="14000"/>
                            </p:stCondLst>
                            <p:childTnLst>
                              <p:par>
                                <p:cTn id="61" presetID="14" presetClass="entr" presetSubtype="10" fill="hold" nodeType="after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63" dur="1000"/>
                                        <p:tgtEl>
                                          <p:spTgt spid="4">
                                            <p:txEl>
                                              <p:pRg st="14" end="14"/>
                                            </p:txEl>
                                          </p:spTgt>
                                        </p:tgtEl>
                                      </p:cBhvr>
                                    </p:animEffect>
                                  </p:childTnLst>
                                </p:cTn>
                              </p:par>
                            </p:childTnLst>
                          </p:cTn>
                        </p:par>
                        <p:par>
                          <p:cTn id="64" fill="hold">
                            <p:stCondLst>
                              <p:cond delay="15000"/>
                            </p:stCondLst>
                            <p:childTnLst>
                              <p:par>
                                <p:cTn id="65" presetID="14" presetClass="entr" presetSubtype="10" fill="hold" nodeType="after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67" dur="10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642" y="926237"/>
            <a:ext cx="11429394" cy="923330"/>
          </a:xfrm>
          <a:prstGeom prst="rect">
            <a:avLst/>
          </a:prstGeom>
        </p:spPr>
        <p:txBody>
          <a:bodyPr wrap="square">
            <a:spAutoFit/>
          </a:bodyPr>
          <a:lstStyle/>
          <a:p>
            <a:pPr indent="457200">
              <a:spcAft>
                <a:spcPts val="0"/>
              </a:spcAft>
            </a:pPr>
            <a:r>
              <a:rPr lang="en-US" dirty="0">
                <a:latin typeface="Candara" panose="020E0502030303020204" pitchFamily="34" charset="0"/>
                <a:ea typeface="SimSun" panose="02010600030101010101" pitchFamily="2" charset="-122"/>
                <a:cs typeface="Times New Roman" panose="02020603050405020304" pitchFamily="18" charset="0"/>
              </a:rPr>
              <a:t>List comprehension is a </a:t>
            </a:r>
            <a:r>
              <a:rPr lang="en-US" b="1" dirty="0">
                <a:solidFill>
                  <a:schemeClr val="bg2"/>
                </a:solidFill>
                <a:latin typeface="Candara" panose="020E0502030303020204" pitchFamily="34" charset="0"/>
                <a:ea typeface="SimSun" panose="02010600030101010101" pitchFamily="2" charset="-122"/>
                <a:cs typeface="Times New Roman" panose="02020603050405020304" pitchFamily="18" charset="0"/>
              </a:rPr>
              <a:t>concise way</a:t>
            </a:r>
            <a:r>
              <a:rPr lang="en-US" b="1" dirty="0">
                <a:latin typeface="Candara" panose="020E0502030303020204" pitchFamily="34" charset="0"/>
                <a:ea typeface="SimSun" panose="02010600030101010101" pitchFamily="2" charset="-122"/>
                <a:cs typeface="Times New Roman" panose="02020603050405020304" pitchFamily="18" charset="0"/>
              </a:rPr>
              <a:t> to create lists in Python</a:t>
            </a:r>
            <a:r>
              <a:rPr lang="en-US" dirty="0">
                <a:latin typeface="Candara" panose="020E0502030303020204" pitchFamily="34" charset="0"/>
                <a:ea typeface="SimSun" panose="02010600030101010101" pitchFamily="2" charset="-122"/>
                <a:cs typeface="Times New Roman" panose="02020603050405020304" pitchFamily="18" charset="0"/>
              </a:rPr>
              <a:t>. It allows you to generate lists based on existing </a:t>
            </a:r>
            <a:r>
              <a:rPr lang="en-US" dirty="0" err="1">
                <a:latin typeface="Candara" panose="020E0502030303020204" pitchFamily="34" charset="0"/>
                <a:ea typeface="SimSun" panose="02010600030101010101" pitchFamily="2" charset="-122"/>
                <a:cs typeface="Times New Roman" panose="02020603050405020304" pitchFamily="18" charset="0"/>
              </a:rPr>
              <a:t>iterables</a:t>
            </a:r>
            <a:r>
              <a:rPr lang="en-US" dirty="0">
                <a:latin typeface="Candara" panose="020E0502030303020204" pitchFamily="34" charset="0"/>
                <a:ea typeface="SimSun" panose="02010600030101010101" pitchFamily="2" charset="-122"/>
                <a:cs typeface="Times New Roman" panose="02020603050405020304" pitchFamily="18" charset="0"/>
              </a:rPr>
              <a:t> like </a:t>
            </a:r>
            <a:r>
              <a:rPr lang="en-US" b="1" dirty="0">
                <a:solidFill>
                  <a:schemeClr val="bg2"/>
                </a:solidFill>
                <a:latin typeface="Candara" panose="020E0502030303020204" pitchFamily="34" charset="0"/>
                <a:ea typeface="SimSun" panose="02010600030101010101" pitchFamily="2" charset="-122"/>
                <a:cs typeface="Times New Roman" panose="02020603050405020304" pitchFamily="18" charset="0"/>
              </a:rPr>
              <a:t>lists, strings, or other </a:t>
            </a:r>
            <a:r>
              <a:rPr lang="en-US" b="1" dirty="0" err="1">
                <a:solidFill>
                  <a:schemeClr val="bg2"/>
                </a:solidFill>
                <a:latin typeface="Candara" panose="020E0502030303020204" pitchFamily="34" charset="0"/>
                <a:ea typeface="SimSun" panose="02010600030101010101" pitchFamily="2" charset="-122"/>
                <a:cs typeface="Times New Roman" panose="02020603050405020304" pitchFamily="18" charset="0"/>
              </a:rPr>
              <a:t>iterable</a:t>
            </a:r>
            <a:r>
              <a:rPr lang="en-US" b="1" dirty="0">
                <a:solidFill>
                  <a:schemeClr val="bg2"/>
                </a:solidFill>
                <a:latin typeface="Candara" panose="020E0502030303020204" pitchFamily="34" charset="0"/>
                <a:ea typeface="SimSun" panose="02010600030101010101" pitchFamily="2" charset="-122"/>
                <a:cs typeface="Times New Roman" panose="02020603050405020304" pitchFamily="18" charset="0"/>
              </a:rPr>
              <a:t> objects</a:t>
            </a:r>
            <a:r>
              <a:rPr lang="en-US" dirty="0">
                <a:latin typeface="Candara" panose="020E0502030303020204" pitchFamily="34" charset="0"/>
                <a:ea typeface="SimSun" panose="02010600030101010101" pitchFamily="2" charset="-122"/>
                <a:cs typeface="Times New Roman" panose="02020603050405020304" pitchFamily="18" charset="0"/>
              </a:rPr>
              <a:t>. The syntax for list comprehension is </a:t>
            </a:r>
            <a:r>
              <a:rPr lang="en-US" b="1" dirty="0">
                <a:solidFill>
                  <a:schemeClr val="bg2"/>
                </a:solidFill>
                <a:latin typeface="Candara" panose="020E0502030303020204" pitchFamily="34" charset="0"/>
                <a:ea typeface="SimSun" panose="02010600030101010101" pitchFamily="2" charset="-122"/>
                <a:cs typeface="Times New Roman" panose="02020603050405020304" pitchFamily="18" charset="0"/>
              </a:rPr>
              <a:t>compact and readable, </a:t>
            </a:r>
            <a:r>
              <a:rPr lang="en-US" dirty="0">
                <a:latin typeface="Candara" panose="020E0502030303020204" pitchFamily="34" charset="0"/>
                <a:ea typeface="SimSun" panose="02010600030101010101" pitchFamily="2" charset="-122"/>
                <a:cs typeface="Times New Roman" panose="02020603050405020304" pitchFamily="18" charset="0"/>
              </a:rPr>
              <a:t>making it a preferred choice over traditional loops in many cases.</a:t>
            </a:r>
            <a:endParaRPr lang="en-IN" dirty="0">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568641" y="390298"/>
            <a:ext cx="2095445" cy="369332"/>
          </a:xfrm>
          <a:prstGeom prst="rect">
            <a:avLst/>
          </a:prstGeom>
        </p:spPr>
        <p:txBody>
          <a:bodyPr wrap="none">
            <a:spAutoFit/>
          </a:bodyPr>
          <a:lstStyle/>
          <a:p>
            <a:r>
              <a:rPr lang="en-US" dirty="0">
                <a:latin typeface="Candara" panose="020E0502030303020204" pitchFamily="34" charset="0"/>
                <a:ea typeface="SimSun" panose="02010600030101010101" pitchFamily="2" charset="-122"/>
                <a:cs typeface="Times New Roman" panose="02020603050405020304" pitchFamily="18" charset="0"/>
              </a:rPr>
              <a:t>List comprehension</a:t>
            </a:r>
            <a:endParaRPr lang="en-IN" dirty="0"/>
          </a:p>
        </p:txBody>
      </p:sp>
      <p:sp>
        <p:nvSpPr>
          <p:cNvPr id="6" name="Rectangle 5"/>
          <p:cNvSpPr/>
          <p:nvPr/>
        </p:nvSpPr>
        <p:spPr>
          <a:xfrm>
            <a:off x="568640" y="2847584"/>
            <a:ext cx="9803796" cy="2554545"/>
          </a:xfrm>
          <a:prstGeom prst="rect">
            <a:avLst/>
          </a:prstGeom>
        </p:spPr>
        <p:txBody>
          <a:bodyPr wrap="square">
            <a:spAutoFit/>
          </a:bodyPr>
          <a:lstStyle/>
          <a:p>
            <a:pPr>
              <a:spcAft>
                <a:spcPts val="0"/>
              </a:spcAft>
            </a:pPr>
            <a:r>
              <a:rPr lang="en-US" sz="1600" b="1" dirty="0">
                <a:latin typeface="Courier New" panose="02070309020205020404" pitchFamily="49" charset="0"/>
                <a:ea typeface="SimSun" panose="02010600030101010101" pitchFamily="2" charset="-122"/>
                <a:cs typeface="Courier New" panose="02070309020205020404" pitchFamily="49" charset="0"/>
              </a:rPr>
              <a:t>[</a:t>
            </a:r>
            <a:r>
              <a:rPr lang="en-US" sz="1600" b="1" dirty="0" err="1"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exp</a:t>
            </a:r>
            <a:r>
              <a:rPr lang="en-US"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US" sz="1600" b="1" dirty="0" smtClean="0">
                <a:solidFill>
                  <a:srgbClr val="ED7D31"/>
                </a:solidFill>
                <a:latin typeface="Courier New" panose="02070309020205020404" pitchFamily="49" charset="0"/>
                <a:ea typeface="SimSun" panose="02010600030101010101" pitchFamily="2" charset="-122"/>
                <a:cs typeface="Courier New" panose="02070309020205020404" pitchFamily="49" charset="0"/>
              </a:rPr>
              <a:t>for </a:t>
            </a:r>
            <a:r>
              <a:rPr lang="en-US" sz="1600" b="1" dirty="0">
                <a:solidFill>
                  <a:srgbClr val="ED7D31"/>
                </a:solidFill>
                <a:latin typeface="Courier New" panose="02070309020205020404" pitchFamily="49" charset="0"/>
                <a:ea typeface="SimSun" panose="02010600030101010101" pitchFamily="2" charset="-122"/>
                <a:cs typeface="Courier New" panose="02070309020205020404" pitchFamily="49" charset="0"/>
              </a:rPr>
              <a:t>x in </a:t>
            </a:r>
            <a:r>
              <a:rPr lang="en-US" sz="1600" b="1" dirty="0" err="1">
                <a:solidFill>
                  <a:srgbClr val="ED7D31"/>
                </a:solidFill>
                <a:latin typeface="Courier New" panose="02070309020205020404" pitchFamily="49" charset="0"/>
                <a:ea typeface="SimSun" panose="02010600030101010101" pitchFamily="2" charset="-122"/>
                <a:cs typeface="Courier New" panose="02070309020205020404" pitchFamily="49" charset="0"/>
              </a:rPr>
              <a:t>iterable</a:t>
            </a:r>
            <a:r>
              <a:rPr lang="en-US" sz="1600" b="1" dirty="0">
                <a:latin typeface="Courier New" panose="02070309020205020404" pitchFamily="49" charset="0"/>
                <a:ea typeface="SimSun" panose="02010600030101010101" pitchFamily="2" charset="-122"/>
                <a:cs typeface="Courier New" panose="02070309020205020404" pitchFamily="49" charset="0"/>
              </a:rPr>
              <a:t>       </a:t>
            </a:r>
            <a:r>
              <a:rPr lang="en-US"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if condition  </a:t>
            </a:r>
            <a:r>
              <a:rPr lang="en-US" sz="1600" b="1" dirty="0">
                <a:latin typeface="Courier New" panose="02070309020205020404" pitchFamily="49" charset="0"/>
                <a:ea typeface="SimSun" panose="02010600030101010101" pitchFamily="2" charset="-122"/>
                <a:cs typeface="Courier New" panose="02070309020205020404" pitchFamily="49" charset="0"/>
              </a:rPr>
              <a:t>]</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US" sz="1600" b="1" dirty="0">
                <a:latin typeface="Courier New" panose="02070309020205020404" pitchFamily="49" charset="0"/>
                <a:ea typeface="SimSun" panose="02010600030101010101" pitchFamily="2" charset="-122"/>
                <a:cs typeface="Courier New" panose="02070309020205020404" pitchFamily="49" charset="0"/>
              </a:rPr>
              <a:t>[</a:t>
            </a:r>
            <a:r>
              <a:rPr lang="en-US"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x**2   </a:t>
            </a:r>
            <a:r>
              <a:rPr lang="en-US" sz="1600" b="1" dirty="0" smtClean="0">
                <a:solidFill>
                  <a:srgbClr val="ED7D31"/>
                </a:solidFill>
                <a:latin typeface="Courier New" panose="02070309020205020404" pitchFamily="49" charset="0"/>
                <a:ea typeface="SimSun" panose="02010600030101010101" pitchFamily="2" charset="-122"/>
                <a:cs typeface="Courier New" panose="02070309020205020404" pitchFamily="49" charset="0"/>
              </a:rPr>
              <a:t>for </a:t>
            </a:r>
            <a:r>
              <a:rPr lang="en-US" sz="1600" b="1" dirty="0">
                <a:solidFill>
                  <a:srgbClr val="ED7D31"/>
                </a:solidFill>
                <a:latin typeface="Courier New" panose="02070309020205020404" pitchFamily="49" charset="0"/>
                <a:ea typeface="SimSun" panose="02010600030101010101" pitchFamily="2" charset="-122"/>
                <a:cs typeface="Courier New" panose="02070309020205020404" pitchFamily="49" charset="0"/>
              </a:rPr>
              <a:t>x in range(10)</a:t>
            </a:r>
            <a:r>
              <a:rPr lang="en-US" sz="1600" b="1" dirty="0">
                <a:latin typeface="Courier New" panose="02070309020205020404" pitchFamily="49" charset="0"/>
                <a:ea typeface="SimSun" panose="02010600030101010101" pitchFamily="2" charset="-122"/>
                <a:cs typeface="Courier New" panose="02070309020205020404" pitchFamily="49" charset="0"/>
              </a:rPr>
              <a:t>      </a:t>
            </a:r>
            <a:r>
              <a:rPr lang="en-US"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if x % 2==0</a:t>
            </a:r>
            <a:r>
              <a:rPr lang="en-US" sz="1600" b="1" dirty="0">
                <a:latin typeface="Courier New" panose="02070309020205020404" pitchFamily="49" charset="0"/>
                <a:ea typeface="SimSun" panose="02010600030101010101" pitchFamily="2" charset="-122"/>
                <a:cs typeface="Courier New" panose="02070309020205020404" pitchFamily="49" charset="0"/>
              </a:rPr>
              <a:t>   ]</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US" sz="1600" b="1" dirty="0">
                <a:latin typeface="Courier New" panose="02070309020205020404" pitchFamily="49" charset="0"/>
                <a:ea typeface="SimSun" panose="02010600030101010101" pitchFamily="2" charset="-122"/>
                <a:cs typeface="Courier New" panose="02070309020205020404" pitchFamily="49" charset="0"/>
              </a:rPr>
              <a:t> </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US" sz="1600" b="1" dirty="0">
                <a:latin typeface="Courier New" panose="02070309020205020404" pitchFamily="49" charset="0"/>
                <a:ea typeface="SimSun" panose="02010600030101010101" pitchFamily="2" charset="-122"/>
                <a:cs typeface="Courier New" panose="02070309020205020404" pitchFamily="49" charset="0"/>
              </a:rPr>
              <a:t> </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IN" sz="1600" b="1" dirty="0" smtClean="0">
                <a:latin typeface="Courier New" panose="02070309020205020404" pitchFamily="49" charset="0"/>
                <a:ea typeface="SimSun" panose="02010600030101010101" pitchFamily="2" charset="-122"/>
                <a:cs typeface="Courier New" panose="02070309020205020404" pitchFamily="49" charset="0"/>
              </a:rPr>
              <a:t>[</a:t>
            </a:r>
            <a:r>
              <a:rPr lang="en-IN" sz="1600" b="1" dirty="0" err="1"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exp</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a:solidFill>
                  <a:srgbClr val="ED7D31"/>
                </a:solidFill>
                <a:latin typeface="Courier New" panose="02070309020205020404" pitchFamily="49" charset="0"/>
                <a:ea typeface="SimSun" panose="02010600030101010101" pitchFamily="2" charset="-122"/>
                <a:cs typeface="Courier New" panose="02070309020205020404" pitchFamily="49" charset="0"/>
              </a:rPr>
              <a:t>for x in </a:t>
            </a:r>
            <a:r>
              <a:rPr lang="en-IN" sz="1600" b="1" dirty="0" err="1">
                <a:solidFill>
                  <a:srgbClr val="ED7D31"/>
                </a:solidFill>
                <a:latin typeface="Courier New" panose="02070309020205020404" pitchFamily="49" charset="0"/>
                <a:ea typeface="SimSun" panose="02010600030101010101" pitchFamily="2" charset="-122"/>
                <a:cs typeface="Courier New" panose="02070309020205020404" pitchFamily="49" charset="0"/>
              </a:rPr>
              <a:t>iterable</a:t>
            </a:r>
            <a:r>
              <a:rPr lang="en-IN" sz="16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if cond1 	   </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if </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cond2 ...</a:t>
            </a:r>
            <a:r>
              <a:rPr lang="en-IN" sz="1600" b="1" dirty="0">
                <a:latin typeface="Courier New" panose="02070309020205020404" pitchFamily="49" charset="0"/>
                <a:ea typeface="SimSun" panose="02010600030101010101" pitchFamily="2" charset="-122"/>
                <a:cs typeface="Courier New" panose="02070309020205020404" pitchFamily="49" charset="0"/>
              </a:rPr>
              <a:t>  ]</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IN" sz="1600" b="1" dirty="0">
                <a:latin typeface="Courier New" panose="02070309020205020404" pitchFamily="49" charset="0"/>
                <a:ea typeface="SimSun" panose="02010600030101010101" pitchFamily="2" charset="-122"/>
                <a:cs typeface="Courier New" panose="02070309020205020404" pitchFamily="49" charset="0"/>
              </a:rPr>
              <a:t>[</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x</a:t>
            </a:r>
            <a:r>
              <a:rPr lang="en-IN" sz="16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ED7D31"/>
                </a:solidFill>
                <a:latin typeface="Courier New" panose="02070309020205020404" pitchFamily="49" charset="0"/>
                <a:ea typeface="SimSun" panose="02010600030101010101" pitchFamily="2" charset="-122"/>
                <a:cs typeface="Courier New" panose="02070309020205020404" pitchFamily="49" charset="0"/>
              </a:rPr>
              <a:t>for </a:t>
            </a:r>
            <a:r>
              <a:rPr lang="en-IN" sz="1600" b="1" dirty="0">
                <a:solidFill>
                  <a:srgbClr val="ED7D31"/>
                </a:solidFill>
                <a:latin typeface="Courier New" panose="02070309020205020404" pitchFamily="49" charset="0"/>
                <a:ea typeface="SimSun" panose="02010600030101010101" pitchFamily="2" charset="-122"/>
                <a:cs typeface="Courier New" panose="02070309020205020404" pitchFamily="49" charset="0"/>
              </a:rPr>
              <a:t>x in range(10)</a:t>
            </a:r>
            <a:r>
              <a:rPr lang="en-IN" sz="16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if </a:t>
            </a:r>
            <a:r>
              <a:rPr lang="en-IN" sz="1600" b="1" dirty="0" err="1">
                <a:solidFill>
                  <a:srgbClr val="00B050"/>
                </a:solidFill>
                <a:latin typeface="Courier New" panose="02070309020205020404" pitchFamily="49" charset="0"/>
                <a:ea typeface="SimSun" panose="02010600030101010101" pitchFamily="2" charset="-122"/>
                <a:cs typeface="Courier New" panose="02070309020205020404" pitchFamily="49" charset="0"/>
              </a:rPr>
              <a:t>num</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 2 == 0  </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if </a:t>
            </a:r>
            <a:r>
              <a:rPr lang="en-IN" sz="1600" b="1" dirty="0" err="1">
                <a:solidFill>
                  <a:srgbClr val="00B050"/>
                </a:solidFill>
                <a:latin typeface="Courier New" panose="02070309020205020404" pitchFamily="49" charset="0"/>
                <a:ea typeface="SimSun" panose="02010600030101010101" pitchFamily="2" charset="-122"/>
                <a:cs typeface="Courier New" panose="02070309020205020404" pitchFamily="49" charset="0"/>
              </a:rPr>
              <a:t>num</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&gt; 5</a:t>
            </a:r>
            <a:r>
              <a:rPr lang="en-IN" sz="1600" b="1" dirty="0">
                <a:latin typeface="Courier New" panose="02070309020205020404" pitchFamily="49" charset="0"/>
                <a:ea typeface="SimSun" panose="02010600030101010101" pitchFamily="2" charset="-122"/>
                <a:cs typeface="Courier New" panose="02070309020205020404" pitchFamily="49" charset="0"/>
              </a:rPr>
              <a:t>   ]</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IN" sz="1600" b="1" dirty="0">
                <a:latin typeface="Courier New" panose="02070309020205020404" pitchFamily="49" charset="0"/>
                <a:ea typeface="SimSun" panose="02010600030101010101" pitchFamily="2" charset="-122"/>
                <a:cs typeface="Courier New" panose="02070309020205020404" pitchFamily="49" charset="0"/>
              </a:rPr>
              <a:t> </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IN" sz="16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IN" sz="1600" b="1" dirty="0">
                <a:latin typeface="Courier New" panose="02070309020205020404" pitchFamily="49" charset="0"/>
                <a:ea typeface="SimSun" panose="02010600030101010101" pitchFamily="2" charset="-122"/>
                <a:cs typeface="Courier New" panose="02070309020205020404" pitchFamily="49" charset="0"/>
              </a:rPr>
              <a:t>[</a:t>
            </a:r>
            <a:r>
              <a:rPr lang="en-IN" sz="1600" b="1" dirty="0">
                <a:solidFill>
                  <a:srgbClr val="FFC000"/>
                </a:solidFill>
                <a:latin typeface="Courier New" panose="02070309020205020404" pitchFamily="49" charset="0"/>
                <a:ea typeface="SimSun" panose="02010600030101010101" pitchFamily="2" charset="-122"/>
                <a:cs typeface="Courier New" panose="02070309020205020404" pitchFamily="49" charset="0"/>
              </a:rPr>
              <a:t>exp1  </a:t>
            </a:r>
            <a:r>
              <a:rPr lang="en-US" sz="1600" b="1" dirty="0">
                <a:solidFill>
                  <a:srgbClr val="FFC000"/>
                </a:solidFill>
                <a:latin typeface="Courier New" panose="02070309020205020404" pitchFamily="49" charset="0"/>
                <a:ea typeface="SimSun" panose="02010600030101010101" pitchFamily="2" charset="-122"/>
                <a:cs typeface="Courier New" panose="02070309020205020404" pitchFamily="49" charset="0"/>
              </a:rPr>
              <a:t>if cond1</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92D050"/>
                </a:solidFill>
                <a:latin typeface="Courier New" panose="02070309020205020404" pitchFamily="49" charset="0"/>
                <a:ea typeface="SimSun" panose="02010600030101010101" pitchFamily="2" charset="-122"/>
                <a:cs typeface="Courier New" panose="02070309020205020404" pitchFamily="49" charset="0"/>
              </a:rPr>
              <a:t>else  </a:t>
            </a:r>
            <a:r>
              <a:rPr lang="en-IN" sz="1600" b="1" dirty="0">
                <a:solidFill>
                  <a:srgbClr val="92D050"/>
                </a:solidFill>
                <a:latin typeface="Courier New" panose="02070309020205020404" pitchFamily="49" charset="0"/>
                <a:ea typeface="SimSun" panose="02010600030101010101" pitchFamily="2" charset="-122"/>
                <a:cs typeface="Courier New" panose="02070309020205020404" pitchFamily="49" charset="0"/>
              </a:rPr>
              <a:t>exp2 </a:t>
            </a:r>
            <a:r>
              <a:rPr lang="en-US" sz="1600" b="1" dirty="0">
                <a:solidFill>
                  <a:srgbClr val="92D050"/>
                </a:solidFill>
                <a:latin typeface="Courier New" panose="02070309020205020404" pitchFamily="49" charset="0"/>
                <a:ea typeface="SimSun" panose="02010600030101010101" pitchFamily="2" charset="-122"/>
                <a:cs typeface="Courier New" panose="02070309020205020404" pitchFamily="49" charset="0"/>
              </a:rPr>
              <a:t>if cond2</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538135"/>
                </a:solidFill>
                <a:latin typeface="Courier New" panose="02070309020205020404" pitchFamily="49" charset="0"/>
                <a:ea typeface="SimSun" panose="02010600030101010101" pitchFamily="2" charset="-122"/>
                <a:cs typeface="Courier New" panose="02070309020205020404" pitchFamily="49" charset="0"/>
              </a:rPr>
              <a:t>else </a:t>
            </a:r>
            <a:r>
              <a:rPr lang="en-IN" sz="1600" b="1" dirty="0">
                <a:solidFill>
                  <a:srgbClr val="538135"/>
                </a:solidFill>
                <a:latin typeface="Courier New" panose="02070309020205020404" pitchFamily="49" charset="0"/>
                <a:ea typeface="SimSun" panose="02010600030101010101" pitchFamily="2" charset="-122"/>
                <a:cs typeface="Courier New" panose="02070309020205020404" pitchFamily="49" charset="0"/>
              </a:rPr>
              <a:t>exp3</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ED7D31"/>
                </a:solidFill>
                <a:latin typeface="Courier New" panose="02070309020205020404" pitchFamily="49" charset="0"/>
                <a:ea typeface="SimSun" panose="02010600030101010101" pitchFamily="2" charset="-122"/>
                <a:cs typeface="Courier New" panose="02070309020205020404" pitchFamily="49" charset="0"/>
              </a:rPr>
              <a:t>for </a:t>
            </a:r>
            <a:r>
              <a:rPr lang="en-IN" sz="1600" b="1" dirty="0">
                <a:solidFill>
                  <a:srgbClr val="ED7D31"/>
                </a:solidFill>
                <a:latin typeface="Courier New" panose="02070309020205020404" pitchFamily="49" charset="0"/>
                <a:ea typeface="SimSun" panose="02010600030101010101" pitchFamily="2" charset="-122"/>
                <a:cs typeface="Courier New" panose="02070309020205020404" pitchFamily="49" charset="0"/>
              </a:rPr>
              <a:t>x in </a:t>
            </a:r>
            <a:r>
              <a:rPr lang="en-US" sz="1600" b="1" dirty="0" err="1">
                <a:solidFill>
                  <a:srgbClr val="ED7D31"/>
                </a:solidFill>
                <a:latin typeface="Courier New" panose="02070309020205020404" pitchFamily="49" charset="0"/>
                <a:ea typeface="SimSun" panose="02010600030101010101" pitchFamily="2" charset="-122"/>
                <a:cs typeface="Courier New" panose="02070309020205020404" pitchFamily="49" charset="0"/>
              </a:rPr>
              <a:t>iterable</a:t>
            </a:r>
            <a:r>
              <a:rPr lang="en-IN" sz="1600" b="1" dirty="0">
                <a:latin typeface="Courier New" panose="02070309020205020404" pitchFamily="49" charset="0"/>
                <a:ea typeface="SimSun" panose="02010600030101010101" pitchFamily="2" charset="-122"/>
                <a:cs typeface="Courier New" panose="02070309020205020404" pitchFamily="49" charset="0"/>
              </a:rPr>
              <a:t>]</a:t>
            </a:r>
            <a:endParaRPr lang="en-IN" sz="1600" dirty="0">
              <a:latin typeface="Courier New" panose="02070309020205020404" pitchFamily="49" charset="0"/>
              <a:ea typeface="SimSun" panose="02010600030101010101" pitchFamily="2" charset="-122"/>
              <a:cs typeface="Courier New" panose="02070309020205020404" pitchFamily="49" charset="0"/>
            </a:endParaRPr>
          </a:p>
          <a:p>
            <a:pPr>
              <a:spcAft>
                <a:spcPts val="0"/>
              </a:spcAft>
            </a:pPr>
            <a:r>
              <a:rPr lang="en-IN" sz="1600" b="1" dirty="0">
                <a:latin typeface="Courier New" panose="02070309020205020404" pitchFamily="49" charset="0"/>
                <a:ea typeface="SimSun" panose="02010600030101010101" pitchFamily="2" charset="-122"/>
                <a:cs typeface="Courier New" panose="02070309020205020404" pitchFamily="49" charset="0"/>
              </a:rPr>
              <a:t>[</a:t>
            </a:r>
            <a:r>
              <a:rPr lang="en-IN" sz="1600" b="1" dirty="0" smtClean="0">
                <a:solidFill>
                  <a:srgbClr val="FFC000"/>
                </a:solidFill>
                <a:latin typeface="Courier New" panose="02070309020205020404" pitchFamily="49" charset="0"/>
                <a:ea typeface="SimSun" panose="02010600030101010101" pitchFamily="2" charset="-122"/>
                <a:cs typeface="Courier New" panose="02070309020205020404" pitchFamily="49" charset="0"/>
              </a:rPr>
              <a:t>x*2   if </a:t>
            </a:r>
            <a:r>
              <a:rPr lang="en-IN" sz="1600" b="1" dirty="0">
                <a:solidFill>
                  <a:srgbClr val="FFC000"/>
                </a:solidFill>
                <a:latin typeface="Courier New" panose="02070309020205020404" pitchFamily="49" charset="0"/>
                <a:ea typeface="SimSun" panose="02010600030101010101" pitchFamily="2" charset="-122"/>
                <a:cs typeface="Courier New" panose="02070309020205020404" pitchFamily="49" charset="0"/>
              </a:rPr>
              <a:t>x&lt;5</a:t>
            </a:r>
            <a:r>
              <a:rPr lang="en-IN" sz="16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92D050"/>
                </a:solidFill>
                <a:latin typeface="Courier New" panose="02070309020205020404" pitchFamily="49" charset="0"/>
                <a:ea typeface="SimSun" panose="02010600030101010101" pitchFamily="2" charset="-122"/>
                <a:cs typeface="Courier New" panose="02070309020205020404" pitchFamily="49" charset="0"/>
              </a:rPr>
              <a:t>else  x/2 </a:t>
            </a:r>
            <a:r>
              <a:rPr lang="en-IN" sz="1600" b="1" dirty="0">
                <a:solidFill>
                  <a:srgbClr val="92D050"/>
                </a:solidFill>
                <a:latin typeface="Courier New" panose="02070309020205020404" pitchFamily="49" charset="0"/>
                <a:ea typeface="SimSun" panose="02010600030101010101" pitchFamily="2" charset="-122"/>
                <a:cs typeface="Courier New" panose="02070309020205020404" pitchFamily="49" charset="0"/>
              </a:rPr>
              <a:t>if </a:t>
            </a:r>
            <a:r>
              <a:rPr lang="en-IN" sz="1600" b="1" dirty="0" smtClean="0">
                <a:solidFill>
                  <a:srgbClr val="92D050"/>
                </a:solidFill>
                <a:latin typeface="Courier New" panose="02070309020205020404" pitchFamily="49" charset="0"/>
                <a:ea typeface="SimSun" panose="02010600030101010101" pitchFamily="2" charset="-122"/>
                <a:cs typeface="Courier New" panose="02070309020205020404" pitchFamily="49" charset="0"/>
              </a:rPr>
              <a:t>x&lt;10</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smtClean="0">
                <a:solidFill>
                  <a:srgbClr val="538135"/>
                </a:solidFill>
                <a:latin typeface="Courier New" panose="02070309020205020404" pitchFamily="49" charset="0"/>
                <a:ea typeface="SimSun" panose="02010600030101010101" pitchFamily="2" charset="-122"/>
                <a:cs typeface="Courier New" panose="02070309020205020404" pitchFamily="49" charset="0"/>
              </a:rPr>
              <a:t>else x+2</a:t>
            </a:r>
            <a:r>
              <a:rPr lang="en-IN" sz="16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IN" sz="1600" b="1" dirty="0">
                <a:solidFill>
                  <a:srgbClr val="ED7D31"/>
                </a:solidFill>
                <a:latin typeface="Courier New" panose="02070309020205020404" pitchFamily="49" charset="0"/>
                <a:ea typeface="SimSun" panose="02010600030101010101" pitchFamily="2" charset="-122"/>
                <a:cs typeface="Courier New" panose="02070309020205020404" pitchFamily="49" charset="0"/>
              </a:rPr>
              <a:t>for x in </a:t>
            </a:r>
            <a:r>
              <a:rPr lang="en-US" sz="1600" b="1" dirty="0" smtClean="0">
                <a:solidFill>
                  <a:srgbClr val="ED7D31"/>
                </a:solidFill>
                <a:latin typeface="Courier New" panose="02070309020205020404" pitchFamily="49" charset="0"/>
                <a:ea typeface="SimSun" panose="02010600030101010101" pitchFamily="2" charset="-122"/>
                <a:cs typeface="Courier New" panose="02070309020205020404" pitchFamily="49" charset="0"/>
              </a:rPr>
              <a:t>range(15)</a:t>
            </a:r>
            <a:r>
              <a:rPr lang="en-IN" sz="1600" b="1" dirty="0" smtClean="0">
                <a:latin typeface="Courier New" panose="02070309020205020404" pitchFamily="49" charset="0"/>
                <a:ea typeface="SimSun" panose="02010600030101010101" pitchFamily="2" charset="-122"/>
                <a:cs typeface="Courier New" panose="02070309020205020404" pitchFamily="49" charset="0"/>
              </a:rPr>
              <a:t>]</a:t>
            </a:r>
            <a:endParaRPr lang="en-IN" sz="1600" dirty="0">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1732348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1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1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1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1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10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10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1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0509" y="3937598"/>
            <a:ext cx="11111345" cy="1754326"/>
          </a:xfrm>
          <a:prstGeom prst="rect">
            <a:avLst/>
          </a:prstGeom>
        </p:spPr>
        <p:txBody>
          <a:bodyPr wrap="square">
            <a:spAutoFit/>
          </a:bodyPr>
          <a:lstStyle/>
          <a:p>
            <a:pPr marL="342900" lvl="0" indent="-342900">
              <a:spcAft>
                <a:spcPts val="0"/>
              </a:spcAft>
              <a:buFont typeface="Calibri" panose="020F0502020204030204" pitchFamily="34" charset="0"/>
              <a:buChar char="-"/>
            </a:pPr>
            <a:r>
              <a:rPr lang="en-US" b="1" dirty="0">
                <a:latin typeface="Candara" panose="020E0502030303020204" pitchFamily="34" charset="0"/>
                <a:ea typeface="Cambria Math" panose="02040503050406030204" pitchFamily="18" charset="0"/>
                <a:cs typeface="Times New Roman" panose="02020603050405020304" pitchFamily="18" charset="0"/>
              </a:rPr>
              <a:t>Mutable in nature</a:t>
            </a:r>
          </a:p>
          <a:p>
            <a:pPr marL="342900" lvl="0" indent="-342900">
              <a:spcAft>
                <a:spcPts val="0"/>
              </a:spcAft>
              <a:buFont typeface="Calibri" panose="020F0502020204030204" pitchFamily="34" charset="0"/>
              <a:buChar char="-"/>
            </a:pPr>
            <a:r>
              <a:rPr lang="en-US" b="1" dirty="0" smtClean="0">
                <a:latin typeface="Candara" panose="020E0502030303020204" pitchFamily="34" charset="0"/>
                <a:ea typeface="Cambria Math" panose="02040503050406030204" pitchFamily="18" charset="0"/>
                <a:cs typeface="Times New Roman" panose="02020603050405020304" pitchFamily="18" charset="0"/>
              </a:rPr>
              <a:t>Unordered</a:t>
            </a:r>
            <a:r>
              <a:rPr lang="en-US" dirty="0" smtClean="0">
                <a:latin typeface="Candara" panose="020E0502030303020204" pitchFamily="34" charset="0"/>
                <a:ea typeface="Cambria Math" panose="02040503050406030204" pitchFamily="18" charset="0"/>
                <a:cs typeface="Times New Roman" panose="02020603050405020304" pitchFamily="18" charset="0"/>
              </a:rPr>
              <a:t> </a:t>
            </a:r>
            <a:r>
              <a:rPr lang="en-US" dirty="0">
                <a:latin typeface="Candara" panose="020E0502030303020204" pitchFamily="34" charset="0"/>
                <a:ea typeface="Cambria Math" panose="02040503050406030204" pitchFamily="18" charset="0"/>
                <a:cs typeface="Times New Roman" panose="02020603050405020304" pitchFamily="18" charset="0"/>
              </a:rPr>
              <a:t>collections, meaning they don't maintain a specific order of elements. </a:t>
            </a:r>
            <a:endParaRPr lang="en-IN" dirty="0">
              <a:latin typeface="Candara" panose="020E0502030303020204" pitchFamily="34" charset="0"/>
              <a:ea typeface="Cambria Math" panose="02040503050406030204" pitchFamily="18" charset="0"/>
              <a:cs typeface="Times New Roman" panose="02020603050405020304" pitchFamily="18" charset="0"/>
            </a:endParaRPr>
          </a:p>
          <a:p>
            <a:pPr marL="342900" lvl="0" indent="-342900">
              <a:spcAft>
                <a:spcPts val="0"/>
              </a:spcAft>
              <a:buFont typeface="Calibri" panose="020F0502020204030204" pitchFamily="34" charset="0"/>
              <a:buChar char="-"/>
            </a:pPr>
            <a:r>
              <a:rPr lang="en-US" b="1" dirty="0" smtClean="0">
                <a:latin typeface="Candara" panose="020E0502030303020204" pitchFamily="34" charset="0"/>
                <a:ea typeface="Cambria Math" panose="02040503050406030204" pitchFamily="18" charset="0"/>
                <a:cs typeface="Times New Roman" panose="02020603050405020304" pitchFamily="18" charset="0"/>
              </a:rPr>
              <a:t>keys </a:t>
            </a:r>
            <a:r>
              <a:rPr lang="en-US" b="1" dirty="0">
                <a:latin typeface="Candara" panose="020E0502030303020204" pitchFamily="34" charset="0"/>
                <a:ea typeface="Cambria Math" panose="02040503050406030204" pitchFamily="18" charset="0"/>
                <a:cs typeface="Times New Roman" panose="02020603050405020304" pitchFamily="18" charset="0"/>
              </a:rPr>
              <a:t>required to be unique</a:t>
            </a:r>
            <a:r>
              <a:rPr lang="en-US" dirty="0">
                <a:latin typeface="Candara" panose="020E0502030303020204" pitchFamily="34" charset="0"/>
                <a:ea typeface="Cambria Math" panose="02040503050406030204" pitchFamily="18" charset="0"/>
                <a:cs typeface="Times New Roman" panose="02020603050405020304" pitchFamily="18" charset="0"/>
              </a:rPr>
              <a:t>, </a:t>
            </a:r>
            <a:r>
              <a:rPr lang="en-US" dirty="0" smtClean="0">
                <a:latin typeface="Candara" panose="020E0502030303020204" pitchFamily="34" charset="0"/>
                <a:ea typeface="Cambria Math" panose="02040503050406030204" pitchFamily="18" charset="0"/>
                <a:cs typeface="Times New Roman" panose="02020603050405020304" pitchFamily="18" charset="0"/>
              </a:rPr>
              <a:t>and can hold </a:t>
            </a:r>
            <a:r>
              <a:rPr lang="en-US" b="1" dirty="0" smtClean="0">
                <a:latin typeface="Candara" panose="020E0502030303020204" pitchFamily="34" charset="0"/>
                <a:ea typeface="Cambria Math" panose="02040503050406030204" pitchFamily="18" charset="0"/>
                <a:cs typeface="Times New Roman" panose="02020603050405020304" pitchFamily="18" charset="0"/>
              </a:rPr>
              <a:t>different datatypes</a:t>
            </a:r>
          </a:p>
          <a:p>
            <a:pPr marL="342900" lvl="0" indent="-342900">
              <a:spcAft>
                <a:spcPts val="0"/>
              </a:spcAft>
              <a:buFont typeface="Calibri" panose="020F0502020204030204" pitchFamily="34" charset="0"/>
              <a:buChar char="-"/>
            </a:pPr>
            <a:r>
              <a:rPr lang="en-US" b="1" dirty="0" smtClean="0">
                <a:latin typeface="Candara" panose="020E0502030303020204" pitchFamily="34" charset="0"/>
                <a:ea typeface="Cambria Math" panose="02040503050406030204" pitchFamily="18" charset="0"/>
                <a:cs typeface="Times New Roman" panose="02020603050405020304" pitchFamily="18" charset="0"/>
              </a:rPr>
              <a:t>Values can hold duplicate and </a:t>
            </a:r>
            <a:r>
              <a:rPr lang="en-US" b="1" dirty="0">
                <a:latin typeface="Candara" panose="020E0502030303020204" pitchFamily="34" charset="0"/>
                <a:ea typeface="Cambria Math" panose="02040503050406030204" pitchFamily="18" charset="0"/>
                <a:cs typeface="Times New Roman" panose="02020603050405020304" pitchFamily="18" charset="0"/>
              </a:rPr>
              <a:t>accommodating various data types.</a:t>
            </a:r>
            <a:r>
              <a:rPr lang="en-US" dirty="0">
                <a:latin typeface="Candara" panose="020E0502030303020204" pitchFamily="34" charset="0"/>
                <a:ea typeface="Cambria Math" panose="02040503050406030204" pitchFamily="18" charset="0"/>
                <a:cs typeface="Times New Roman" panose="02020603050405020304" pitchFamily="18" charset="0"/>
              </a:rPr>
              <a:t> </a:t>
            </a:r>
            <a:endParaRPr lang="en-US" dirty="0" smtClean="0">
              <a:latin typeface="Candara" panose="020E0502030303020204" pitchFamily="34" charset="0"/>
              <a:ea typeface="Cambria Math" panose="02040503050406030204" pitchFamily="18" charset="0"/>
              <a:cs typeface="Times New Roman" panose="02020603050405020304" pitchFamily="18" charset="0"/>
            </a:endParaRPr>
          </a:p>
          <a:p>
            <a:pPr marL="342900" lvl="0" indent="-342900">
              <a:spcAft>
                <a:spcPts val="0"/>
              </a:spcAft>
              <a:buFont typeface="Calibri" panose="020F0502020204030204" pitchFamily="34" charset="0"/>
              <a:buChar char="-"/>
            </a:pPr>
            <a:r>
              <a:rPr lang="en-US" b="1" dirty="0" smtClean="0">
                <a:latin typeface="Candara" panose="020E0502030303020204" pitchFamily="34" charset="0"/>
                <a:ea typeface="Cambria Math" panose="02040503050406030204" pitchFamily="18" charset="0"/>
                <a:cs typeface="Times New Roman" panose="02020603050405020304" pitchFamily="18" charset="0"/>
              </a:rPr>
              <a:t>Dynamic in Size</a:t>
            </a:r>
          </a:p>
          <a:p>
            <a:pPr marL="342900" lvl="0" indent="-342900">
              <a:spcAft>
                <a:spcPts val="0"/>
              </a:spcAft>
              <a:buFont typeface="Calibri" panose="020F0502020204030204" pitchFamily="34" charset="0"/>
              <a:buChar char="-"/>
            </a:pPr>
            <a:r>
              <a:rPr lang="en-US" b="1" dirty="0">
                <a:latin typeface="Candara" panose="020E0502030303020204" pitchFamily="34" charset="0"/>
                <a:ea typeface="Cambria Math" panose="02040503050406030204" pitchFamily="18" charset="0"/>
                <a:cs typeface="Times New Roman" panose="02020603050405020304" pitchFamily="18" charset="0"/>
              </a:rPr>
              <a:t>dictionary comprehension</a:t>
            </a:r>
            <a:r>
              <a:rPr lang="en-US" dirty="0">
                <a:latin typeface="Candara" panose="020E0502030303020204" pitchFamily="34" charset="0"/>
                <a:ea typeface="Cambria Math" panose="02040503050406030204" pitchFamily="18" charset="0"/>
                <a:cs typeface="Times New Roman" panose="02020603050405020304" pitchFamily="18" charset="0"/>
              </a:rPr>
              <a:t>,</a:t>
            </a:r>
            <a:endParaRPr lang="en-IN" b="1" dirty="0">
              <a:latin typeface="Candara" panose="020E0502030303020204" pitchFamily="34" charset="0"/>
              <a:ea typeface="Cambria Math" panose="02040503050406030204" pitchFamily="18" charset="0"/>
              <a:cs typeface="Times New Roman" panose="02020603050405020304" pitchFamily="18" charset="0"/>
            </a:endParaRPr>
          </a:p>
        </p:txBody>
      </p:sp>
      <p:sp>
        <p:nvSpPr>
          <p:cNvPr id="5" name="Rectangle 4"/>
          <p:cNvSpPr/>
          <p:nvPr/>
        </p:nvSpPr>
        <p:spPr>
          <a:xfrm>
            <a:off x="467977" y="437444"/>
            <a:ext cx="1491114" cy="369332"/>
          </a:xfrm>
          <a:prstGeom prst="rect">
            <a:avLst/>
          </a:prstGeom>
        </p:spPr>
        <p:txBody>
          <a:bodyPr wrap="none">
            <a:spAutoFit/>
          </a:bodyPr>
          <a:lstStyle/>
          <a:p>
            <a:pPr>
              <a:spcAft>
                <a:spcPts val="0"/>
              </a:spcAft>
            </a:pPr>
            <a:r>
              <a:rPr lang="en-US" dirty="0">
                <a:latin typeface="Candara" panose="020E0502030303020204" pitchFamily="34" charset="0"/>
                <a:ea typeface="Cambria Math" panose="02040503050406030204" pitchFamily="18" charset="0"/>
                <a:cs typeface="Times New Roman" panose="02020603050405020304" pitchFamily="18" charset="0"/>
              </a:rPr>
              <a:t>Dictionaries :</a:t>
            </a:r>
            <a:endParaRPr lang="en-IN" dirty="0">
              <a:latin typeface="Candara" panose="020E0502030303020204" pitchFamily="34" charset="0"/>
              <a:ea typeface="Cambria Math" panose="02040503050406030204" pitchFamily="18" charset="0"/>
              <a:cs typeface="Times New Roman" panose="02020603050405020304" pitchFamily="18" charset="0"/>
            </a:endParaRPr>
          </a:p>
        </p:txBody>
      </p:sp>
      <p:sp>
        <p:nvSpPr>
          <p:cNvPr id="2" name="Rectangle 1"/>
          <p:cNvSpPr/>
          <p:nvPr/>
        </p:nvSpPr>
        <p:spPr>
          <a:xfrm>
            <a:off x="602508" y="2471062"/>
            <a:ext cx="11422068" cy="923330"/>
          </a:xfrm>
          <a:prstGeom prst="rect">
            <a:avLst/>
          </a:prstGeom>
        </p:spPr>
        <p:txBody>
          <a:bodyPr wrap="square">
            <a:spAutoFit/>
          </a:bodyPr>
          <a:lstStyle/>
          <a:p>
            <a:r>
              <a:rPr lang="en-US" dirty="0">
                <a:latin typeface="Candara" panose="020E0502030303020204" pitchFamily="34" charset="0"/>
                <a:ea typeface="Cambria Math" panose="02040503050406030204" pitchFamily="18" charset="0"/>
                <a:cs typeface="Times New Roman" panose="02020603050405020304" pitchFamily="18" charset="0"/>
              </a:rPr>
              <a:t>Dictionaries have </a:t>
            </a:r>
            <a:r>
              <a:rPr lang="en-US" b="1" dirty="0">
                <a:latin typeface="Candara" panose="020E0502030303020204" pitchFamily="34" charset="0"/>
                <a:ea typeface="Cambria Math" panose="02040503050406030204" pitchFamily="18" charset="0"/>
                <a:cs typeface="Times New Roman" panose="02020603050405020304" pitchFamily="18" charset="0"/>
              </a:rPr>
              <a:t>key-value pairs</a:t>
            </a:r>
            <a:r>
              <a:rPr lang="en-US" dirty="0">
                <a:latin typeface="Candara" panose="020E0502030303020204" pitchFamily="34" charset="0"/>
                <a:ea typeface="Cambria Math" panose="02040503050406030204" pitchFamily="18" charset="0"/>
                <a:cs typeface="Times New Roman" panose="02020603050405020304" pitchFamily="18" charset="0"/>
              </a:rPr>
              <a:t>, enabling </a:t>
            </a:r>
            <a:r>
              <a:rPr lang="en-US" b="1" dirty="0">
                <a:latin typeface="Candara" panose="020E0502030303020204" pitchFamily="34" charset="0"/>
                <a:ea typeface="Cambria Math" panose="02040503050406030204" pitchFamily="18" charset="0"/>
                <a:cs typeface="Times New Roman" panose="02020603050405020304" pitchFamily="18" charset="0"/>
              </a:rPr>
              <a:t>efficient lookup</a:t>
            </a:r>
            <a:r>
              <a:rPr lang="en-US" dirty="0">
                <a:latin typeface="Candara" panose="020E0502030303020204" pitchFamily="34" charset="0"/>
                <a:ea typeface="Cambria Math" panose="02040503050406030204" pitchFamily="18" charset="0"/>
                <a:cs typeface="Times New Roman" panose="02020603050405020304" pitchFamily="18" charset="0"/>
              </a:rPr>
              <a:t> and </a:t>
            </a:r>
            <a:r>
              <a:rPr lang="en-US" b="1" dirty="0">
                <a:latin typeface="Candara" panose="020E0502030303020204" pitchFamily="34" charset="0"/>
                <a:ea typeface="Cambria Math" panose="02040503050406030204" pitchFamily="18" charset="0"/>
                <a:cs typeface="Times New Roman" panose="02020603050405020304" pitchFamily="18" charset="0"/>
              </a:rPr>
              <a:t>retrieval</a:t>
            </a:r>
            <a:r>
              <a:rPr lang="en-US" dirty="0">
                <a:latin typeface="Candara" panose="020E0502030303020204" pitchFamily="34" charset="0"/>
                <a:ea typeface="Cambria Math" panose="02040503050406030204" pitchFamily="18" charset="0"/>
                <a:cs typeface="Times New Roman" panose="02020603050405020304" pitchFamily="18" charset="0"/>
              </a:rPr>
              <a:t> of values based on keys. establish them as fundamental tools in Python </a:t>
            </a:r>
            <a:r>
              <a:rPr lang="en-US" dirty="0" smtClean="0">
                <a:latin typeface="Candara" panose="020E0502030303020204" pitchFamily="34" charset="0"/>
                <a:ea typeface="Cambria Math" panose="02040503050406030204" pitchFamily="18" charset="0"/>
                <a:cs typeface="Times New Roman" panose="02020603050405020304" pitchFamily="18" charset="0"/>
              </a:rPr>
              <a:t>programming. </a:t>
            </a:r>
            <a:r>
              <a:rPr lang="en-US" dirty="0">
                <a:latin typeface="Candara" panose="020E0502030303020204" pitchFamily="34" charset="0"/>
                <a:ea typeface="Cambria Math" panose="02040503050406030204" pitchFamily="18" charset="0"/>
                <a:cs typeface="Times New Roman" panose="02020603050405020304" pitchFamily="18" charset="0"/>
              </a:rPr>
              <a:t>This flexibility, combined with fast lookup times, makes dictionaries ideal for applications where </a:t>
            </a:r>
            <a:r>
              <a:rPr lang="en-US" b="1" dirty="0">
                <a:latin typeface="Candara" panose="020E0502030303020204" pitchFamily="34" charset="0"/>
                <a:ea typeface="Cambria Math" panose="02040503050406030204" pitchFamily="18" charset="0"/>
                <a:cs typeface="Times New Roman" panose="02020603050405020304" pitchFamily="18" charset="0"/>
              </a:rPr>
              <a:t>rapid access</a:t>
            </a:r>
            <a:r>
              <a:rPr lang="en-US" dirty="0">
                <a:latin typeface="Candara" panose="020E0502030303020204" pitchFamily="34" charset="0"/>
                <a:ea typeface="Cambria Math" panose="02040503050406030204" pitchFamily="18" charset="0"/>
                <a:cs typeface="Times New Roman" panose="02020603050405020304" pitchFamily="18" charset="0"/>
              </a:rPr>
              <a:t> to data is crucial</a:t>
            </a:r>
            <a:r>
              <a:rPr lang="en-US" dirty="0" smtClean="0">
                <a:latin typeface="Candara" panose="020E0502030303020204" pitchFamily="34" charset="0"/>
                <a:ea typeface="Cambria Math" panose="02040503050406030204" pitchFamily="18" charset="0"/>
                <a:cs typeface="Times New Roman" panose="02020603050405020304" pitchFamily="18" charset="0"/>
              </a:rPr>
              <a:t>.</a:t>
            </a:r>
            <a:endParaRPr lang="en-US" dirty="0">
              <a:latin typeface="Candara" panose="020E0502030303020204" pitchFamily="34" charset="0"/>
              <a:ea typeface="Cambria Math" panose="02040503050406030204" pitchFamily="18" charset="0"/>
              <a:cs typeface="Times New Roman" panose="02020603050405020304" pitchFamily="18" charset="0"/>
            </a:endParaRPr>
          </a:p>
        </p:txBody>
      </p:sp>
      <p:sp>
        <p:nvSpPr>
          <p:cNvPr id="8" name="Half Frame 7"/>
          <p:cNvSpPr/>
          <p:nvPr/>
        </p:nvSpPr>
        <p:spPr>
          <a:xfrm rot="19496297" flipV="1">
            <a:off x="625801" y="3836123"/>
            <a:ext cx="744798" cy="20294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0" name="Half Frame 9"/>
          <p:cNvSpPr/>
          <p:nvPr/>
        </p:nvSpPr>
        <p:spPr>
          <a:xfrm rot="19496297" flipV="1">
            <a:off x="603629" y="4194885"/>
            <a:ext cx="744798" cy="20294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1" name="Half Frame 10"/>
          <p:cNvSpPr/>
          <p:nvPr/>
        </p:nvSpPr>
        <p:spPr>
          <a:xfrm rot="19496297" flipV="1">
            <a:off x="602711" y="4441102"/>
            <a:ext cx="744798" cy="20294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2" name="Half Frame 11"/>
          <p:cNvSpPr/>
          <p:nvPr/>
        </p:nvSpPr>
        <p:spPr>
          <a:xfrm rot="19496297" flipV="1">
            <a:off x="625800" y="4704762"/>
            <a:ext cx="744798" cy="20294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4" name="Half Frame 13"/>
          <p:cNvSpPr/>
          <p:nvPr/>
        </p:nvSpPr>
        <p:spPr>
          <a:xfrm rot="19496297" flipV="1">
            <a:off x="579621" y="5028272"/>
            <a:ext cx="744798" cy="20294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5" name="Half Frame 14"/>
          <p:cNvSpPr/>
          <p:nvPr/>
        </p:nvSpPr>
        <p:spPr>
          <a:xfrm rot="19496297" flipV="1">
            <a:off x="593223" y="5309740"/>
            <a:ext cx="744798" cy="202948"/>
          </a:xfrm>
          <a:prstGeom prst="halfFrame">
            <a:avLst>
              <a:gd name="adj1" fmla="val 12864"/>
              <a:gd name="adj2" fmla="val 174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3" name="Rectangle 2"/>
          <p:cNvSpPr/>
          <p:nvPr/>
        </p:nvSpPr>
        <p:spPr>
          <a:xfrm>
            <a:off x="1453676" y="845240"/>
            <a:ext cx="7117669" cy="1231106"/>
          </a:xfrm>
          <a:prstGeom prst="rect">
            <a:avLst/>
          </a:prstGeom>
        </p:spPr>
        <p:txBody>
          <a:bodyPr wrap="square">
            <a:spAutoFit/>
          </a:bodyPr>
          <a:lstStyle/>
          <a:p>
            <a:pPr>
              <a:spcAft>
                <a:spcPts val="0"/>
              </a:spcAft>
            </a:pPr>
            <a:r>
              <a:rPr lang="en-IN" sz="2000" dirty="0" smtClean="0">
                <a:latin typeface="Candara" panose="020E0502030303020204" pitchFamily="34" charset="0"/>
              </a:rPr>
              <a:t>Example:</a:t>
            </a:r>
          </a:p>
          <a:p>
            <a:pPr>
              <a:spcAft>
                <a:spcPts val="0"/>
              </a:spcAft>
            </a:pPr>
            <a:r>
              <a:rPr lang="en-IN" dirty="0" err="1" smtClean="0">
                <a:latin typeface="Candara" panose="020E0502030303020204" pitchFamily="34" charset="0"/>
              </a:rPr>
              <a:t>thisdict</a:t>
            </a:r>
            <a:r>
              <a:rPr lang="en-IN" dirty="0" smtClean="0">
                <a:latin typeface="Candara" panose="020E0502030303020204" pitchFamily="34" charset="0"/>
              </a:rPr>
              <a:t> </a:t>
            </a:r>
            <a:r>
              <a:rPr lang="en-IN" dirty="0">
                <a:latin typeface="Candara" panose="020E0502030303020204" pitchFamily="34" charset="0"/>
              </a:rPr>
              <a:t>= {  </a:t>
            </a:r>
            <a:r>
              <a:rPr lang="en-IN" dirty="0">
                <a:solidFill>
                  <a:schemeClr val="accent1">
                    <a:lumMod val="75000"/>
                  </a:schemeClr>
                </a:solidFill>
                <a:latin typeface="Candara" panose="020E0502030303020204" pitchFamily="34" charset="0"/>
              </a:rPr>
              <a:t>"brand"</a:t>
            </a:r>
            <a:r>
              <a:rPr lang="en-IN" dirty="0">
                <a:latin typeface="Candara" panose="020E0502030303020204" pitchFamily="34" charset="0"/>
              </a:rPr>
              <a:t> </a:t>
            </a:r>
            <a:r>
              <a:rPr lang="en-IN" dirty="0" smtClean="0">
                <a:latin typeface="Candara" panose="020E0502030303020204" pitchFamily="34" charset="0"/>
              </a:rPr>
              <a:t>  : </a:t>
            </a:r>
            <a:r>
              <a:rPr lang="en-IN" dirty="0">
                <a:latin typeface="Candara" panose="020E0502030303020204" pitchFamily="34" charset="0"/>
              </a:rPr>
              <a:t>"Ford",</a:t>
            </a:r>
          </a:p>
          <a:p>
            <a:pPr>
              <a:spcAft>
                <a:spcPts val="0"/>
              </a:spcAft>
            </a:pPr>
            <a:r>
              <a:rPr lang="en-IN" dirty="0">
                <a:latin typeface="Candara" panose="020E0502030303020204" pitchFamily="34" charset="0"/>
              </a:rPr>
              <a:t>                      </a:t>
            </a:r>
            <a:r>
              <a:rPr lang="en-IN" dirty="0">
                <a:solidFill>
                  <a:schemeClr val="accent1">
                    <a:lumMod val="75000"/>
                  </a:schemeClr>
                </a:solidFill>
                <a:latin typeface="Candara" panose="020E0502030303020204" pitchFamily="34" charset="0"/>
              </a:rPr>
              <a:t>"model"</a:t>
            </a:r>
            <a:r>
              <a:rPr lang="en-IN" dirty="0">
                <a:latin typeface="Candara" panose="020E0502030303020204" pitchFamily="34" charset="0"/>
              </a:rPr>
              <a:t> </a:t>
            </a:r>
            <a:r>
              <a:rPr lang="en-IN" dirty="0" smtClean="0">
                <a:latin typeface="Candara" panose="020E0502030303020204" pitchFamily="34" charset="0"/>
              </a:rPr>
              <a:t>  : </a:t>
            </a:r>
            <a:r>
              <a:rPr lang="en-IN" dirty="0">
                <a:latin typeface="Candara" panose="020E0502030303020204" pitchFamily="34" charset="0"/>
              </a:rPr>
              <a:t>"Mustang",</a:t>
            </a:r>
          </a:p>
          <a:p>
            <a:pPr>
              <a:spcAft>
                <a:spcPts val="0"/>
              </a:spcAft>
            </a:pPr>
            <a:r>
              <a:rPr lang="en-IN" dirty="0">
                <a:latin typeface="Candara" panose="020E0502030303020204" pitchFamily="34" charset="0"/>
              </a:rPr>
              <a:t>                      </a:t>
            </a:r>
            <a:r>
              <a:rPr lang="en-IN" dirty="0">
                <a:solidFill>
                  <a:schemeClr val="accent1">
                    <a:lumMod val="75000"/>
                  </a:schemeClr>
                </a:solidFill>
                <a:latin typeface="Candara" panose="020E0502030303020204" pitchFamily="34" charset="0"/>
              </a:rPr>
              <a:t>"year"    </a:t>
            </a:r>
            <a:r>
              <a:rPr lang="en-IN" dirty="0">
                <a:latin typeface="Candara" panose="020E0502030303020204" pitchFamily="34" charset="0"/>
              </a:rPr>
              <a:t> </a:t>
            </a:r>
            <a:r>
              <a:rPr lang="en-IN" dirty="0" smtClean="0">
                <a:latin typeface="Candara" panose="020E0502030303020204" pitchFamily="34" charset="0"/>
              </a:rPr>
              <a:t>  :  </a:t>
            </a:r>
            <a:r>
              <a:rPr lang="en-IN" dirty="0">
                <a:latin typeface="Candara" panose="020E0502030303020204" pitchFamily="34" charset="0"/>
              </a:rPr>
              <a:t>1964 }</a:t>
            </a:r>
          </a:p>
        </p:txBody>
      </p:sp>
    </p:spTree>
    <p:extLst>
      <p:ext uri="{BB962C8B-B14F-4D97-AF65-F5344CB8AC3E}">
        <p14:creationId xmlns:p14="http://schemas.microsoft.com/office/powerpoint/2010/main" val="35069104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wipe(left)">
                                      <p:cBhvr>
                                        <p:cTn id="23" dur="2000"/>
                                        <p:tgtEl>
                                          <p:spTgt spid="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wipe(left)">
                                      <p:cBhvr>
                                        <p:cTn id="38" dur="1000"/>
                                        <p:tgtEl>
                                          <p:spTgt spid="4">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10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left)">
                                      <p:cBhvr>
                                        <p:cTn id="48" dur="1000"/>
                                        <p:tgtEl>
                                          <p:spTgt spid="4">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1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wipe(left)">
                                      <p:cBhvr>
                                        <p:cTn id="58" dur="1000"/>
                                        <p:tgtEl>
                                          <p:spTgt spid="4">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1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wipe(left)">
                                      <p:cBhvr>
                                        <p:cTn id="68" dur="1000"/>
                                        <p:tgtEl>
                                          <p:spTgt spid="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left)">
                                      <p:cBhvr>
                                        <p:cTn id="73" dur="10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5" end="5"/>
                                            </p:txEl>
                                          </p:spTgt>
                                        </p:tgtEl>
                                        <p:attrNameLst>
                                          <p:attrName>style.visibility</p:attrName>
                                        </p:attrNameLst>
                                      </p:cBhvr>
                                      <p:to>
                                        <p:strVal val="visible"/>
                                      </p:to>
                                    </p:set>
                                    <p:animEffect transition="in" filter="wipe(left)">
                                      <p:cBhvr>
                                        <p:cTn id="78" dur="1000"/>
                                        <p:tgtEl>
                                          <p:spTgt spid="4">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3817" y="1154805"/>
            <a:ext cx="8349674" cy="3477875"/>
          </a:xfrm>
          <a:prstGeom prst="rect">
            <a:avLst/>
          </a:prstGeom>
          <a:noFill/>
        </p:spPr>
        <p:txBody>
          <a:bodyPr wrap="square" rtlCol="0">
            <a:spAutoFit/>
          </a:bodyPr>
          <a:lstStyle/>
          <a:p>
            <a:pPr>
              <a:spcAft>
                <a:spcPts val="0"/>
              </a:spcAft>
            </a:pPr>
            <a:r>
              <a:rPr lang="en-IN" sz="2000" dirty="0">
                <a:latin typeface="Candara" panose="020E0502030303020204" pitchFamily="34" charset="0"/>
              </a:rPr>
              <a:t>Simple dictionary</a:t>
            </a:r>
            <a:endParaRPr lang="en-IN" sz="2000" dirty="0">
              <a:latin typeface="Candara" panose="020E0502030303020204" pitchFamily="34" charset="0"/>
              <a:ea typeface="SimSun" panose="02010600030101010101" pitchFamily="2" charset="-122"/>
              <a:cs typeface="Times New Roman" panose="02020603050405020304" pitchFamily="18" charset="0"/>
            </a:endParaRPr>
          </a:p>
          <a:p>
            <a:pPr>
              <a:spcAft>
                <a:spcPts val="0"/>
              </a:spcAft>
            </a:pPr>
            <a:r>
              <a:rPr lang="en-IN" sz="2000" dirty="0" err="1">
                <a:latin typeface="Candara" panose="020E0502030303020204" pitchFamily="34" charset="0"/>
              </a:rPr>
              <a:t>thisdict</a:t>
            </a:r>
            <a:r>
              <a:rPr lang="en-IN" sz="2000" dirty="0">
                <a:latin typeface="Candara" panose="020E0502030303020204" pitchFamily="34" charset="0"/>
              </a:rPr>
              <a:t> = {  "brand" : "Ford",</a:t>
            </a:r>
          </a:p>
          <a:p>
            <a:pPr>
              <a:spcAft>
                <a:spcPts val="0"/>
              </a:spcAft>
            </a:pPr>
            <a:r>
              <a:rPr lang="en-IN" sz="2000" dirty="0">
                <a:latin typeface="Candara" panose="020E0502030303020204" pitchFamily="34" charset="0"/>
              </a:rPr>
              <a:t>                      "model" : "Mustang",</a:t>
            </a:r>
          </a:p>
          <a:p>
            <a:pPr>
              <a:spcAft>
                <a:spcPts val="0"/>
              </a:spcAft>
            </a:pPr>
            <a:r>
              <a:rPr lang="en-IN" sz="2000" dirty="0">
                <a:latin typeface="Candara" panose="020E0502030303020204" pitchFamily="34" charset="0"/>
              </a:rPr>
              <a:t>                      "year"     :  1964 </a:t>
            </a:r>
            <a:r>
              <a:rPr lang="en-IN" sz="2000" dirty="0" smtClean="0">
                <a:latin typeface="Candara" panose="020E0502030303020204" pitchFamily="34" charset="0"/>
              </a:rPr>
              <a:t>}</a:t>
            </a:r>
          </a:p>
          <a:p>
            <a:pPr>
              <a:spcAft>
                <a:spcPts val="0"/>
              </a:spcAft>
            </a:pPr>
            <a:endParaRPr lang="en-IN" sz="2000" dirty="0">
              <a:latin typeface="Candara" panose="020E0502030303020204" pitchFamily="34" charset="0"/>
            </a:endParaRPr>
          </a:p>
          <a:p>
            <a:pPr>
              <a:spcAft>
                <a:spcPts val="0"/>
              </a:spcAft>
            </a:pPr>
            <a:r>
              <a:rPr lang="en-IN" sz="2000" dirty="0">
                <a:latin typeface="Candara" panose="020E0502030303020204" pitchFamily="34" charset="0"/>
              </a:rPr>
              <a:t># Nested dictionary</a:t>
            </a:r>
            <a:endParaRPr lang="en-IN" sz="2000" dirty="0">
              <a:latin typeface="Candara" panose="020E0502030303020204" pitchFamily="34" charset="0"/>
              <a:ea typeface="SimSun" panose="02010600030101010101" pitchFamily="2" charset="-122"/>
              <a:cs typeface="Times New Roman" panose="02020603050405020304" pitchFamily="18" charset="0"/>
            </a:endParaRPr>
          </a:p>
          <a:p>
            <a:pPr>
              <a:spcAft>
                <a:spcPts val="0"/>
              </a:spcAft>
            </a:pPr>
            <a:r>
              <a:rPr lang="en-IN" sz="2000" dirty="0" err="1">
                <a:latin typeface="Candara" panose="020E0502030303020204" pitchFamily="34" charset="0"/>
              </a:rPr>
              <a:t>DictFirst</a:t>
            </a:r>
            <a:r>
              <a:rPr lang="en-IN" sz="2000" dirty="0">
                <a:latin typeface="Candara" panose="020E0502030303020204" pitchFamily="34" charset="0"/>
              </a:rPr>
              <a:t> = { 'Dict1': {'name': 'Ali', 'age': 19},</a:t>
            </a:r>
            <a:br>
              <a:rPr lang="en-IN" sz="2000" dirty="0">
                <a:latin typeface="Candara" panose="020E0502030303020204" pitchFamily="34" charset="0"/>
              </a:rPr>
            </a:br>
            <a:r>
              <a:rPr lang="en-IN" sz="2000" dirty="0">
                <a:latin typeface="Candara" panose="020E0502030303020204" pitchFamily="34" charset="0"/>
              </a:rPr>
              <a:t>                      'Dict2': {'name': 'Bob', 'age': 25</a:t>
            </a:r>
            <a:r>
              <a:rPr lang="en-IN" sz="2000" dirty="0" smtClean="0">
                <a:latin typeface="Candara" panose="020E0502030303020204" pitchFamily="34" charset="0"/>
              </a:rPr>
              <a:t>}}</a:t>
            </a:r>
          </a:p>
          <a:p>
            <a:pPr>
              <a:spcAft>
                <a:spcPts val="0"/>
              </a:spcAft>
            </a:pPr>
            <a:endParaRPr lang="en-IN" sz="2000" dirty="0">
              <a:latin typeface="Candara" panose="020E0502030303020204" pitchFamily="34" charset="0"/>
            </a:endParaRPr>
          </a:p>
          <a:p>
            <a:pPr>
              <a:spcAft>
                <a:spcPts val="0"/>
              </a:spcAft>
            </a:pPr>
            <a:r>
              <a:rPr lang="en-IN" sz="2000" dirty="0">
                <a:latin typeface="Candara" panose="020E0502030303020204" pitchFamily="34" charset="0"/>
              </a:rPr>
              <a:t>by USING Constructor</a:t>
            </a:r>
            <a:endParaRPr lang="en-IN" sz="2000" dirty="0">
              <a:latin typeface="Candara" panose="020E0502030303020204" pitchFamily="34" charset="0"/>
              <a:ea typeface="SimSun" panose="02010600030101010101" pitchFamily="2" charset="-122"/>
              <a:cs typeface="Times New Roman" panose="02020603050405020304" pitchFamily="18" charset="0"/>
            </a:endParaRPr>
          </a:p>
          <a:p>
            <a:pPr>
              <a:spcAft>
                <a:spcPts val="0"/>
              </a:spcAft>
            </a:pPr>
            <a:r>
              <a:rPr lang="en-IN" sz="2000" dirty="0" err="1">
                <a:latin typeface="Candara" panose="020E0502030303020204" pitchFamily="34" charset="0"/>
              </a:rPr>
              <a:t>thisdict</a:t>
            </a:r>
            <a:r>
              <a:rPr lang="en-IN" sz="2000" dirty="0">
                <a:latin typeface="Candara" panose="020E0502030303020204" pitchFamily="34" charset="0"/>
              </a:rPr>
              <a:t> = </a:t>
            </a:r>
            <a:r>
              <a:rPr lang="en-IN" sz="2000" dirty="0" err="1">
                <a:latin typeface="Candara" panose="020E0502030303020204" pitchFamily="34" charset="0"/>
              </a:rPr>
              <a:t>dict</a:t>
            </a:r>
            <a:r>
              <a:rPr lang="en-IN" sz="2000" dirty="0">
                <a:latin typeface="Candara" panose="020E0502030303020204" pitchFamily="34" charset="0"/>
              </a:rPr>
              <a:t>(brand="Ford", model="Mustang", year=1964</a:t>
            </a:r>
            <a:r>
              <a:rPr lang="en-IN" sz="2000" dirty="0" smtClean="0">
                <a:latin typeface="Candara" panose="020E0502030303020204" pitchFamily="34" charset="0"/>
              </a:rPr>
              <a:t>)</a:t>
            </a:r>
            <a:endParaRPr lang="en-IN" sz="2000" dirty="0">
              <a:latin typeface="Candara" panose="020E050203030302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915125" y="1055784"/>
            <a:ext cx="1011815" cy="369332"/>
          </a:xfrm>
          <a:prstGeom prst="rect">
            <a:avLst/>
          </a:prstGeom>
        </p:spPr>
        <p:txBody>
          <a:bodyPr wrap="none">
            <a:spAutoFit/>
          </a:bodyPr>
          <a:lstStyle/>
          <a:p>
            <a:pPr>
              <a:spcAft>
                <a:spcPts val="0"/>
              </a:spcAft>
            </a:pPr>
            <a:r>
              <a:rPr lang="en-IN" dirty="0">
                <a:latin typeface="Candara" panose="020E0502030303020204" pitchFamily="34" charset="0"/>
              </a:rPr>
              <a:t>Creation</a:t>
            </a:r>
            <a:endParaRPr lang="en-IN" dirty="0">
              <a:latin typeface="Candara" panose="020E0502030303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82181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left)">
                                      <p:cBhvr>
                                        <p:cTn id="37" dur="20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wipe(left)">
                                      <p:cBhvr>
                                        <p:cTn id="4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1418" y="244910"/>
            <a:ext cx="6096000" cy="4241418"/>
          </a:xfrm>
          <a:prstGeom prst="rect">
            <a:avLst/>
          </a:prstGeom>
        </p:spPr>
        <p:txBody>
          <a:bodyPr>
            <a:spAutoFit/>
          </a:bodyPr>
          <a:lstStyle/>
          <a:p>
            <a:pPr>
              <a:lnSpc>
                <a:spcPct val="107000"/>
              </a:lnSpc>
              <a:spcAft>
                <a:spcPts val="0"/>
              </a:spcAft>
            </a:pPr>
            <a:r>
              <a:rPr lang="en-IN" dirty="0">
                <a:latin typeface="Candara" panose="020E0502030303020204" pitchFamily="34" charset="0"/>
                <a:ea typeface="Calibri" panose="020F0502020204030204" pitchFamily="34" charset="0"/>
                <a:cs typeface="Times New Roman" panose="02020603050405020304" pitchFamily="18" charset="0"/>
              </a:rPr>
              <a:t>Perform some action on </a:t>
            </a:r>
            <a:r>
              <a:rPr lang="en-IN" dirty="0" smtClean="0">
                <a:latin typeface="Candara" panose="020E0502030303020204" pitchFamily="34" charset="0"/>
                <a:ea typeface="Calibri" panose="020F0502020204030204" pitchFamily="34" charset="0"/>
                <a:cs typeface="Times New Roman" panose="02020603050405020304" pitchFamily="18" charset="0"/>
              </a:rPr>
              <a:t>Dictionary</a:t>
            </a:r>
            <a:endParaRPr lang="en-IN" dirty="0">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Loop </a:t>
            </a:r>
            <a:r>
              <a:rPr lang="en-IN" dirty="0" smtClean="0">
                <a:latin typeface="Candara" panose="020E0502030303020204" pitchFamily="34" charset="0"/>
                <a:ea typeface="Calibri" panose="020F0502020204030204" pitchFamily="34" charset="0"/>
                <a:cs typeface="Times New Roman" panose="02020603050405020304" pitchFamily="18" charset="0"/>
              </a:rPr>
              <a:t>Through Dictionary</a:t>
            </a:r>
            <a:r>
              <a:rPr lang="en-IN" dirty="0">
                <a:latin typeface="Candara" panose="020E050203030302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Length		</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Check if Item Exists</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Changing the item</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Adding an Item	</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Remove</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Clear</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Delete</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Copy</a:t>
            </a:r>
          </a:p>
          <a:p>
            <a:pPr marL="342900" lvl="0" indent="-342900">
              <a:lnSpc>
                <a:spcPct val="107000"/>
              </a:lnSpc>
              <a:spcAft>
                <a:spcPts val="0"/>
              </a:spcAft>
              <a:buFont typeface="+mj-lt"/>
              <a:buAutoNum type="arabicPeriod"/>
            </a:pPr>
            <a:r>
              <a:rPr lang="en-IN" dirty="0">
                <a:latin typeface="Candara" panose="020E0502030303020204" pitchFamily="34" charset="0"/>
                <a:ea typeface="Calibri" panose="020F0502020204030204" pitchFamily="34" charset="0"/>
                <a:cs typeface="Times New Roman" panose="02020603050405020304" pitchFamily="18" charset="0"/>
              </a:rPr>
              <a:t>Join</a:t>
            </a:r>
          </a:p>
          <a:p>
            <a:pPr lvl="0">
              <a:lnSpc>
                <a:spcPct val="107000"/>
              </a:lnSpc>
              <a:spcAft>
                <a:spcPts val="0"/>
              </a:spcAft>
            </a:pPr>
            <a:endParaRPr lang="en-IN" dirty="0">
              <a:latin typeface="Candara" panose="020E050203030302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IN" dirty="0">
              <a:latin typeface="Candara" panose="020E050203030302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IN" dirty="0">
              <a:latin typeface="Candara" panose="020E05020303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18311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1000"/>
                                        <p:tgtEl>
                                          <p:spTgt spid="9">
                                            <p:txEl>
                                              <p:pRg st="0" end="0"/>
                                            </p:txEl>
                                          </p:spTgt>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1" dur="1000"/>
                                        <p:tgtEl>
                                          <p:spTgt spid="9">
                                            <p:txEl>
                                              <p:pRg st="1" end="1"/>
                                            </p:txEl>
                                          </p:spTgt>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5" dur="1000"/>
                                        <p:tgtEl>
                                          <p:spTgt spid="9">
                                            <p:txEl>
                                              <p:pRg st="2" end="2"/>
                                            </p:txEl>
                                          </p:spTgt>
                                        </p:tgtEl>
                                      </p:cBhvr>
                                    </p:animEffect>
                                  </p:childTnLst>
                                </p:cTn>
                              </p:par>
                            </p:childTnLst>
                          </p:cTn>
                        </p:par>
                        <p:par>
                          <p:cTn id="16" fill="hold">
                            <p:stCondLst>
                              <p:cond delay="3000"/>
                            </p:stCondLst>
                            <p:childTnLst>
                              <p:par>
                                <p:cTn id="17" presetID="14" presetClass="entr" presetSubtype="1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9" dur="1000"/>
                                        <p:tgtEl>
                                          <p:spTgt spid="9">
                                            <p:txEl>
                                              <p:pRg st="3" end="3"/>
                                            </p:txEl>
                                          </p:spTgt>
                                        </p:tgtEl>
                                      </p:cBhvr>
                                    </p:animEffect>
                                  </p:childTnLst>
                                </p:cTn>
                              </p:par>
                            </p:childTnLst>
                          </p:cTn>
                        </p:par>
                        <p:par>
                          <p:cTn id="20" fill="hold">
                            <p:stCondLst>
                              <p:cond delay="4000"/>
                            </p:stCondLst>
                            <p:childTnLst>
                              <p:par>
                                <p:cTn id="21" presetID="14" presetClass="entr" presetSubtype="10"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randombar(horizontal)">
                                      <p:cBhvr>
                                        <p:cTn id="23" dur="1000"/>
                                        <p:tgtEl>
                                          <p:spTgt spid="9">
                                            <p:txEl>
                                              <p:pRg st="4" end="4"/>
                                            </p:txEl>
                                          </p:spTgt>
                                        </p:tgtEl>
                                      </p:cBhvr>
                                    </p:animEffect>
                                  </p:childTnLst>
                                </p:cTn>
                              </p:par>
                            </p:childTnLst>
                          </p:cTn>
                        </p:par>
                        <p:par>
                          <p:cTn id="24" fill="hold">
                            <p:stCondLst>
                              <p:cond delay="5000"/>
                            </p:stCondLst>
                            <p:childTnLst>
                              <p:par>
                                <p:cTn id="25" presetID="14" presetClass="entr" presetSubtype="10" fill="hold" nodeType="after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randombar(horizontal)">
                                      <p:cBhvr>
                                        <p:cTn id="27" dur="1000"/>
                                        <p:tgtEl>
                                          <p:spTgt spid="9">
                                            <p:txEl>
                                              <p:pRg st="5" end="5"/>
                                            </p:txEl>
                                          </p:spTgt>
                                        </p:tgtEl>
                                      </p:cBhvr>
                                    </p:animEffect>
                                  </p:childTnLst>
                                </p:cTn>
                              </p:par>
                            </p:childTnLst>
                          </p:cTn>
                        </p:par>
                        <p:par>
                          <p:cTn id="28" fill="hold">
                            <p:stCondLst>
                              <p:cond delay="6000"/>
                            </p:stCondLst>
                            <p:childTnLst>
                              <p:par>
                                <p:cTn id="29" presetID="14" presetClass="entr" presetSubtype="10" fill="hold" nodeType="after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randombar(horizontal)">
                                      <p:cBhvr>
                                        <p:cTn id="31" dur="1000"/>
                                        <p:tgtEl>
                                          <p:spTgt spid="9">
                                            <p:txEl>
                                              <p:pRg st="6" end="6"/>
                                            </p:txEl>
                                          </p:spTgt>
                                        </p:tgtEl>
                                      </p:cBhvr>
                                    </p:animEffect>
                                  </p:childTnLst>
                                </p:cTn>
                              </p:par>
                            </p:childTnLst>
                          </p:cTn>
                        </p:par>
                        <p:par>
                          <p:cTn id="32" fill="hold">
                            <p:stCondLst>
                              <p:cond delay="7000"/>
                            </p:stCondLst>
                            <p:childTnLst>
                              <p:par>
                                <p:cTn id="33" presetID="14" presetClass="entr" presetSubtype="10" fill="hold" nodeType="after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randombar(horizontal)">
                                      <p:cBhvr>
                                        <p:cTn id="35" dur="1000"/>
                                        <p:tgtEl>
                                          <p:spTgt spid="9">
                                            <p:txEl>
                                              <p:pRg st="7" end="7"/>
                                            </p:txEl>
                                          </p:spTgt>
                                        </p:tgtEl>
                                      </p:cBhvr>
                                    </p:animEffect>
                                  </p:childTnLst>
                                </p:cTn>
                              </p:par>
                            </p:childTnLst>
                          </p:cTn>
                        </p:par>
                        <p:par>
                          <p:cTn id="36" fill="hold">
                            <p:stCondLst>
                              <p:cond delay="8000"/>
                            </p:stCondLst>
                            <p:childTnLst>
                              <p:par>
                                <p:cTn id="37" presetID="14" presetClass="entr" presetSubtype="10" fill="hold" nodeType="after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randombar(horizontal)">
                                      <p:cBhvr>
                                        <p:cTn id="39" dur="1000"/>
                                        <p:tgtEl>
                                          <p:spTgt spid="9">
                                            <p:txEl>
                                              <p:pRg st="8" end="8"/>
                                            </p:txEl>
                                          </p:spTgt>
                                        </p:tgtEl>
                                      </p:cBhvr>
                                    </p:animEffect>
                                  </p:childTnLst>
                                </p:cTn>
                              </p:par>
                            </p:childTnLst>
                          </p:cTn>
                        </p:par>
                        <p:par>
                          <p:cTn id="40" fill="hold">
                            <p:stCondLst>
                              <p:cond delay="9000"/>
                            </p:stCondLst>
                            <p:childTnLst>
                              <p:par>
                                <p:cTn id="41" presetID="14" presetClass="entr" presetSubtype="10" fill="hold" nodeType="after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Effect transition="in" filter="randombar(horizontal)">
                                      <p:cBhvr>
                                        <p:cTn id="43" dur="1000"/>
                                        <p:tgtEl>
                                          <p:spTgt spid="9">
                                            <p:txEl>
                                              <p:pRg st="9" end="9"/>
                                            </p:txEl>
                                          </p:spTgt>
                                        </p:tgtEl>
                                      </p:cBhvr>
                                    </p:animEffect>
                                  </p:childTnLst>
                                </p:cTn>
                              </p:par>
                            </p:childTnLst>
                          </p:cTn>
                        </p:par>
                        <p:par>
                          <p:cTn id="44" fill="hold">
                            <p:stCondLst>
                              <p:cond delay="10000"/>
                            </p:stCondLst>
                            <p:childTnLst>
                              <p:par>
                                <p:cTn id="45" presetID="14" presetClass="entr" presetSubtype="10" fill="hold" nodeType="after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randombar(horizontal)">
                                      <p:cBhvr>
                                        <p:cTn id="47" dur="10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705" y="806118"/>
            <a:ext cx="11393786" cy="923330"/>
          </a:xfrm>
          <a:prstGeom prst="rect">
            <a:avLst/>
          </a:prstGeom>
        </p:spPr>
        <p:txBody>
          <a:bodyPr wrap="square">
            <a:spAutoFit/>
          </a:bodyPr>
          <a:lstStyle/>
          <a:p>
            <a:r>
              <a:rPr lang="en-US" dirty="0">
                <a:latin typeface="Candara" panose="020E0502030303020204" pitchFamily="34" charset="0"/>
                <a:ea typeface="SimSun" panose="02010600030101010101" pitchFamily="2" charset="-122"/>
                <a:cs typeface="Times New Roman" panose="02020603050405020304" pitchFamily="18" charset="0"/>
              </a:rPr>
              <a:t>Dictionary comprehension is similar to list comprehension, but instead of creating lists, it creates dictionaries. It provides a </a:t>
            </a:r>
            <a:r>
              <a:rPr lang="en-US" b="1" dirty="0">
                <a:latin typeface="Candara" panose="020E0502030303020204" pitchFamily="34" charset="0"/>
                <a:ea typeface="SimSun" panose="02010600030101010101" pitchFamily="2" charset="-122"/>
                <a:cs typeface="Times New Roman" panose="02020603050405020304" pitchFamily="18" charset="0"/>
              </a:rPr>
              <a:t>concise and efficient</a:t>
            </a:r>
            <a:r>
              <a:rPr lang="en-US" dirty="0">
                <a:latin typeface="Candara" panose="020E0502030303020204" pitchFamily="34" charset="0"/>
                <a:ea typeface="SimSun" panose="02010600030101010101" pitchFamily="2" charset="-122"/>
                <a:cs typeface="Times New Roman" panose="02020603050405020304" pitchFamily="18" charset="0"/>
              </a:rPr>
              <a:t> way to generate dictionaries using an </a:t>
            </a:r>
            <a:r>
              <a:rPr lang="en-US" dirty="0" err="1">
                <a:latin typeface="Candara" panose="020E0502030303020204" pitchFamily="34" charset="0"/>
                <a:ea typeface="SimSun" panose="02010600030101010101" pitchFamily="2" charset="-122"/>
                <a:cs typeface="Times New Roman" panose="02020603050405020304" pitchFamily="18" charset="0"/>
              </a:rPr>
              <a:t>iterable</a:t>
            </a:r>
            <a:r>
              <a:rPr lang="en-US" dirty="0">
                <a:latin typeface="Candara" panose="020E0502030303020204" pitchFamily="34" charset="0"/>
                <a:ea typeface="SimSun" panose="02010600030101010101" pitchFamily="2" charset="-122"/>
                <a:cs typeface="Times New Roman" panose="02020603050405020304" pitchFamily="18" charset="0"/>
              </a:rPr>
              <a:t> and an expression to define key-value pairs. The syntax for dictionary comprehension is:</a:t>
            </a:r>
            <a:endParaRPr lang="en-IN" dirty="0"/>
          </a:p>
        </p:txBody>
      </p:sp>
      <p:sp>
        <p:nvSpPr>
          <p:cNvPr id="3" name="Rectangle 2"/>
          <p:cNvSpPr/>
          <p:nvPr/>
        </p:nvSpPr>
        <p:spPr>
          <a:xfrm>
            <a:off x="465705" y="270225"/>
            <a:ext cx="2744662" cy="369332"/>
          </a:xfrm>
          <a:prstGeom prst="rect">
            <a:avLst/>
          </a:prstGeom>
        </p:spPr>
        <p:txBody>
          <a:bodyPr wrap="none">
            <a:spAutoFit/>
          </a:bodyPr>
          <a:lstStyle/>
          <a:p>
            <a:r>
              <a:rPr lang="en-US" dirty="0">
                <a:latin typeface="Candara" panose="020E0502030303020204" pitchFamily="34" charset="0"/>
                <a:ea typeface="SimSun" panose="02010600030101010101" pitchFamily="2" charset="-122"/>
                <a:cs typeface="Times New Roman" panose="02020603050405020304" pitchFamily="18" charset="0"/>
              </a:rPr>
              <a:t>Dictionary comprehension</a:t>
            </a:r>
            <a:endParaRPr lang="en-IN" dirty="0"/>
          </a:p>
        </p:txBody>
      </p:sp>
      <p:sp>
        <p:nvSpPr>
          <p:cNvPr id="4" name="Rectangle 3"/>
          <p:cNvSpPr/>
          <p:nvPr/>
        </p:nvSpPr>
        <p:spPr>
          <a:xfrm>
            <a:off x="465705" y="2431719"/>
            <a:ext cx="10704946" cy="923330"/>
          </a:xfrm>
          <a:prstGeom prst="rect">
            <a:avLst/>
          </a:prstGeom>
        </p:spPr>
        <p:txBody>
          <a:bodyPr wrap="square">
            <a:spAutoFit/>
          </a:bodyPr>
          <a:lstStyle/>
          <a:p>
            <a:pPr>
              <a:spcAft>
                <a:spcPts val="0"/>
              </a:spcAft>
            </a:pPr>
            <a:r>
              <a:rPr lang="en-US" b="1" dirty="0">
                <a:latin typeface="Courier New" panose="02070309020205020404" pitchFamily="49" charset="0"/>
                <a:ea typeface="SimSun" panose="02010600030101010101" pitchFamily="2" charset="-122"/>
                <a:cs typeface="Times New Roman" panose="02020603050405020304" pitchFamily="18" charset="0"/>
              </a:rPr>
              <a:t>{ </a:t>
            </a:r>
            <a:r>
              <a:rPr lang="en-US" b="1" dirty="0" err="1">
                <a:solidFill>
                  <a:srgbClr val="00B050"/>
                </a:solidFill>
                <a:latin typeface="Courier New" panose="02070309020205020404" pitchFamily="49" charset="0"/>
                <a:ea typeface="SimSun" panose="02010600030101010101" pitchFamily="2" charset="-122"/>
                <a:cs typeface="Times New Roman" panose="02020603050405020304" pitchFamily="18" charset="0"/>
              </a:rPr>
              <a:t>key_expression</a:t>
            </a:r>
            <a:r>
              <a:rPr lang="en-US" b="1" dirty="0">
                <a:solidFill>
                  <a:srgbClr val="00B050"/>
                </a:solidFill>
                <a:latin typeface="Courier New" panose="02070309020205020404" pitchFamily="49" charset="0"/>
                <a:ea typeface="SimSun" panose="02010600030101010101" pitchFamily="2" charset="-122"/>
                <a:cs typeface="Times New Roman" panose="02020603050405020304" pitchFamily="18" charset="0"/>
              </a:rPr>
              <a:t> : </a:t>
            </a:r>
            <a:r>
              <a:rPr lang="en-US" b="1" dirty="0" err="1">
                <a:solidFill>
                  <a:srgbClr val="00B050"/>
                </a:solidFill>
                <a:latin typeface="Courier New" panose="02070309020205020404" pitchFamily="49" charset="0"/>
                <a:ea typeface="SimSun" panose="02010600030101010101" pitchFamily="2" charset="-122"/>
                <a:cs typeface="Times New Roman" panose="02020603050405020304" pitchFamily="18" charset="0"/>
              </a:rPr>
              <a:t>value_expression</a:t>
            </a:r>
            <a:r>
              <a:rPr lang="en-US" b="1" dirty="0">
                <a:latin typeface="Courier New" panose="02070309020205020404" pitchFamily="49" charset="0"/>
                <a:ea typeface="SimSun" panose="02010600030101010101" pitchFamily="2" charset="-122"/>
                <a:cs typeface="Times New Roman" panose="02020603050405020304" pitchFamily="18" charset="0"/>
              </a:rPr>
              <a:t> </a:t>
            </a:r>
            <a:r>
              <a:rPr lang="en-US" b="1" dirty="0">
                <a:solidFill>
                  <a:srgbClr val="ED7D31"/>
                </a:solidFill>
                <a:latin typeface="Courier New" panose="02070309020205020404" pitchFamily="49" charset="0"/>
                <a:ea typeface="SimSun" panose="02010600030101010101" pitchFamily="2" charset="-122"/>
                <a:cs typeface="Times New Roman" panose="02020603050405020304" pitchFamily="18" charset="0"/>
              </a:rPr>
              <a:t>for x in </a:t>
            </a:r>
            <a:r>
              <a:rPr lang="en-US" b="1" dirty="0" err="1">
                <a:solidFill>
                  <a:srgbClr val="ED7D31"/>
                </a:solidFill>
                <a:latin typeface="Courier New" panose="02070309020205020404" pitchFamily="49" charset="0"/>
                <a:ea typeface="SimSun" panose="02010600030101010101" pitchFamily="2" charset="-122"/>
                <a:cs typeface="Times New Roman" panose="02020603050405020304" pitchFamily="18" charset="0"/>
              </a:rPr>
              <a:t>iterable</a:t>
            </a:r>
            <a:r>
              <a:rPr lang="en-US" b="1" dirty="0">
                <a:latin typeface="Courier New" panose="02070309020205020404" pitchFamily="49" charset="0"/>
                <a:ea typeface="SimSun" panose="02010600030101010101" pitchFamily="2" charset="-122"/>
                <a:cs typeface="Times New Roman" panose="02020603050405020304" pitchFamily="18" charset="0"/>
              </a:rPr>
              <a:t>     </a:t>
            </a:r>
            <a:r>
              <a:rPr lang="en-US" b="1" dirty="0">
                <a:solidFill>
                  <a:srgbClr val="00B050"/>
                </a:solidFill>
                <a:latin typeface="Courier New" panose="02070309020205020404" pitchFamily="49" charset="0"/>
                <a:ea typeface="SimSun" panose="02010600030101010101" pitchFamily="2" charset="-122"/>
                <a:cs typeface="Times New Roman" panose="02020603050405020304" pitchFamily="18" charset="0"/>
              </a:rPr>
              <a:t>if condition </a:t>
            </a:r>
            <a:r>
              <a:rPr lang="en-US" b="1" dirty="0">
                <a:latin typeface="Courier New" panose="02070309020205020404" pitchFamily="49" charset="0"/>
                <a:ea typeface="SimSun" panose="02010600030101010101" pitchFamily="2" charset="-122"/>
                <a:cs typeface="Times New Roman" panose="02020603050405020304" pitchFamily="18" charset="0"/>
              </a:rPr>
              <a:t>}</a:t>
            </a:r>
            <a:endParaRPr lang="en-IN" dirty="0">
              <a:latin typeface="Calibri" panose="020F0502020204030204" pitchFamily="34" charset="0"/>
              <a:ea typeface="SimSun" panose="02010600030101010101" pitchFamily="2" charset="-122"/>
              <a:cs typeface="Times New Roman" panose="02020603050405020304" pitchFamily="18" charset="0"/>
            </a:endParaRPr>
          </a:p>
          <a:p>
            <a:pPr>
              <a:spcAft>
                <a:spcPts val="0"/>
              </a:spcAft>
            </a:pPr>
            <a:r>
              <a:rPr lang="en-US" b="1" dirty="0">
                <a:latin typeface="Courier New" panose="02070309020205020404" pitchFamily="49" charset="0"/>
                <a:ea typeface="SimSun" panose="02010600030101010101" pitchFamily="2" charset="-122"/>
                <a:cs typeface="Times New Roman" panose="02020603050405020304" pitchFamily="18" charset="0"/>
              </a:rPr>
              <a:t> </a:t>
            </a:r>
            <a:endParaRPr lang="en-IN" dirty="0">
              <a:latin typeface="Calibri" panose="020F0502020204030204" pitchFamily="34" charset="0"/>
              <a:ea typeface="SimSun" panose="02010600030101010101" pitchFamily="2" charset="-122"/>
              <a:cs typeface="Times New Roman" panose="02020603050405020304" pitchFamily="18" charset="0"/>
            </a:endParaRPr>
          </a:p>
          <a:p>
            <a:pPr>
              <a:spcAft>
                <a:spcPts val="0"/>
              </a:spcAft>
            </a:pPr>
            <a:r>
              <a:rPr lang="en-US" b="1" dirty="0">
                <a:latin typeface="Courier New" panose="02070309020205020404" pitchFamily="49" charset="0"/>
                <a:ea typeface="SimSun" panose="02010600030101010101" pitchFamily="2" charset="-122"/>
                <a:cs typeface="Times New Roman" panose="02020603050405020304" pitchFamily="18" charset="0"/>
              </a:rPr>
              <a:t>{ </a:t>
            </a:r>
            <a:r>
              <a:rPr lang="en-US" b="1" dirty="0">
                <a:solidFill>
                  <a:srgbClr val="00B050"/>
                </a:solidFill>
                <a:latin typeface="Courier New" panose="02070309020205020404" pitchFamily="49" charset="0"/>
                <a:ea typeface="SimSun" panose="02010600030101010101" pitchFamily="2" charset="-122"/>
                <a:cs typeface="Times New Roman" panose="02020603050405020304" pitchFamily="18" charset="0"/>
              </a:rPr>
              <a:t>x </a:t>
            </a:r>
            <a:r>
              <a:rPr lang="en-US" b="1" dirty="0">
                <a:latin typeface="Courier New" panose="02070309020205020404" pitchFamily="49" charset="0"/>
                <a:ea typeface="SimSun" panose="02010600030101010101" pitchFamily="2" charset="-122"/>
                <a:cs typeface="Times New Roman" panose="02020603050405020304" pitchFamily="18" charset="0"/>
              </a:rPr>
              <a:t>		     </a:t>
            </a:r>
            <a:r>
              <a:rPr lang="en-US" b="1" dirty="0">
                <a:solidFill>
                  <a:srgbClr val="00B050"/>
                </a:solidFill>
                <a:latin typeface="Courier New" panose="02070309020205020404" pitchFamily="49" charset="0"/>
                <a:ea typeface="SimSun" panose="02010600030101010101" pitchFamily="2" charset="-122"/>
                <a:cs typeface="Times New Roman" panose="02020603050405020304" pitchFamily="18" charset="0"/>
              </a:rPr>
              <a:t>:</a:t>
            </a:r>
            <a:r>
              <a:rPr lang="en-US" b="1" dirty="0">
                <a:latin typeface="Courier New" panose="02070309020205020404" pitchFamily="49" charset="0"/>
                <a:ea typeface="SimSun" panose="02010600030101010101" pitchFamily="2" charset="-122"/>
                <a:cs typeface="Times New Roman" panose="02020603050405020304" pitchFamily="18" charset="0"/>
              </a:rPr>
              <a:t> </a:t>
            </a:r>
            <a:r>
              <a:rPr lang="en-US" b="1" dirty="0">
                <a:solidFill>
                  <a:srgbClr val="00B050"/>
                </a:solidFill>
                <a:latin typeface="Courier New" panose="02070309020205020404" pitchFamily="49" charset="0"/>
                <a:ea typeface="SimSun" panose="02010600030101010101" pitchFamily="2" charset="-122"/>
                <a:cs typeface="Times New Roman" panose="02020603050405020304" pitchFamily="18" charset="0"/>
              </a:rPr>
              <a:t>x**2</a:t>
            </a:r>
            <a:r>
              <a:rPr lang="en-US" b="1" dirty="0">
                <a:latin typeface="Courier New" panose="02070309020205020404" pitchFamily="49" charset="0"/>
                <a:ea typeface="SimSun" panose="02010600030101010101" pitchFamily="2" charset="-122"/>
                <a:cs typeface="Times New Roman" panose="02020603050405020304" pitchFamily="18" charset="0"/>
              </a:rPr>
              <a:t>             </a:t>
            </a:r>
            <a:r>
              <a:rPr lang="en-US" b="1" dirty="0">
                <a:solidFill>
                  <a:srgbClr val="ED7D31"/>
                </a:solidFill>
                <a:latin typeface="Courier New" panose="02070309020205020404" pitchFamily="49" charset="0"/>
                <a:ea typeface="SimSun" panose="02010600030101010101" pitchFamily="2" charset="-122"/>
                <a:cs typeface="Times New Roman" panose="02020603050405020304" pitchFamily="18" charset="0"/>
              </a:rPr>
              <a:t>for x in </a:t>
            </a:r>
            <a:r>
              <a:rPr lang="en-US" b="1" dirty="0" smtClean="0">
                <a:solidFill>
                  <a:srgbClr val="ED7D31"/>
                </a:solidFill>
                <a:latin typeface="Courier New" panose="02070309020205020404" pitchFamily="49" charset="0"/>
                <a:ea typeface="SimSun" panose="02010600030101010101" pitchFamily="2" charset="-122"/>
                <a:cs typeface="Times New Roman" panose="02020603050405020304" pitchFamily="18" charset="0"/>
              </a:rPr>
              <a:t>Range(7)</a:t>
            </a:r>
            <a:r>
              <a:rPr lang="en-US" b="1" dirty="0" smtClean="0">
                <a:latin typeface="Courier New" panose="02070309020205020404" pitchFamily="49" charset="0"/>
                <a:ea typeface="SimSun" panose="02010600030101010101" pitchFamily="2" charset="-122"/>
                <a:cs typeface="Times New Roman" panose="02020603050405020304" pitchFamily="18" charset="0"/>
              </a:rPr>
              <a:t>    </a:t>
            </a:r>
            <a:r>
              <a:rPr lang="en-US" b="1" dirty="0">
                <a:solidFill>
                  <a:srgbClr val="00B050"/>
                </a:solidFill>
                <a:latin typeface="Courier New" panose="02070309020205020404" pitchFamily="49" charset="0"/>
                <a:ea typeface="SimSun" panose="02010600030101010101" pitchFamily="2" charset="-122"/>
                <a:cs typeface="Times New Roman" panose="02020603050405020304" pitchFamily="18" charset="0"/>
              </a:rPr>
              <a:t>if x % 2 == 0</a:t>
            </a:r>
            <a:r>
              <a:rPr lang="en-US" b="1" dirty="0">
                <a:latin typeface="Courier New" panose="02070309020205020404" pitchFamily="49" charset="0"/>
                <a:ea typeface="SimSun" panose="02010600030101010101" pitchFamily="2" charset="-122"/>
                <a:cs typeface="Times New Roman" panose="02020603050405020304" pitchFamily="18" charset="0"/>
              </a:rPr>
              <a:t>}</a:t>
            </a:r>
            <a:endParaRPr lang="en-IN" dirty="0">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2137166" y="4420820"/>
            <a:ext cx="7117669" cy="892552"/>
          </a:xfrm>
          <a:prstGeom prst="rect">
            <a:avLst/>
          </a:prstGeom>
        </p:spPr>
        <p:txBody>
          <a:bodyPr wrap="square">
            <a:spAutoFit/>
          </a:bodyPr>
          <a:lstStyle/>
          <a:p>
            <a:pPr>
              <a:spcAft>
                <a:spcPts val="0"/>
              </a:spcAft>
            </a:pPr>
            <a:r>
              <a:rPr lang="en-IN" sz="2800" dirty="0" smtClean="0">
                <a:latin typeface="Candara" panose="020E0502030303020204" pitchFamily="34" charset="0"/>
              </a:rPr>
              <a:t>Example:</a:t>
            </a:r>
          </a:p>
          <a:p>
            <a:pPr>
              <a:spcAft>
                <a:spcPts val="0"/>
              </a:spcAft>
            </a:pPr>
            <a:r>
              <a:rPr lang="en-IN" sz="2400" dirty="0" err="1" smtClean="0">
                <a:latin typeface="Candara" panose="020E0502030303020204" pitchFamily="34" charset="0"/>
              </a:rPr>
              <a:t>thisdict</a:t>
            </a:r>
            <a:r>
              <a:rPr lang="en-IN" sz="2400" dirty="0" smtClean="0">
                <a:latin typeface="Candara" panose="020E0502030303020204" pitchFamily="34" charset="0"/>
              </a:rPr>
              <a:t> = </a:t>
            </a:r>
            <a:r>
              <a:rPr lang="en-US" altLang="en-US" sz="2400" dirty="0" smtClean="0">
                <a:latin typeface="Candara" panose="020E0502030303020204" pitchFamily="34" charset="0"/>
              </a:rPr>
              <a:t>{</a:t>
            </a:r>
            <a:r>
              <a:rPr lang="en-US" altLang="en-US" sz="2400" dirty="0">
                <a:latin typeface="Candara" panose="020E0502030303020204" pitchFamily="34" charset="0"/>
              </a:rPr>
              <a:t>2: 4, 4: 16, 6: 36} </a:t>
            </a:r>
            <a:r>
              <a:rPr lang="en-IN" sz="2400" dirty="0" smtClean="0">
                <a:latin typeface="Candara" panose="020E0502030303020204" pitchFamily="34" charset="0"/>
              </a:rPr>
              <a:t> </a:t>
            </a:r>
            <a:endParaRPr lang="en-IN" sz="2400" dirty="0">
              <a:latin typeface="Candara" panose="020E0502030303020204" pitchFamily="34" charset="0"/>
            </a:endParaRPr>
          </a:p>
        </p:txBody>
      </p:sp>
    </p:spTree>
    <p:extLst>
      <p:ext uri="{BB962C8B-B14F-4D97-AF65-F5344CB8AC3E}">
        <p14:creationId xmlns:p14="http://schemas.microsoft.com/office/powerpoint/2010/main" val="10705140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0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left)">
                                      <p:cBhvr>
                                        <p:cTn id="3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581" y="332509"/>
            <a:ext cx="937488" cy="369332"/>
          </a:xfrm>
          <a:prstGeom prst="rect">
            <a:avLst/>
          </a:prstGeom>
          <a:noFill/>
        </p:spPr>
        <p:txBody>
          <a:bodyPr wrap="square" rtlCol="0">
            <a:spAutoFit/>
          </a:bodyPr>
          <a:lstStyle/>
          <a:p>
            <a:r>
              <a:rPr lang="en-US" dirty="0" smtClean="0">
                <a:latin typeface="Candara" panose="020E0502030303020204" pitchFamily="34" charset="0"/>
              </a:rPr>
              <a:t>Tuples</a:t>
            </a:r>
            <a:endParaRPr lang="en-IN" dirty="0">
              <a:latin typeface="Candara" panose="020E0502030303020204" pitchFamily="34" charset="0"/>
            </a:endParaRPr>
          </a:p>
        </p:txBody>
      </p:sp>
      <p:sp>
        <p:nvSpPr>
          <p:cNvPr id="5" name="TextBox 4"/>
          <p:cNvSpPr txBox="1"/>
          <p:nvPr/>
        </p:nvSpPr>
        <p:spPr>
          <a:xfrm>
            <a:off x="1390069" y="1668435"/>
            <a:ext cx="493683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Candara" panose="020E0502030303020204" pitchFamily="34" charset="0"/>
              </a:rPr>
              <a:t>Not Mutable</a:t>
            </a:r>
          </a:p>
          <a:p>
            <a:pPr marL="285750" indent="-285750">
              <a:buFont typeface="Arial" panose="020B0604020202020204" pitchFamily="34" charset="0"/>
              <a:buChar char="•"/>
            </a:pPr>
            <a:r>
              <a:rPr lang="en-US" dirty="0" smtClean="0">
                <a:latin typeface="Candara" panose="020E0502030303020204" pitchFamily="34" charset="0"/>
              </a:rPr>
              <a:t>Hold Duplicate</a:t>
            </a:r>
          </a:p>
          <a:p>
            <a:pPr marL="285750" indent="-285750">
              <a:buFont typeface="Arial" panose="020B0604020202020204" pitchFamily="34" charset="0"/>
              <a:buChar char="•"/>
            </a:pPr>
            <a:r>
              <a:rPr lang="en-US" dirty="0" smtClean="0">
                <a:latin typeface="Candara" panose="020E0502030303020204" pitchFamily="34" charset="0"/>
              </a:rPr>
              <a:t>Ordered</a:t>
            </a:r>
            <a:r>
              <a:rPr lang="en-US" dirty="0">
                <a:latin typeface="Candara" panose="020E0502030303020204" pitchFamily="34" charset="0"/>
              </a:rPr>
              <a:t> </a:t>
            </a:r>
            <a:r>
              <a:rPr lang="en-US" dirty="0" smtClean="0">
                <a:latin typeface="Candara" panose="020E0502030303020204" pitchFamily="34" charset="0"/>
              </a:rPr>
              <a:t>and support indexing</a:t>
            </a:r>
          </a:p>
          <a:p>
            <a:pPr marL="285750" indent="-285750">
              <a:buFont typeface="Arial" panose="020B0604020202020204" pitchFamily="34" charset="0"/>
              <a:buChar char="•"/>
            </a:pPr>
            <a:r>
              <a:rPr lang="en-US" dirty="0" smtClean="0">
                <a:latin typeface="Candara" panose="020E0502030303020204" pitchFamily="34" charset="0"/>
              </a:rPr>
              <a:t>Hold different data types(</a:t>
            </a:r>
            <a:r>
              <a:rPr lang="en-US" dirty="0" err="1" smtClean="0">
                <a:latin typeface="Candara" panose="020E0502030303020204" pitchFamily="34" charset="0"/>
              </a:rPr>
              <a:t>int</a:t>
            </a:r>
            <a:r>
              <a:rPr lang="en-US" dirty="0" smtClean="0">
                <a:latin typeface="Candara" panose="020E0502030303020204" pitchFamily="34" charset="0"/>
              </a:rPr>
              <a:t>, </a:t>
            </a:r>
            <a:r>
              <a:rPr lang="en-US" dirty="0" err="1" smtClean="0">
                <a:latin typeface="Candara" panose="020E0502030303020204" pitchFamily="34" charset="0"/>
              </a:rPr>
              <a:t>str</a:t>
            </a:r>
            <a:r>
              <a:rPr lang="en-US" dirty="0" smtClean="0">
                <a:latin typeface="Candara" panose="020E0502030303020204" pitchFamily="34" charset="0"/>
              </a:rPr>
              <a:t>, </a:t>
            </a:r>
            <a:r>
              <a:rPr lang="en-US" dirty="0" err="1" smtClean="0">
                <a:latin typeface="Candara" panose="020E0502030303020204" pitchFamily="34" charset="0"/>
              </a:rPr>
              <a:t>float,bool</a:t>
            </a:r>
            <a:r>
              <a:rPr lang="en-US" dirty="0" smtClean="0">
                <a:latin typeface="Candara" panose="020E0502030303020204" pitchFamily="34" charset="0"/>
              </a:rPr>
              <a:t>)</a:t>
            </a:r>
          </a:p>
        </p:txBody>
      </p:sp>
      <p:sp>
        <p:nvSpPr>
          <p:cNvPr id="6" name="Rectangle 5"/>
          <p:cNvSpPr/>
          <p:nvPr/>
        </p:nvSpPr>
        <p:spPr>
          <a:xfrm>
            <a:off x="290944" y="916908"/>
            <a:ext cx="11697856" cy="523220"/>
          </a:xfrm>
          <a:prstGeom prst="rect">
            <a:avLst/>
          </a:prstGeom>
        </p:spPr>
        <p:txBody>
          <a:bodyPr wrap="square">
            <a:spAutoFit/>
          </a:bodyPr>
          <a:lstStyle/>
          <a:p>
            <a:pPr indent="457200">
              <a:spcAft>
                <a:spcPts val="0"/>
              </a:spcAft>
            </a:pPr>
            <a:r>
              <a:rPr lang="en-US" sz="1400" dirty="0">
                <a:latin typeface="Candara" panose="020E0502030303020204" pitchFamily="34" charset="0"/>
                <a:ea typeface="SimSun" panose="02010600030101010101" pitchFamily="2" charset="-122"/>
                <a:cs typeface="Segoe UI" panose="020B0502040204020203" pitchFamily="34" charset="0"/>
              </a:rPr>
              <a:t>Tuples in Python are ordered collections of elements, similar to lists, but with the key difference that tuples are immutable. This means that once a tuple is created, its elements cannot be changed, added, or removed. Tuples are defined by enclosing comma-separated elements within parentheses ().</a:t>
            </a:r>
            <a:endParaRPr lang="en-IN" sz="1400" dirty="0">
              <a:latin typeface="Candara" panose="020E0502030303020204" pitchFamily="34" charset="0"/>
              <a:ea typeface="SimSun" panose="02010600030101010101" pitchFamily="2" charset="-122"/>
              <a:cs typeface="Times New Roman" panose="02020603050405020304" pitchFamily="18" charset="0"/>
            </a:endParaRPr>
          </a:p>
        </p:txBody>
      </p:sp>
      <p:sp>
        <p:nvSpPr>
          <p:cNvPr id="7" name="Rectangle 6"/>
          <p:cNvSpPr/>
          <p:nvPr/>
        </p:nvSpPr>
        <p:spPr>
          <a:xfrm>
            <a:off x="1551709" y="3549820"/>
            <a:ext cx="8746835" cy="1585562"/>
          </a:xfrm>
          <a:prstGeom prst="rect">
            <a:avLst/>
          </a:prstGeom>
        </p:spPr>
        <p:txBody>
          <a:bodyPr wrap="square">
            <a:spAutoFit/>
          </a:bodyPr>
          <a:lstStyle/>
          <a:p>
            <a:pPr>
              <a:lnSpc>
                <a:spcPct val="107000"/>
              </a:lnSpc>
              <a:spcAft>
                <a:spcPts val="800"/>
              </a:spcAft>
            </a:pPr>
            <a:r>
              <a:rPr lang="en-IN" dirty="0">
                <a:latin typeface="Candara" panose="020E0502030303020204" pitchFamily="34" charset="0"/>
                <a:ea typeface="Calibri" panose="020F0502020204030204" pitchFamily="34" charset="0"/>
                <a:cs typeface="Times New Roman" panose="02020603050405020304" pitchFamily="18" charset="0"/>
              </a:rPr>
              <a:t>Creation	</a:t>
            </a:r>
            <a:endParaRPr lang="en-IN" dirty="0" smtClean="0">
              <a:latin typeface="Candara" panose="020E0502030303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latin typeface="Candara" panose="020E0502030303020204" pitchFamily="34" charset="0"/>
                <a:ea typeface="Calibri" panose="020F0502020204030204" pitchFamily="34" charset="0"/>
                <a:cs typeface="Times New Roman" panose="02020603050405020304" pitchFamily="18" charset="0"/>
              </a:rPr>
              <a:t>Simple </a:t>
            </a:r>
            <a:r>
              <a:rPr lang="en-IN" dirty="0">
                <a:latin typeface="Candara" panose="020E0502030303020204" pitchFamily="34" charset="0"/>
                <a:ea typeface="Calibri" panose="020F0502020204030204" pitchFamily="34" charset="0"/>
                <a:cs typeface="Times New Roman" panose="02020603050405020304" pitchFamily="18" charset="0"/>
              </a:rPr>
              <a:t>Method	</a:t>
            </a:r>
            <a:r>
              <a:rPr lang="en-IN" dirty="0" smtClean="0">
                <a:latin typeface="Candara" panose="020E0502030303020204" pitchFamily="34" charset="0"/>
                <a:ea typeface="Calibri" panose="020F0502020204030204" pitchFamily="34" charset="0"/>
                <a:cs typeface="Times New Roman" panose="02020603050405020304" pitchFamily="18" charset="0"/>
              </a:rPr>
              <a:t>                   </a:t>
            </a:r>
            <a:r>
              <a:rPr lang="en-IN" dirty="0" err="1" smtClean="0">
                <a:latin typeface="Candara" panose="020E0502030303020204" pitchFamily="34" charset="0"/>
                <a:ea typeface="Calibri" panose="020F0502020204030204" pitchFamily="34" charset="0"/>
                <a:cs typeface="Times New Roman" panose="02020603050405020304" pitchFamily="18" charset="0"/>
              </a:rPr>
              <a:t>abc</a:t>
            </a:r>
            <a:r>
              <a:rPr lang="en-IN" dirty="0" smtClean="0">
                <a:latin typeface="Candara" panose="020E0502030303020204" pitchFamily="34" charset="0"/>
                <a:ea typeface="Calibri" panose="020F0502020204030204" pitchFamily="34" charset="0"/>
                <a:cs typeface="Times New Roman" panose="02020603050405020304" pitchFamily="18" charset="0"/>
              </a:rPr>
              <a:t> </a:t>
            </a:r>
            <a:r>
              <a:rPr lang="en-IN" dirty="0">
                <a:latin typeface="Candara" panose="020E0502030303020204" pitchFamily="34" charset="0"/>
                <a:ea typeface="Calibri" panose="020F0502020204030204" pitchFamily="34" charset="0"/>
                <a:cs typeface="Times New Roman" panose="02020603050405020304" pitchFamily="18" charset="0"/>
              </a:rPr>
              <a:t>= </a:t>
            </a:r>
            <a:r>
              <a:rPr lang="en-IN" b="1" dirty="0">
                <a:solidFill>
                  <a:srgbClr val="00B050"/>
                </a:solidFill>
                <a:latin typeface="Candara" panose="020E0502030303020204" pitchFamily="34" charset="0"/>
                <a:ea typeface="Calibri" panose="020F0502020204030204" pitchFamily="34" charset="0"/>
                <a:cs typeface="Times New Roman" panose="02020603050405020304" pitchFamily="18" charset="0"/>
              </a:rPr>
              <a:t>(</a:t>
            </a:r>
            <a:r>
              <a:rPr lang="en-IN" dirty="0" smtClean="0">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apple", "banana", "cherry", "</a:t>
            </a:r>
            <a:r>
              <a:rPr lang="en-IN" dirty="0" smtClean="0">
                <a:latin typeface="Candara" panose="020E0502030303020204" pitchFamily="34" charset="0"/>
                <a:ea typeface="Calibri" panose="020F0502020204030204" pitchFamily="34" charset="0"/>
                <a:cs typeface="Times New Roman" panose="02020603050405020304" pitchFamily="18" charset="0"/>
              </a:rPr>
              <a:t>orange“</a:t>
            </a:r>
            <a:r>
              <a:rPr lang="en-IN" dirty="0" smtClean="0">
                <a:solidFill>
                  <a:srgbClr val="00B050"/>
                </a:solidFill>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dirty="0" smtClean="0">
                <a:latin typeface="Candara" panose="020E0502030303020204" pitchFamily="34" charset="0"/>
                <a:ea typeface="Calibri" panose="020F0502020204030204" pitchFamily="34" charset="0"/>
                <a:cs typeface="Times New Roman" panose="02020603050405020304" pitchFamily="18" charset="0"/>
              </a:rPr>
              <a:t>by </a:t>
            </a:r>
            <a:r>
              <a:rPr lang="en-IN" dirty="0">
                <a:latin typeface="Candara" panose="020E0502030303020204" pitchFamily="34" charset="0"/>
                <a:ea typeface="Calibri" panose="020F0502020204030204" pitchFamily="34" charset="0"/>
                <a:cs typeface="Times New Roman" panose="02020603050405020304" pitchFamily="18" charset="0"/>
              </a:rPr>
              <a:t>USING Constructor	</a:t>
            </a:r>
            <a:r>
              <a:rPr lang="en-IN" dirty="0" err="1">
                <a:latin typeface="Candara" panose="020E0502030303020204" pitchFamily="34" charset="0"/>
                <a:ea typeface="Calibri" panose="020F0502020204030204" pitchFamily="34" charset="0"/>
                <a:cs typeface="Times New Roman" panose="02020603050405020304" pitchFamily="18" charset="0"/>
              </a:rPr>
              <a:t>abc</a:t>
            </a:r>
            <a:r>
              <a:rPr lang="en-IN" dirty="0">
                <a:latin typeface="Candara" panose="020E0502030303020204" pitchFamily="34" charset="0"/>
                <a:ea typeface="Calibri" panose="020F0502020204030204" pitchFamily="34" charset="0"/>
                <a:cs typeface="Times New Roman" panose="02020603050405020304" pitchFamily="18" charset="0"/>
              </a:rPr>
              <a:t> = </a:t>
            </a:r>
            <a:r>
              <a:rPr lang="en-IN" dirty="0" smtClean="0">
                <a:solidFill>
                  <a:srgbClr val="00B050"/>
                </a:solidFill>
                <a:latin typeface="Candara" panose="020E0502030303020204" pitchFamily="34" charset="0"/>
                <a:ea typeface="Calibri" panose="020F0502020204030204" pitchFamily="34" charset="0"/>
                <a:cs typeface="Times New Roman" panose="02020603050405020304" pitchFamily="18" charset="0"/>
              </a:rPr>
              <a:t>tuple((</a:t>
            </a:r>
            <a:r>
              <a:rPr lang="en-IN" dirty="0" smtClean="0">
                <a:latin typeface="Candara" panose="020E0502030303020204" pitchFamily="34" charset="0"/>
                <a:ea typeface="Calibri" panose="020F0502020204030204" pitchFamily="34" charset="0"/>
                <a:cs typeface="Times New Roman" panose="02020603050405020304" pitchFamily="18" charset="0"/>
              </a:rPr>
              <a:t>"</a:t>
            </a:r>
            <a:r>
              <a:rPr lang="en-IN" dirty="0">
                <a:latin typeface="Candara" panose="020E0502030303020204" pitchFamily="34" charset="0"/>
                <a:ea typeface="Calibri" panose="020F0502020204030204" pitchFamily="34" charset="0"/>
                <a:cs typeface="Times New Roman" panose="02020603050405020304" pitchFamily="18" charset="0"/>
              </a:rPr>
              <a:t>apple", "banana", "cherry", "orange"</a:t>
            </a:r>
            <a:r>
              <a:rPr lang="en-IN" dirty="0">
                <a:solidFill>
                  <a:srgbClr val="00B050"/>
                </a:solidFill>
                <a:latin typeface="Candara" panose="020E0502030303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ndara" panose="020E0502030303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031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20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left)">
                                      <p:cBhvr>
                                        <p:cTn id="42" dur="20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wipe(left)">
                                      <p:cBhvr>
                                        <p:cTn id="47"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545</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SimSun</vt:lpstr>
      <vt:lpstr>Arial</vt:lpstr>
      <vt:lpstr>Calibri</vt:lpstr>
      <vt:lpstr>Calibri Light</vt:lpstr>
      <vt:lpstr>Cambria Math</vt:lpstr>
      <vt:lpstr>Candara</vt:lpstr>
      <vt:lpstr>Courier New</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SHIVRAJ SHINDE</dc:creator>
  <cp:lastModifiedBy>SHIVRAJ SHINDE</cp:lastModifiedBy>
  <cp:revision>56</cp:revision>
  <dcterms:created xsi:type="dcterms:W3CDTF">2024-05-20T13:59:09Z</dcterms:created>
  <dcterms:modified xsi:type="dcterms:W3CDTF">2024-08-09T08:53:07Z</dcterms:modified>
</cp:coreProperties>
</file>