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64" r:id="rId2"/>
    <p:sldId id="267" r:id="rId3"/>
    <p:sldId id="269" r:id="rId4"/>
    <p:sldId id="265" r:id="rId5"/>
    <p:sldId id="270" r:id="rId6"/>
    <p:sldId id="268" r:id="rId7"/>
    <p:sldId id="271" r:id="rId8"/>
    <p:sldId id="272" r:id="rId9"/>
    <p:sldId id="273" r:id="rId10"/>
    <p:sldId id="274" r:id="rId11"/>
    <p:sldId id="275" r:id="rId12"/>
    <p:sldId id="266"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83" d="100"/>
          <a:sy n="83" d="100"/>
        </p:scale>
        <p:origin x="658"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E7014A-2EC6-4109-B0BA-541B1DC6FD1A}" type="datetimeFigureOut">
              <a:rPr lang="en-IN" smtClean="0"/>
              <a:t>09-08-2024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03A5FD-A327-49FB-89EF-033A5B3447E4}" type="slidenum">
              <a:rPr lang="en-IN" smtClean="0"/>
              <a:t>‹#›</a:t>
            </a:fld>
            <a:endParaRPr lang="en-IN"/>
          </a:p>
        </p:txBody>
      </p:sp>
    </p:spTree>
    <p:extLst>
      <p:ext uri="{BB962C8B-B14F-4D97-AF65-F5344CB8AC3E}">
        <p14:creationId xmlns:p14="http://schemas.microsoft.com/office/powerpoint/2010/main" val="2328242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06BB5A-225D-4E88-95E7-F48B6291288E}" type="datetimeFigureOut">
              <a:rPr lang="en-IN" smtClean="0"/>
              <a:t>09-08-2024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24A45-427A-434E-82DF-71F7EDAF739E}" type="slidenum">
              <a:rPr lang="en-IN" smtClean="0"/>
              <a:t>‹#›</a:t>
            </a:fld>
            <a:endParaRPr lang="en-IN"/>
          </a:p>
        </p:txBody>
      </p:sp>
    </p:spTree>
    <p:extLst>
      <p:ext uri="{BB962C8B-B14F-4D97-AF65-F5344CB8AC3E}">
        <p14:creationId xmlns:p14="http://schemas.microsoft.com/office/powerpoint/2010/main" val="529402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B224A45-427A-434E-82DF-71F7EDAF739E}" type="slidenum">
              <a:rPr lang="en-IN" smtClean="0"/>
              <a:t>13</a:t>
            </a:fld>
            <a:endParaRPr lang="en-IN"/>
          </a:p>
        </p:txBody>
      </p:sp>
    </p:spTree>
    <p:extLst>
      <p:ext uri="{BB962C8B-B14F-4D97-AF65-F5344CB8AC3E}">
        <p14:creationId xmlns:p14="http://schemas.microsoft.com/office/powerpoint/2010/main" val="278167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F79D1C-5BBF-4EA6-9F8B-0D1713479AA0}"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00A43-D5E6-459B-A4B6-140384F8BEAF}" type="slidenum">
              <a:rPr lang="en-IN" smtClean="0"/>
              <a:t>‹#›</a:t>
            </a:fld>
            <a:endParaRPr lang="en-IN"/>
          </a:p>
        </p:txBody>
      </p:sp>
    </p:spTree>
    <p:extLst>
      <p:ext uri="{BB962C8B-B14F-4D97-AF65-F5344CB8AC3E}">
        <p14:creationId xmlns:p14="http://schemas.microsoft.com/office/powerpoint/2010/main" val="103500029"/>
      </p:ext>
    </p:extLst>
  </p:cSld>
  <p:clrMapOvr>
    <a:masterClrMapping/>
  </p:clrMapOvr>
  <mc:AlternateContent xmlns:mc="http://schemas.openxmlformats.org/markup-compatibility/2006" xmlns:p14="http://schemas.microsoft.com/office/powerpoint/2010/main">
    <mc:Choice Requires="p14">
      <p:transition spd="slow" p14:dur="25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F79D1C-5BBF-4EA6-9F8B-0D1713479AA0}"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00A43-D5E6-459B-A4B6-140384F8BEAF}" type="slidenum">
              <a:rPr lang="en-IN" smtClean="0"/>
              <a:t>‹#›</a:t>
            </a:fld>
            <a:endParaRPr lang="en-IN"/>
          </a:p>
        </p:txBody>
      </p:sp>
    </p:spTree>
    <p:extLst>
      <p:ext uri="{BB962C8B-B14F-4D97-AF65-F5344CB8AC3E}">
        <p14:creationId xmlns:p14="http://schemas.microsoft.com/office/powerpoint/2010/main" val="2817030251"/>
      </p:ext>
    </p:extLst>
  </p:cSld>
  <p:clrMapOvr>
    <a:masterClrMapping/>
  </p:clrMapOvr>
  <mc:AlternateContent xmlns:mc="http://schemas.openxmlformats.org/markup-compatibility/2006" xmlns:p14="http://schemas.microsoft.com/office/powerpoint/2010/main">
    <mc:Choice Requires="p14">
      <p:transition spd="slow" p14:dur="25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F79D1C-5BBF-4EA6-9F8B-0D1713479AA0}"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00A43-D5E6-459B-A4B6-140384F8BEAF}" type="slidenum">
              <a:rPr lang="en-IN" smtClean="0"/>
              <a:t>‹#›</a:t>
            </a:fld>
            <a:endParaRPr lang="en-IN"/>
          </a:p>
        </p:txBody>
      </p:sp>
    </p:spTree>
    <p:extLst>
      <p:ext uri="{BB962C8B-B14F-4D97-AF65-F5344CB8AC3E}">
        <p14:creationId xmlns:p14="http://schemas.microsoft.com/office/powerpoint/2010/main" val="2596358681"/>
      </p:ext>
    </p:extLst>
  </p:cSld>
  <p:clrMapOvr>
    <a:masterClrMapping/>
  </p:clrMapOvr>
  <mc:AlternateContent xmlns:mc="http://schemas.openxmlformats.org/markup-compatibility/2006" xmlns:p14="http://schemas.microsoft.com/office/powerpoint/2010/main">
    <mc:Choice Requires="p14">
      <p:transition spd="slow" p14:dur="25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F79D1C-5BBF-4EA6-9F8B-0D1713479AA0}"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00A43-D5E6-459B-A4B6-140384F8BEAF}" type="slidenum">
              <a:rPr lang="en-IN" smtClean="0"/>
              <a:t>‹#›</a:t>
            </a:fld>
            <a:endParaRPr lang="en-IN"/>
          </a:p>
        </p:txBody>
      </p:sp>
    </p:spTree>
    <p:extLst>
      <p:ext uri="{BB962C8B-B14F-4D97-AF65-F5344CB8AC3E}">
        <p14:creationId xmlns:p14="http://schemas.microsoft.com/office/powerpoint/2010/main" val="3848902781"/>
      </p:ext>
    </p:extLst>
  </p:cSld>
  <p:clrMapOvr>
    <a:masterClrMapping/>
  </p:clrMapOvr>
  <mc:AlternateContent xmlns:mc="http://schemas.openxmlformats.org/markup-compatibility/2006" xmlns:p14="http://schemas.microsoft.com/office/powerpoint/2010/main">
    <mc:Choice Requires="p14">
      <p:transition spd="slow" p14:dur="25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F79D1C-5BBF-4EA6-9F8B-0D1713479AA0}"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00A43-D5E6-459B-A4B6-140384F8BEAF}" type="slidenum">
              <a:rPr lang="en-IN" smtClean="0"/>
              <a:t>‹#›</a:t>
            </a:fld>
            <a:endParaRPr lang="en-IN"/>
          </a:p>
        </p:txBody>
      </p:sp>
    </p:spTree>
    <p:extLst>
      <p:ext uri="{BB962C8B-B14F-4D97-AF65-F5344CB8AC3E}">
        <p14:creationId xmlns:p14="http://schemas.microsoft.com/office/powerpoint/2010/main" val="363026894"/>
      </p:ext>
    </p:extLst>
  </p:cSld>
  <p:clrMapOvr>
    <a:masterClrMapping/>
  </p:clrMapOvr>
  <mc:AlternateContent xmlns:mc="http://schemas.openxmlformats.org/markup-compatibility/2006" xmlns:p14="http://schemas.microsoft.com/office/powerpoint/2010/main">
    <mc:Choice Requires="p14">
      <p:transition spd="slow" p14:dur="25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F79D1C-5BBF-4EA6-9F8B-0D1713479AA0}"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C00A43-D5E6-459B-A4B6-140384F8BEAF}" type="slidenum">
              <a:rPr lang="en-IN" smtClean="0"/>
              <a:t>‹#›</a:t>
            </a:fld>
            <a:endParaRPr lang="en-IN"/>
          </a:p>
        </p:txBody>
      </p:sp>
    </p:spTree>
    <p:extLst>
      <p:ext uri="{BB962C8B-B14F-4D97-AF65-F5344CB8AC3E}">
        <p14:creationId xmlns:p14="http://schemas.microsoft.com/office/powerpoint/2010/main" val="2811104864"/>
      </p:ext>
    </p:extLst>
  </p:cSld>
  <p:clrMapOvr>
    <a:masterClrMapping/>
  </p:clrMapOvr>
  <mc:AlternateContent xmlns:mc="http://schemas.openxmlformats.org/markup-compatibility/2006" xmlns:p14="http://schemas.microsoft.com/office/powerpoint/2010/main">
    <mc:Choice Requires="p14">
      <p:transition spd="slow" p14:dur="25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F79D1C-5BBF-4EA6-9F8B-0D1713479AA0}" type="datetimeFigureOut">
              <a:rPr lang="en-IN" smtClean="0"/>
              <a:t>09-08-2024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C00A43-D5E6-459B-A4B6-140384F8BEAF}" type="slidenum">
              <a:rPr lang="en-IN" smtClean="0"/>
              <a:t>‹#›</a:t>
            </a:fld>
            <a:endParaRPr lang="en-IN"/>
          </a:p>
        </p:txBody>
      </p:sp>
    </p:spTree>
    <p:extLst>
      <p:ext uri="{BB962C8B-B14F-4D97-AF65-F5344CB8AC3E}">
        <p14:creationId xmlns:p14="http://schemas.microsoft.com/office/powerpoint/2010/main" val="3085760319"/>
      </p:ext>
    </p:extLst>
  </p:cSld>
  <p:clrMapOvr>
    <a:masterClrMapping/>
  </p:clrMapOvr>
  <mc:AlternateContent xmlns:mc="http://schemas.openxmlformats.org/markup-compatibility/2006" xmlns:p14="http://schemas.microsoft.com/office/powerpoint/2010/main">
    <mc:Choice Requires="p14">
      <p:transition spd="slow" p14:dur="25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F79D1C-5BBF-4EA6-9F8B-0D1713479AA0}" type="datetimeFigureOut">
              <a:rPr lang="en-IN" smtClean="0"/>
              <a:t>09-08-2024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C00A43-D5E6-459B-A4B6-140384F8BEAF}" type="slidenum">
              <a:rPr lang="en-IN" smtClean="0"/>
              <a:t>‹#›</a:t>
            </a:fld>
            <a:endParaRPr lang="en-IN"/>
          </a:p>
        </p:txBody>
      </p:sp>
    </p:spTree>
    <p:extLst>
      <p:ext uri="{BB962C8B-B14F-4D97-AF65-F5344CB8AC3E}">
        <p14:creationId xmlns:p14="http://schemas.microsoft.com/office/powerpoint/2010/main" val="1750934287"/>
      </p:ext>
    </p:extLst>
  </p:cSld>
  <p:clrMapOvr>
    <a:masterClrMapping/>
  </p:clrMapOvr>
  <mc:AlternateContent xmlns:mc="http://schemas.openxmlformats.org/markup-compatibility/2006" xmlns:p14="http://schemas.microsoft.com/office/powerpoint/2010/main">
    <mc:Choice Requires="p14">
      <p:transition spd="slow" p14:dur="25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79D1C-5BBF-4EA6-9F8B-0D1713479AA0}" type="datetimeFigureOut">
              <a:rPr lang="en-IN" smtClean="0"/>
              <a:t>09-08-2024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C00A43-D5E6-459B-A4B6-140384F8BEAF}" type="slidenum">
              <a:rPr lang="en-IN" smtClean="0"/>
              <a:t>‹#›</a:t>
            </a:fld>
            <a:endParaRPr lang="en-IN"/>
          </a:p>
        </p:txBody>
      </p:sp>
    </p:spTree>
    <p:extLst>
      <p:ext uri="{BB962C8B-B14F-4D97-AF65-F5344CB8AC3E}">
        <p14:creationId xmlns:p14="http://schemas.microsoft.com/office/powerpoint/2010/main" val="3614928762"/>
      </p:ext>
    </p:extLst>
  </p:cSld>
  <p:clrMapOvr>
    <a:masterClrMapping/>
  </p:clrMapOvr>
  <mc:AlternateContent xmlns:mc="http://schemas.openxmlformats.org/markup-compatibility/2006" xmlns:p14="http://schemas.microsoft.com/office/powerpoint/2010/main">
    <mc:Choice Requires="p14">
      <p:transition spd="slow" p14:dur="25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F79D1C-5BBF-4EA6-9F8B-0D1713479AA0}"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C00A43-D5E6-459B-A4B6-140384F8BEAF}" type="slidenum">
              <a:rPr lang="en-IN" smtClean="0"/>
              <a:t>‹#›</a:t>
            </a:fld>
            <a:endParaRPr lang="en-IN"/>
          </a:p>
        </p:txBody>
      </p:sp>
    </p:spTree>
    <p:extLst>
      <p:ext uri="{BB962C8B-B14F-4D97-AF65-F5344CB8AC3E}">
        <p14:creationId xmlns:p14="http://schemas.microsoft.com/office/powerpoint/2010/main" val="4050004530"/>
      </p:ext>
    </p:extLst>
  </p:cSld>
  <p:clrMapOvr>
    <a:masterClrMapping/>
  </p:clrMapOvr>
  <mc:AlternateContent xmlns:mc="http://schemas.openxmlformats.org/markup-compatibility/2006" xmlns:p14="http://schemas.microsoft.com/office/powerpoint/2010/main">
    <mc:Choice Requires="p14">
      <p:transition spd="slow" p14:dur="25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F79D1C-5BBF-4EA6-9F8B-0D1713479AA0}"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C00A43-D5E6-459B-A4B6-140384F8BEAF}" type="slidenum">
              <a:rPr lang="en-IN" smtClean="0"/>
              <a:t>‹#›</a:t>
            </a:fld>
            <a:endParaRPr lang="en-IN"/>
          </a:p>
        </p:txBody>
      </p:sp>
    </p:spTree>
    <p:extLst>
      <p:ext uri="{BB962C8B-B14F-4D97-AF65-F5344CB8AC3E}">
        <p14:creationId xmlns:p14="http://schemas.microsoft.com/office/powerpoint/2010/main" val="2733322296"/>
      </p:ext>
    </p:extLst>
  </p:cSld>
  <p:clrMapOvr>
    <a:masterClrMapping/>
  </p:clrMapOvr>
  <mc:AlternateContent xmlns:mc="http://schemas.openxmlformats.org/markup-compatibility/2006" xmlns:p14="http://schemas.microsoft.com/office/powerpoint/2010/main">
    <mc:Choice Requires="p14">
      <p:transition spd="slow" p14:dur="25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79D1C-5BBF-4EA6-9F8B-0D1713479AA0}" type="datetimeFigureOut">
              <a:rPr lang="en-IN" smtClean="0"/>
              <a:t>09-08-2024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C00A43-D5E6-459B-A4B6-140384F8BEAF}" type="slidenum">
              <a:rPr lang="en-IN" smtClean="0"/>
              <a:t>‹#›</a:t>
            </a:fld>
            <a:endParaRPr lang="en-IN"/>
          </a:p>
        </p:txBody>
      </p:sp>
    </p:spTree>
    <p:extLst>
      <p:ext uri="{BB962C8B-B14F-4D97-AF65-F5344CB8AC3E}">
        <p14:creationId xmlns:p14="http://schemas.microsoft.com/office/powerpoint/2010/main" val="40864416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500">
        <p14:conveyor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39776" y="3169998"/>
            <a:ext cx="813684" cy="388696"/>
          </a:xfrm>
          <a:prstGeom prst="rect">
            <a:avLst/>
          </a:prstGeom>
        </p:spPr>
        <p:txBody>
          <a:bodyPr wrap="none">
            <a:spAutoFit/>
          </a:bodyPr>
          <a:lstStyle/>
          <a:p>
            <a:pPr>
              <a:lnSpc>
                <a:spcPct val="107000"/>
              </a:lnSpc>
              <a:spcAft>
                <a:spcPts val="0"/>
              </a:spcAft>
            </a:pPr>
            <a:r>
              <a:rPr lang="en-US" b="1" dirty="0">
                <a:solidFill>
                  <a:srgbClr val="0070C0"/>
                </a:solidFill>
                <a:latin typeface="Candara" panose="020E0502030303020204" pitchFamily="34" charset="0"/>
                <a:ea typeface="Century Gothic" panose="020B0502020202020204" pitchFamily="34" charset="0"/>
                <a:cs typeface="Segoe UI" panose="020B0502040204020203" pitchFamily="34" charset="0"/>
              </a:rPr>
              <a:t>OOPS:</a:t>
            </a:r>
            <a:endParaRPr lang="en-IN" sz="2800" dirty="0">
              <a:effectLst/>
              <a:latin typeface="Calibri" panose="020F0502020204030204" pitchFamily="34" charset="0"/>
              <a:ea typeface="Calibri" panose="020F0502020204030204" pitchFamily="34" charset="0"/>
            </a:endParaRPr>
          </a:p>
        </p:txBody>
      </p:sp>
      <p:sp>
        <p:nvSpPr>
          <p:cNvPr id="5" name="Rectangle 4"/>
          <p:cNvSpPr/>
          <p:nvPr/>
        </p:nvSpPr>
        <p:spPr>
          <a:xfrm>
            <a:off x="175049" y="1052871"/>
            <a:ext cx="10529454" cy="1870512"/>
          </a:xfrm>
          <a:prstGeom prst="rect">
            <a:avLst/>
          </a:prstGeom>
        </p:spPr>
        <p:txBody>
          <a:bodyPr wrap="square">
            <a:spAutoFit/>
          </a:bodyPr>
          <a:lstStyle/>
          <a:p>
            <a:pPr indent="228600">
              <a:lnSpc>
                <a:spcPct val="107000"/>
              </a:lnSpc>
              <a:spcAft>
                <a:spcPts val="0"/>
              </a:spcAft>
            </a:pPr>
            <a:r>
              <a:rPr lang="en-US" dirty="0">
                <a:latin typeface="Candara" panose="020E0502030303020204" pitchFamily="34" charset="0"/>
                <a:ea typeface="Calibri" panose="020F0502020204030204" pitchFamily="34" charset="0"/>
                <a:cs typeface="Segoe UI" panose="020B0502040204020203" pitchFamily="34" charset="0"/>
              </a:rPr>
              <a:t>In Python, object-oriented Programming (OOPs) is a programming paradigm(set) that uses </a:t>
            </a:r>
            <a:r>
              <a:rPr lang="en-US" b="1" dirty="0">
                <a:latin typeface="Candara" panose="020E0502030303020204" pitchFamily="34" charset="0"/>
                <a:ea typeface="Calibri" panose="020F0502020204030204" pitchFamily="34" charset="0"/>
                <a:cs typeface="Segoe UI" panose="020B0502040204020203" pitchFamily="34" charset="0"/>
              </a:rPr>
              <a:t>objects and classes</a:t>
            </a:r>
            <a:r>
              <a:rPr lang="en-US" dirty="0">
                <a:latin typeface="Candara" panose="020E0502030303020204" pitchFamily="34" charset="0"/>
                <a:ea typeface="Calibri" panose="020F0502020204030204" pitchFamily="34" charset="0"/>
                <a:cs typeface="Segoe UI" panose="020B0502040204020203" pitchFamily="34" charset="0"/>
              </a:rPr>
              <a:t> in programming. It aims to implement real-world entities like </a:t>
            </a:r>
            <a:endParaRPr lang="en-US" dirty="0" smtClean="0">
              <a:latin typeface="Candara" panose="020E0502030303020204" pitchFamily="34" charset="0"/>
              <a:ea typeface="Calibri" panose="020F0502020204030204" pitchFamily="34" charset="0"/>
              <a:cs typeface="Segoe UI" panose="020B0502040204020203" pitchFamily="34" charset="0"/>
            </a:endParaRPr>
          </a:p>
          <a:p>
            <a:pPr indent="228600">
              <a:lnSpc>
                <a:spcPct val="107000"/>
              </a:lnSpc>
              <a:spcAft>
                <a:spcPts val="0"/>
              </a:spcAft>
            </a:pPr>
            <a:r>
              <a:rPr lang="en-US" b="1" dirty="0" smtClean="0">
                <a:latin typeface="Candara" panose="020E0502030303020204" pitchFamily="34" charset="0"/>
                <a:ea typeface="Calibri" panose="020F0502020204030204" pitchFamily="34" charset="0"/>
                <a:cs typeface="Segoe UI" panose="020B0502040204020203" pitchFamily="34" charset="0"/>
              </a:rPr>
              <a:t>inheritance</a:t>
            </a:r>
            <a:r>
              <a:rPr lang="en-US" b="1" dirty="0">
                <a:latin typeface="Candara" panose="020E0502030303020204" pitchFamily="34" charset="0"/>
                <a:ea typeface="Calibri" panose="020F0502020204030204" pitchFamily="34" charset="0"/>
                <a:cs typeface="Segoe UI" panose="020B0502040204020203" pitchFamily="34" charset="0"/>
              </a:rPr>
              <a:t>, </a:t>
            </a:r>
            <a:endParaRPr lang="en-US" b="1" dirty="0" smtClean="0">
              <a:latin typeface="Candara" panose="020E0502030303020204" pitchFamily="34" charset="0"/>
              <a:ea typeface="Calibri" panose="020F0502020204030204" pitchFamily="34" charset="0"/>
              <a:cs typeface="Segoe UI" panose="020B0502040204020203" pitchFamily="34" charset="0"/>
            </a:endParaRPr>
          </a:p>
          <a:p>
            <a:pPr indent="228600">
              <a:lnSpc>
                <a:spcPct val="107000"/>
              </a:lnSpc>
              <a:spcAft>
                <a:spcPts val="0"/>
              </a:spcAft>
            </a:pPr>
            <a:r>
              <a:rPr lang="en-US" b="1" dirty="0" smtClean="0">
                <a:latin typeface="Candara" panose="020E0502030303020204" pitchFamily="34" charset="0"/>
                <a:ea typeface="Calibri" panose="020F0502020204030204" pitchFamily="34" charset="0"/>
                <a:cs typeface="Segoe UI" panose="020B0502040204020203" pitchFamily="34" charset="0"/>
              </a:rPr>
              <a:t>polymorphisms</a:t>
            </a:r>
            <a:r>
              <a:rPr lang="en-US" b="1" dirty="0">
                <a:latin typeface="Candara" panose="020E0502030303020204" pitchFamily="34" charset="0"/>
                <a:ea typeface="Calibri" panose="020F0502020204030204" pitchFamily="34" charset="0"/>
                <a:cs typeface="Segoe UI" panose="020B0502040204020203" pitchFamily="34" charset="0"/>
              </a:rPr>
              <a:t>, </a:t>
            </a:r>
            <a:endParaRPr lang="en-US" b="1" dirty="0" smtClean="0">
              <a:latin typeface="Candara" panose="020E0502030303020204" pitchFamily="34" charset="0"/>
              <a:ea typeface="Calibri" panose="020F0502020204030204" pitchFamily="34" charset="0"/>
              <a:cs typeface="Segoe UI" panose="020B0502040204020203" pitchFamily="34" charset="0"/>
            </a:endParaRPr>
          </a:p>
          <a:p>
            <a:pPr indent="228600">
              <a:lnSpc>
                <a:spcPct val="107000"/>
              </a:lnSpc>
              <a:spcAft>
                <a:spcPts val="0"/>
              </a:spcAft>
            </a:pPr>
            <a:r>
              <a:rPr lang="en-US" b="1" dirty="0" smtClean="0">
                <a:latin typeface="Candara" panose="020E0502030303020204" pitchFamily="34" charset="0"/>
                <a:ea typeface="Calibri" panose="020F0502020204030204" pitchFamily="34" charset="0"/>
                <a:cs typeface="Segoe UI" panose="020B0502040204020203" pitchFamily="34" charset="0"/>
              </a:rPr>
              <a:t>encapsulation, Abstraction</a:t>
            </a:r>
            <a:r>
              <a:rPr lang="en-US" dirty="0" smtClean="0">
                <a:latin typeface="Candara" panose="020E0502030303020204" pitchFamily="34" charset="0"/>
                <a:ea typeface="Calibri" panose="020F0502020204030204" pitchFamily="34" charset="0"/>
                <a:cs typeface="Segoe UI" panose="020B0502040204020203" pitchFamily="34" charset="0"/>
              </a:rPr>
              <a:t> </a:t>
            </a:r>
            <a:r>
              <a:rPr lang="en-US" dirty="0">
                <a:latin typeface="Candara" panose="020E0502030303020204" pitchFamily="34" charset="0"/>
                <a:ea typeface="Calibri" panose="020F0502020204030204" pitchFamily="34" charset="0"/>
                <a:cs typeface="Segoe UI" panose="020B0502040204020203" pitchFamily="34" charset="0"/>
              </a:rPr>
              <a:t>etc. in the programming. </a:t>
            </a:r>
            <a:endParaRPr lang="en-US" dirty="0" smtClean="0">
              <a:latin typeface="Candara" panose="020E0502030303020204" pitchFamily="34" charset="0"/>
              <a:ea typeface="Calibri" panose="020F0502020204030204" pitchFamily="34" charset="0"/>
              <a:cs typeface="Segoe UI" panose="020B0502040204020203" pitchFamily="34" charset="0"/>
            </a:endParaRPr>
          </a:p>
          <a:p>
            <a:pPr indent="228600">
              <a:lnSpc>
                <a:spcPct val="107000"/>
              </a:lnSpc>
              <a:spcAft>
                <a:spcPts val="0"/>
              </a:spcAft>
            </a:pPr>
            <a:r>
              <a:rPr lang="en-US" dirty="0" smtClean="0">
                <a:solidFill>
                  <a:schemeClr val="accent1">
                    <a:lumMod val="75000"/>
                  </a:schemeClr>
                </a:solidFill>
                <a:latin typeface="Candara" panose="020E0502030303020204" pitchFamily="34" charset="0"/>
                <a:ea typeface="Calibri" panose="020F0502020204030204" pitchFamily="34" charset="0"/>
                <a:cs typeface="Segoe UI" panose="020B0502040204020203" pitchFamily="34" charset="0"/>
              </a:rPr>
              <a:t>The </a:t>
            </a:r>
            <a:r>
              <a:rPr lang="en-US" dirty="0">
                <a:solidFill>
                  <a:schemeClr val="accent1">
                    <a:lumMod val="75000"/>
                  </a:schemeClr>
                </a:solidFill>
                <a:latin typeface="Candara" panose="020E0502030303020204" pitchFamily="34" charset="0"/>
                <a:ea typeface="Calibri" panose="020F0502020204030204" pitchFamily="34" charset="0"/>
                <a:cs typeface="Segoe UI" panose="020B0502040204020203" pitchFamily="34" charset="0"/>
              </a:rPr>
              <a:t>main concept of OOPs is to </a:t>
            </a:r>
            <a:r>
              <a:rPr lang="en-US" b="1" dirty="0">
                <a:solidFill>
                  <a:schemeClr val="accent1">
                    <a:lumMod val="75000"/>
                  </a:schemeClr>
                </a:solidFill>
                <a:latin typeface="Candara" panose="020E0502030303020204" pitchFamily="34" charset="0"/>
                <a:ea typeface="Calibri" panose="020F0502020204030204" pitchFamily="34" charset="0"/>
                <a:cs typeface="Segoe UI" panose="020B0502040204020203" pitchFamily="34" charset="0"/>
              </a:rPr>
              <a:t>bind</a:t>
            </a:r>
            <a:r>
              <a:rPr lang="en-US" dirty="0">
                <a:solidFill>
                  <a:schemeClr val="accent1">
                    <a:lumMod val="75000"/>
                  </a:schemeClr>
                </a:solidFill>
                <a:latin typeface="Candara" panose="020E0502030303020204" pitchFamily="34" charset="0"/>
                <a:ea typeface="Calibri" panose="020F0502020204030204" pitchFamily="34" charset="0"/>
                <a:cs typeface="Segoe UI" panose="020B0502040204020203" pitchFamily="34" charset="0"/>
              </a:rPr>
              <a:t> the data and the functions that work together as a single unit. </a:t>
            </a:r>
            <a:endParaRPr lang="en-IN" sz="2800" dirty="0">
              <a:solidFill>
                <a:schemeClr val="accent1">
                  <a:lumMod val="75000"/>
                </a:schemeClr>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213626954"/>
      </p:ext>
    </p:extLst>
  </p:cSld>
  <p:clrMapOvr>
    <a:masterClrMapping/>
  </p:clrMapOvr>
  <mc:AlternateContent xmlns:mc="http://schemas.openxmlformats.org/markup-compatibility/2006" xmlns:p14="http://schemas.microsoft.com/office/powerpoint/2010/main">
    <mc:Choice Requires="p14">
      <p:transition spd="slow" p14:dur="25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6" presetClass="emph" presetSubtype="0" fill="hold" grpId="2" nodeType="afterEffect">
                                  <p:stCondLst>
                                    <p:cond delay="0"/>
                                  </p:stCondLst>
                                  <p:childTnLst>
                                    <p:animScale>
                                      <p:cBhvr>
                                        <p:cTn id="13" dur="2000" fill="hold"/>
                                        <p:tgtEl>
                                          <p:spTgt spid="4"/>
                                        </p:tgtEl>
                                      </p:cBhvr>
                                      <p:by x="400000" y="400000"/>
                                    </p:animScale>
                                  </p:childTnLst>
                                </p:cTn>
                              </p:par>
                            </p:childTnLst>
                          </p:cTn>
                        </p:par>
                        <p:par>
                          <p:cTn id="14" fill="hold">
                            <p:stCondLst>
                              <p:cond delay="3000"/>
                            </p:stCondLst>
                            <p:childTnLst>
                              <p:par>
                                <p:cTn id="15" presetID="6" presetClass="emph" presetSubtype="0" fill="hold" grpId="3" nodeType="afterEffect">
                                  <p:stCondLst>
                                    <p:cond delay="0"/>
                                  </p:stCondLst>
                                  <p:childTnLst>
                                    <p:animScale>
                                      <p:cBhvr>
                                        <p:cTn id="16" dur="2000" fill="hold"/>
                                        <p:tgtEl>
                                          <p:spTgt spid="4"/>
                                        </p:tgtEl>
                                      </p:cBhvr>
                                      <p:by x="50000" y="50000"/>
                                    </p:animScale>
                                  </p:childTnLst>
                                </p:cTn>
                              </p:par>
                            </p:childTnLst>
                          </p:cTn>
                        </p:par>
                        <p:par>
                          <p:cTn id="17" fill="hold">
                            <p:stCondLst>
                              <p:cond delay="5000"/>
                            </p:stCondLst>
                            <p:childTnLst>
                              <p:par>
                                <p:cTn id="18" presetID="42" presetClass="path" presetSubtype="0" accel="50000" decel="50000" fill="hold" grpId="1" nodeType="afterEffect">
                                  <p:stCondLst>
                                    <p:cond delay="0"/>
                                  </p:stCondLst>
                                  <p:childTnLst>
                                    <p:animMotion origin="layout" path="M 2.70833E-6 7.40741E-7 L -0.40235 -0.40023 " pathEditMode="relative" rAng="0" ptsTypes="AA">
                                      <p:cBhvr>
                                        <p:cTn id="19" dur="2000" fill="hold"/>
                                        <p:tgtEl>
                                          <p:spTgt spid="4"/>
                                        </p:tgtEl>
                                        <p:attrNameLst>
                                          <p:attrName>ppt_x</p:attrName>
                                          <p:attrName>ppt_y</p:attrName>
                                        </p:attrNameLst>
                                      </p:cBhvr>
                                      <p:rCtr x="-20117" y="-20023"/>
                                    </p:animMotion>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wipe(left)">
                                      <p:cBhvr>
                                        <p:cTn id="24" dur="1000"/>
                                        <p:tgtEl>
                                          <p:spTgt spid="5">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wipe(left)">
                                      <p:cBhvr>
                                        <p:cTn id="29" dur="10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Effect transition="in" filter="wipe(left)">
                                      <p:cBhvr>
                                        <p:cTn id="34" dur="1000"/>
                                        <p:tgtEl>
                                          <p:spTgt spid="5">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wipe(left)">
                                      <p:cBhvr>
                                        <p:cTn id="39" dur="1000"/>
                                        <p:tgtEl>
                                          <p:spTgt spid="5">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5">
                                            <p:txEl>
                                              <p:pRg st="4" end="4"/>
                                            </p:txEl>
                                          </p:spTgt>
                                        </p:tgtEl>
                                        <p:attrNameLst>
                                          <p:attrName>style.visibility</p:attrName>
                                        </p:attrNameLst>
                                      </p:cBhvr>
                                      <p:to>
                                        <p:strVal val="visible"/>
                                      </p:to>
                                    </p:set>
                                    <p:animEffect transition="in" filter="wipe(left)">
                                      <p:cBhvr>
                                        <p:cTn id="44"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4" grpId="3"/>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074" y="465467"/>
            <a:ext cx="4544290" cy="2862194"/>
          </a:xfrm>
          <a:prstGeom prst="rect">
            <a:avLst/>
          </a:prstGeom>
        </p:spPr>
        <p:txBody>
          <a:bodyPr wrap="square">
            <a:spAutoFit/>
          </a:bodyPr>
          <a:lstStyle/>
          <a:p>
            <a:pPr>
              <a:lnSpc>
                <a:spcPct val="107000"/>
              </a:lnSpc>
              <a:spcAft>
                <a:spcPts val="800"/>
              </a:spcAft>
            </a:pPr>
            <a:r>
              <a:rPr lang="en-US" b="1" dirty="0">
                <a:latin typeface="Candara" panose="020E0502030303020204" pitchFamily="34" charset="0"/>
                <a:ea typeface="Century Gothic" panose="020B0502020202020204" pitchFamily="34" charset="0"/>
                <a:cs typeface="Segoe UI" panose="020B0502040204020203" pitchFamily="34" charset="0"/>
              </a:rPr>
              <a:t>Method Overriding</a:t>
            </a:r>
            <a:r>
              <a:rPr lang="en-IN" b="1" dirty="0">
                <a:latin typeface="Candara" panose="020E0502030303020204" pitchFamily="34" charset="0"/>
                <a:ea typeface="Century Gothic" panose="020B0502020202020204" pitchFamily="34" charset="0"/>
                <a:cs typeface="Segoe UI" panose="020B0502040204020203" pitchFamily="34" charset="0"/>
              </a:rPr>
              <a:t>:</a:t>
            </a:r>
            <a:endParaRPr lang="en-IN" sz="2800" dirty="0">
              <a:latin typeface="Calibri" panose="020F0502020204030204" pitchFamily="34" charset="0"/>
              <a:ea typeface="Calibri" panose="020F0502020204030204" pitchFamily="34" charset="0"/>
            </a:endParaRPr>
          </a:p>
          <a:p>
            <a:pPr indent="457200">
              <a:lnSpc>
                <a:spcPct val="107000"/>
              </a:lnSpc>
              <a:spcAft>
                <a:spcPts val="800"/>
              </a:spcAft>
            </a:pPr>
            <a:r>
              <a:rPr lang="en-IN" dirty="0">
                <a:latin typeface="Candara" panose="020E0502030303020204" pitchFamily="34" charset="0"/>
                <a:ea typeface="Century Gothic" panose="020B0502020202020204" pitchFamily="34" charset="0"/>
                <a:cs typeface="Segoe UI" panose="020B0502040204020203" pitchFamily="34" charset="0"/>
              </a:rPr>
              <a:t>In inheritance, if we write </a:t>
            </a:r>
            <a:r>
              <a:rPr lang="en-IN" b="1" dirty="0">
                <a:latin typeface="Candara" panose="020E0502030303020204" pitchFamily="34" charset="0"/>
                <a:ea typeface="Century Gothic" panose="020B0502020202020204" pitchFamily="34" charset="0"/>
                <a:cs typeface="Segoe UI" panose="020B0502040204020203" pitchFamily="34" charset="0"/>
              </a:rPr>
              <a:t>the</a:t>
            </a:r>
            <a:r>
              <a:rPr lang="en-IN" dirty="0">
                <a:latin typeface="Candara" panose="020E0502030303020204" pitchFamily="34" charset="0"/>
                <a:ea typeface="Century Gothic" panose="020B0502020202020204" pitchFamily="34" charset="0"/>
                <a:cs typeface="Segoe UI" panose="020B0502040204020203" pitchFamily="34" charset="0"/>
              </a:rPr>
              <a:t> </a:t>
            </a:r>
            <a:r>
              <a:rPr lang="en-IN" b="1" dirty="0">
                <a:latin typeface="Candara" panose="020E0502030303020204" pitchFamily="34" charset="0"/>
                <a:ea typeface="Century Gothic" panose="020B0502020202020204" pitchFamily="34" charset="0"/>
                <a:cs typeface="Segoe UI" panose="020B0502040204020203" pitchFamily="34" charset="0"/>
              </a:rPr>
              <a:t>same method </a:t>
            </a:r>
            <a:r>
              <a:rPr lang="en-IN" dirty="0">
                <a:latin typeface="Candara" panose="020E0502030303020204" pitchFamily="34" charset="0"/>
                <a:ea typeface="Century Gothic" panose="020B0502020202020204" pitchFamily="34" charset="0"/>
                <a:cs typeface="Segoe UI" panose="020B0502040204020203" pitchFamily="34" charset="0"/>
              </a:rPr>
              <a:t>in both classes, I.e. parent class as well as child class then the parent class method is not available in the child class. In this case child class method replaces the parent class Method. Method overriding is used when the programmer wants to modify the existing behaviour of a method.</a:t>
            </a:r>
            <a:endParaRPr lang="en-IN" sz="2800" dirty="0">
              <a:effectLst/>
              <a:latin typeface="Calibri" panose="020F0502020204030204" pitchFamily="34" charset="0"/>
              <a:ea typeface="Calibri" panose="020F0502020204030204" pitchFamily="34" charset="0"/>
            </a:endParaRPr>
          </a:p>
        </p:txBody>
      </p:sp>
      <p:pic>
        <p:nvPicPr>
          <p:cNvPr id="5" name="Picture 4"/>
          <p:cNvPicPr>
            <a:picLocks noChangeAspect="1"/>
          </p:cNvPicPr>
          <p:nvPr/>
        </p:nvPicPr>
        <p:blipFill>
          <a:blip r:embed="rId2"/>
          <a:stretch>
            <a:fillRect/>
          </a:stretch>
        </p:blipFill>
        <p:spPr>
          <a:xfrm>
            <a:off x="6412616" y="465467"/>
            <a:ext cx="4560184" cy="5839018"/>
          </a:xfrm>
          <a:prstGeom prst="rect">
            <a:avLst/>
          </a:prstGeom>
        </p:spPr>
      </p:pic>
    </p:spTree>
    <p:extLst>
      <p:ext uri="{BB962C8B-B14F-4D97-AF65-F5344CB8AC3E}">
        <p14:creationId xmlns:p14="http://schemas.microsoft.com/office/powerpoint/2010/main" val="1866166149"/>
      </p:ext>
    </p:extLst>
  </p:cSld>
  <p:clrMapOvr>
    <a:masterClrMapping/>
  </p:clrMapOvr>
  <mc:AlternateContent xmlns:mc="http://schemas.openxmlformats.org/markup-compatibility/2006" xmlns:p14="http://schemas.microsoft.com/office/powerpoint/2010/main">
    <mc:Choice Requires="p14">
      <p:transition spd="slow" p14:dur="2500">
        <p14:conveyor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4930814" y="912193"/>
            <a:ext cx="6791533" cy="5100680"/>
          </a:xfrm>
          <a:prstGeom prst="rect">
            <a:avLst/>
          </a:prstGeom>
        </p:spPr>
      </p:pic>
      <p:sp>
        <p:nvSpPr>
          <p:cNvPr id="9" name="Rectangle 8"/>
          <p:cNvSpPr/>
          <p:nvPr/>
        </p:nvSpPr>
        <p:spPr>
          <a:xfrm>
            <a:off x="360218" y="729902"/>
            <a:ext cx="3505200" cy="2565831"/>
          </a:xfrm>
          <a:prstGeom prst="rect">
            <a:avLst/>
          </a:prstGeom>
        </p:spPr>
        <p:txBody>
          <a:bodyPr wrap="square">
            <a:spAutoFit/>
          </a:bodyPr>
          <a:lstStyle/>
          <a:p>
            <a:pPr>
              <a:lnSpc>
                <a:spcPct val="107000"/>
              </a:lnSpc>
              <a:spcAft>
                <a:spcPts val="800"/>
              </a:spcAft>
            </a:pPr>
            <a:r>
              <a:rPr lang="en-US" b="1" dirty="0">
                <a:latin typeface="Candara" panose="020E0502030303020204" pitchFamily="34" charset="0"/>
                <a:ea typeface="Century Gothic" panose="020B0502020202020204" pitchFamily="34" charset="0"/>
                <a:cs typeface="Segoe UI" panose="020B0502040204020203" pitchFamily="34" charset="0"/>
              </a:rPr>
              <a:t>Method Overriding</a:t>
            </a:r>
            <a:r>
              <a:rPr lang="en-IN" b="1" dirty="0">
                <a:latin typeface="Candara" panose="020E0502030303020204" pitchFamily="34" charset="0"/>
                <a:ea typeface="Century Gothic" panose="020B0502020202020204" pitchFamily="34" charset="0"/>
                <a:cs typeface="Segoe UI" panose="020B0502040204020203" pitchFamily="34" charset="0"/>
              </a:rPr>
              <a:t> with super keyword:</a:t>
            </a:r>
            <a:endParaRPr lang="en-IN" sz="2800" dirty="0">
              <a:latin typeface="Candara" panose="020E0502030303020204" pitchFamily="34" charset="0"/>
              <a:ea typeface="Calibri" panose="020F0502020204030204" pitchFamily="34" charset="0"/>
            </a:endParaRPr>
          </a:p>
          <a:p>
            <a:pPr indent="457200">
              <a:lnSpc>
                <a:spcPct val="107000"/>
              </a:lnSpc>
              <a:spcAft>
                <a:spcPts val="800"/>
              </a:spcAft>
            </a:pPr>
            <a:r>
              <a:rPr lang="en-IN" dirty="0">
                <a:latin typeface="Candara" panose="020E0502030303020204" pitchFamily="34" charset="0"/>
                <a:ea typeface="Century Gothic" panose="020B0502020202020204" pitchFamily="34" charset="0"/>
                <a:cs typeface="Segoe UI" panose="020B0502040204020203" pitchFamily="34" charset="0"/>
              </a:rPr>
              <a:t>However, if a programmer still wants to use the Parent class method then, the same can be achieved by using the “</a:t>
            </a:r>
            <a:r>
              <a:rPr lang="en-IN" b="1" dirty="0">
                <a:latin typeface="Candara" panose="020E0502030303020204" pitchFamily="34" charset="0"/>
                <a:ea typeface="Century Gothic" panose="020B0502020202020204" pitchFamily="34" charset="0"/>
                <a:cs typeface="Segoe UI" panose="020B0502040204020203" pitchFamily="34" charset="0"/>
              </a:rPr>
              <a:t>super” keyword. </a:t>
            </a:r>
            <a:r>
              <a:rPr lang="en-IN" dirty="0">
                <a:latin typeface="Candara" panose="020E0502030303020204" pitchFamily="34" charset="0"/>
                <a:ea typeface="Century Gothic" panose="020B0502020202020204" pitchFamily="34" charset="0"/>
                <a:cs typeface="Segoe UI" panose="020B0502040204020203" pitchFamily="34" charset="0"/>
              </a:rPr>
              <a:t>As shown in example two.</a:t>
            </a:r>
            <a:endParaRPr lang="en-IN" sz="2800" dirty="0">
              <a:effectLst/>
              <a:latin typeface="Candara" panose="020E0502030303020204" pitchFamily="34" charset="0"/>
              <a:ea typeface="Calibri" panose="020F0502020204030204" pitchFamily="34" charset="0"/>
            </a:endParaRPr>
          </a:p>
        </p:txBody>
      </p:sp>
    </p:spTree>
    <p:extLst>
      <p:ext uri="{BB962C8B-B14F-4D97-AF65-F5344CB8AC3E}">
        <p14:creationId xmlns:p14="http://schemas.microsoft.com/office/powerpoint/2010/main" val="3645457444"/>
      </p:ext>
    </p:extLst>
  </p:cSld>
  <p:clrMapOvr>
    <a:masterClrMapping/>
  </p:clrMapOvr>
  <mc:AlternateContent xmlns:mc="http://schemas.openxmlformats.org/markup-compatibility/2006" xmlns:p14="http://schemas.microsoft.com/office/powerpoint/2010/main">
    <mc:Choice Requires="p14">
      <p:transition spd="slow" p14:dur="2500">
        <p14:conveyor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34211" y="1134271"/>
            <a:ext cx="6154589" cy="4869366"/>
          </a:xfrm>
          <a:prstGeom prst="rect">
            <a:avLst/>
          </a:prstGeom>
        </p:spPr>
      </p:pic>
      <p:pic>
        <p:nvPicPr>
          <p:cNvPr id="5" name="Picture 4"/>
          <p:cNvPicPr>
            <a:picLocks noChangeAspect="1"/>
          </p:cNvPicPr>
          <p:nvPr/>
        </p:nvPicPr>
        <p:blipFill>
          <a:blip r:embed="rId3"/>
          <a:stretch>
            <a:fillRect/>
          </a:stretch>
        </p:blipFill>
        <p:spPr>
          <a:xfrm>
            <a:off x="250643" y="2436599"/>
            <a:ext cx="5656304" cy="3567038"/>
          </a:xfrm>
          <a:prstGeom prst="rect">
            <a:avLst/>
          </a:prstGeom>
        </p:spPr>
      </p:pic>
    </p:spTree>
    <p:extLst>
      <p:ext uri="{BB962C8B-B14F-4D97-AF65-F5344CB8AC3E}">
        <p14:creationId xmlns:p14="http://schemas.microsoft.com/office/powerpoint/2010/main" val="2881161219"/>
      </p:ext>
    </p:extLst>
  </p:cSld>
  <p:clrMapOvr>
    <a:masterClrMapping/>
  </p:clrMapOvr>
  <mc:AlternateContent xmlns:mc="http://schemas.openxmlformats.org/markup-compatibility/2006" xmlns:p14="http://schemas.microsoft.com/office/powerpoint/2010/main">
    <mc:Choice Requires="p14">
      <p:transition spd="slow" p14:dur="25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6437" y="2844800"/>
            <a:ext cx="2373745" cy="369332"/>
          </a:xfrm>
          <a:prstGeom prst="rect">
            <a:avLst/>
          </a:prstGeom>
          <a:noFill/>
        </p:spPr>
        <p:txBody>
          <a:bodyPr wrap="square" rtlCol="0">
            <a:spAutoFit/>
          </a:bodyPr>
          <a:lstStyle/>
          <a:p>
            <a:r>
              <a:rPr lang="en-US" dirty="0" smtClean="0">
                <a:solidFill>
                  <a:srgbClr val="0070C0"/>
                </a:solidFill>
                <a:latin typeface="Courier New" panose="02070309020205020404" pitchFamily="49" charset="0"/>
                <a:cs typeface="Courier New" panose="02070309020205020404" pitchFamily="49" charset="0"/>
              </a:rPr>
              <a:t>END OF OOPS</a:t>
            </a:r>
            <a:endParaRPr lang="en-IN"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66261230"/>
      </p:ext>
    </p:extLst>
  </p:cSld>
  <p:clrMapOvr>
    <a:masterClrMapping/>
  </p:clrMapOvr>
  <mc:AlternateContent xmlns:mc="http://schemas.openxmlformats.org/markup-compatibility/2006" xmlns:p14="http://schemas.microsoft.com/office/powerpoint/2010/main">
    <mc:Choice Requires="p14">
      <p:transition spd="slow" p14:dur="2500">
        <p14:conveyor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44945" y="535709"/>
            <a:ext cx="2697018" cy="369332"/>
          </a:xfrm>
          <a:prstGeom prst="rect">
            <a:avLst/>
          </a:prstGeom>
          <a:noFill/>
        </p:spPr>
        <p:txBody>
          <a:bodyPr wrap="square" rtlCol="0">
            <a:spAutoFit/>
          </a:bodyPr>
          <a:lstStyle/>
          <a:p>
            <a:r>
              <a:rPr lang="en-US" dirty="0" smtClean="0">
                <a:latin typeface="Candara" panose="020E0502030303020204" pitchFamily="34" charset="0"/>
              </a:rPr>
              <a:t>Structure of a Class</a:t>
            </a:r>
            <a:endParaRPr lang="en-IN" dirty="0">
              <a:latin typeface="Candara" panose="020E0502030303020204" pitchFamily="34" charset="0"/>
            </a:endParaRPr>
          </a:p>
        </p:txBody>
      </p:sp>
      <p:pic>
        <p:nvPicPr>
          <p:cNvPr id="8" name="Picture 7"/>
          <p:cNvPicPr>
            <a:picLocks noChangeAspect="1"/>
          </p:cNvPicPr>
          <p:nvPr/>
        </p:nvPicPr>
        <p:blipFill>
          <a:blip r:embed="rId2"/>
          <a:stretch>
            <a:fillRect/>
          </a:stretch>
        </p:blipFill>
        <p:spPr>
          <a:xfrm>
            <a:off x="413811" y="1337471"/>
            <a:ext cx="5656304" cy="3567038"/>
          </a:xfrm>
          <a:prstGeom prst="rect">
            <a:avLst/>
          </a:prstGeom>
        </p:spPr>
      </p:pic>
      <p:sp>
        <p:nvSpPr>
          <p:cNvPr id="10" name="Rectangle 9"/>
          <p:cNvSpPr/>
          <p:nvPr/>
        </p:nvSpPr>
        <p:spPr>
          <a:xfrm>
            <a:off x="7232072" y="905041"/>
            <a:ext cx="4608947" cy="1804725"/>
          </a:xfrm>
          <a:prstGeom prst="rect">
            <a:avLst/>
          </a:prstGeom>
        </p:spPr>
        <p:txBody>
          <a:bodyPr wrap="square">
            <a:spAutoFit/>
          </a:bodyPr>
          <a:lstStyle/>
          <a:p>
            <a:pPr>
              <a:lnSpc>
                <a:spcPct val="107000"/>
              </a:lnSpc>
              <a:spcAft>
                <a:spcPts val="0"/>
              </a:spcAft>
            </a:pPr>
            <a:r>
              <a:rPr lang="en-US" sz="3200" b="1" dirty="0">
                <a:solidFill>
                  <a:srgbClr val="0070C0"/>
                </a:solidFill>
                <a:latin typeface="Candara" panose="020E0502030303020204" pitchFamily="34" charset="0"/>
                <a:ea typeface="Century Gothic" panose="020B0502020202020204" pitchFamily="34" charset="0"/>
                <a:cs typeface="Segoe UI" panose="020B0502040204020203" pitchFamily="34" charset="0"/>
              </a:rPr>
              <a:t>Classes:</a:t>
            </a:r>
            <a:r>
              <a:rPr lang="en-US" sz="3200" dirty="0">
                <a:solidFill>
                  <a:srgbClr val="0D0D0D"/>
                </a:solidFill>
                <a:latin typeface="Candara" panose="020E0502030303020204" pitchFamily="34" charset="0"/>
                <a:ea typeface="Calibri" panose="020F0502020204030204" pitchFamily="34" charset="0"/>
                <a:cs typeface="Segoe UI" panose="020B0502040204020203" pitchFamily="34" charset="0"/>
              </a:rPr>
              <a:t> </a:t>
            </a:r>
            <a:r>
              <a:rPr lang="en-US" dirty="0">
                <a:latin typeface="Candara" panose="020E0502030303020204" pitchFamily="34" charset="0"/>
                <a:ea typeface="Calibri" panose="020F0502020204030204" pitchFamily="34" charset="0"/>
                <a:cs typeface="Segoe UI" panose="020B0502040204020203" pitchFamily="34" charset="0"/>
              </a:rPr>
              <a:t>Classes are </a:t>
            </a:r>
            <a:r>
              <a:rPr lang="en-US" dirty="0" smtClean="0">
                <a:latin typeface="Candara" panose="020E0502030303020204" pitchFamily="34" charset="0"/>
                <a:ea typeface="Calibri" panose="020F0502020204030204" pitchFamily="34" charset="0"/>
                <a:cs typeface="Segoe UI" panose="020B0502040204020203" pitchFamily="34" charset="0"/>
              </a:rPr>
              <a:t>contains </a:t>
            </a:r>
          </a:p>
          <a:p>
            <a:pPr marL="285750" indent="-285750">
              <a:lnSpc>
                <a:spcPct val="107000"/>
              </a:lnSpc>
              <a:spcAft>
                <a:spcPts val="0"/>
              </a:spcAft>
              <a:buFontTx/>
              <a:buChar char="-"/>
            </a:pPr>
            <a:r>
              <a:rPr lang="en-US" b="1" dirty="0" smtClean="0">
                <a:latin typeface="Candara" panose="020E0502030303020204" pitchFamily="34" charset="0"/>
                <a:ea typeface="Calibri" panose="020F0502020204030204" pitchFamily="34" charset="0"/>
                <a:cs typeface="Segoe UI" panose="020B0502040204020203" pitchFamily="34" charset="0"/>
              </a:rPr>
              <a:t>methods </a:t>
            </a:r>
            <a:r>
              <a:rPr lang="en-US" b="1" dirty="0">
                <a:latin typeface="Candara" panose="020E0502030303020204" pitchFamily="34" charset="0"/>
                <a:ea typeface="Calibri" panose="020F0502020204030204" pitchFamily="34" charset="0"/>
                <a:cs typeface="Segoe UI" panose="020B0502040204020203" pitchFamily="34" charset="0"/>
              </a:rPr>
              <a:t>(functions)</a:t>
            </a:r>
            <a:r>
              <a:rPr lang="en-US" dirty="0">
                <a:latin typeface="Candara" panose="020E0502030303020204" pitchFamily="34" charset="0"/>
                <a:ea typeface="Calibri" panose="020F0502020204030204" pitchFamily="34" charset="0"/>
                <a:cs typeface="Segoe UI" panose="020B0502040204020203" pitchFamily="34" charset="0"/>
              </a:rPr>
              <a:t> </a:t>
            </a:r>
            <a:endParaRPr lang="en-US" dirty="0" smtClean="0">
              <a:latin typeface="Candara" panose="020E0502030303020204" pitchFamily="34" charset="0"/>
              <a:ea typeface="Calibri" panose="020F0502020204030204" pitchFamily="34" charset="0"/>
              <a:cs typeface="Segoe UI" panose="020B0502040204020203" pitchFamily="34" charset="0"/>
            </a:endParaRPr>
          </a:p>
          <a:p>
            <a:pPr marL="285750" indent="-285750">
              <a:lnSpc>
                <a:spcPct val="107000"/>
              </a:lnSpc>
              <a:spcAft>
                <a:spcPts val="0"/>
              </a:spcAft>
              <a:buFontTx/>
              <a:buChar char="-"/>
            </a:pPr>
            <a:r>
              <a:rPr lang="en-US" b="1" dirty="0">
                <a:latin typeface="Candara" panose="020E0502030303020204" pitchFamily="34" charset="0"/>
                <a:ea typeface="Calibri" panose="020F0502020204030204" pitchFamily="34" charset="0"/>
                <a:cs typeface="Segoe UI" panose="020B0502040204020203" pitchFamily="34" charset="0"/>
              </a:rPr>
              <a:t>attributes (</a:t>
            </a:r>
            <a:r>
              <a:rPr lang="en-US" b="1" dirty="0" smtClean="0">
                <a:latin typeface="Candara" panose="020E0502030303020204" pitchFamily="34" charset="0"/>
                <a:ea typeface="Calibri" panose="020F0502020204030204" pitchFamily="34" charset="0"/>
                <a:cs typeface="Segoe UI" panose="020B0502040204020203" pitchFamily="34" charset="0"/>
              </a:rPr>
              <a:t>data, Variables)</a:t>
            </a:r>
            <a:endParaRPr lang="en-US" dirty="0" smtClean="0">
              <a:latin typeface="Candara" panose="020E0502030303020204" pitchFamily="34" charset="0"/>
              <a:ea typeface="Calibri" panose="020F0502020204030204" pitchFamily="34" charset="0"/>
              <a:cs typeface="Segoe UI" panose="020B0502040204020203" pitchFamily="34" charset="0"/>
            </a:endParaRPr>
          </a:p>
          <a:p>
            <a:pPr marL="285750" indent="-285750">
              <a:lnSpc>
                <a:spcPct val="107000"/>
              </a:lnSpc>
              <a:spcAft>
                <a:spcPts val="0"/>
              </a:spcAft>
              <a:buFontTx/>
              <a:buChar char="-"/>
            </a:pPr>
            <a:r>
              <a:rPr lang="en-US" b="1" dirty="0" smtClean="0">
                <a:latin typeface="Candara" panose="020E0502030303020204" pitchFamily="34" charset="0"/>
                <a:ea typeface="Century Gothic" panose="020B0502020202020204" pitchFamily="34" charset="0"/>
                <a:cs typeface="Segoe UI" panose="020B0502040204020203" pitchFamily="34" charset="0"/>
              </a:rPr>
              <a:t>Logical </a:t>
            </a:r>
            <a:r>
              <a:rPr lang="en-US" b="1" dirty="0">
                <a:latin typeface="Candara" panose="020E0502030303020204" pitchFamily="34" charset="0"/>
                <a:ea typeface="Century Gothic" panose="020B0502020202020204" pitchFamily="34" charset="0"/>
                <a:cs typeface="Segoe UI" panose="020B0502040204020203" pitchFamily="34" charset="0"/>
              </a:rPr>
              <a:t>Structure or </a:t>
            </a:r>
            <a:r>
              <a:rPr lang="en-US" b="1" dirty="0" smtClean="0">
                <a:latin typeface="Candara" panose="020E0502030303020204" pitchFamily="34" charset="0"/>
                <a:ea typeface="Century Gothic" panose="020B0502020202020204" pitchFamily="34" charset="0"/>
                <a:cs typeface="Segoe UI" panose="020B0502040204020203" pitchFamily="34" charset="0"/>
              </a:rPr>
              <a:t>all</a:t>
            </a:r>
          </a:p>
          <a:p>
            <a:pPr marL="285750" indent="-285750">
              <a:lnSpc>
                <a:spcPct val="107000"/>
              </a:lnSpc>
              <a:spcAft>
                <a:spcPts val="0"/>
              </a:spcAft>
              <a:buFontTx/>
              <a:buChar char="-"/>
            </a:pPr>
            <a:r>
              <a:rPr lang="en-US" b="1" dirty="0">
                <a:latin typeface="Candara" panose="020E0502030303020204" pitchFamily="34" charset="0"/>
                <a:ea typeface="Calibri" panose="020F0502020204030204" pitchFamily="34" charset="0"/>
                <a:cs typeface="Segoe UI" panose="020B0502040204020203" pitchFamily="34" charset="0"/>
              </a:rPr>
              <a:t>blueprints</a:t>
            </a:r>
            <a:r>
              <a:rPr lang="en-US" dirty="0">
                <a:latin typeface="Candara" panose="020E0502030303020204" pitchFamily="34" charset="0"/>
                <a:ea typeface="Calibri" panose="020F0502020204030204" pitchFamily="34" charset="0"/>
                <a:cs typeface="Segoe UI" panose="020B0502040204020203" pitchFamily="34" charset="0"/>
              </a:rPr>
              <a:t> for creating objects.</a:t>
            </a:r>
            <a:endParaRPr lang="en-IN" dirty="0">
              <a:latin typeface="Calibri" panose="020F0502020204030204" pitchFamily="34" charset="0"/>
              <a:ea typeface="Calibri" panose="020F0502020204030204" pitchFamily="34" charset="0"/>
            </a:endParaRPr>
          </a:p>
        </p:txBody>
      </p:sp>
      <p:sp>
        <p:nvSpPr>
          <p:cNvPr id="11" name="Rectangle 10"/>
          <p:cNvSpPr/>
          <p:nvPr/>
        </p:nvSpPr>
        <p:spPr>
          <a:xfrm>
            <a:off x="7332518" y="3506753"/>
            <a:ext cx="4679373" cy="1754326"/>
          </a:xfrm>
          <a:prstGeom prst="rect">
            <a:avLst/>
          </a:prstGeom>
        </p:spPr>
        <p:txBody>
          <a:bodyPr wrap="square">
            <a:spAutoFit/>
          </a:bodyPr>
          <a:lstStyle/>
          <a:p>
            <a:r>
              <a:rPr lang="en-US" b="1" dirty="0">
                <a:solidFill>
                  <a:srgbClr val="0070C0"/>
                </a:solidFill>
                <a:latin typeface="Candara" panose="020E0502030303020204" pitchFamily="34" charset="0"/>
                <a:ea typeface="Century Gothic" panose="020B0502020202020204" pitchFamily="34" charset="0"/>
                <a:cs typeface="Segoe UI" panose="020B0502040204020203" pitchFamily="34" charset="0"/>
              </a:rPr>
              <a:t>Object: </a:t>
            </a:r>
            <a:endParaRPr lang="en-US" b="1" dirty="0" smtClean="0">
              <a:solidFill>
                <a:srgbClr val="0070C0"/>
              </a:solidFill>
              <a:latin typeface="Candara" panose="020E0502030303020204" pitchFamily="34" charset="0"/>
              <a:ea typeface="Century Gothic" panose="020B0502020202020204" pitchFamily="34" charset="0"/>
              <a:cs typeface="Segoe UI" panose="020B0502040204020203" pitchFamily="34" charset="0"/>
            </a:endParaRPr>
          </a:p>
          <a:p>
            <a:pPr marL="285750" indent="-285750">
              <a:buFontTx/>
              <a:buChar char="-"/>
            </a:pPr>
            <a:r>
              <a:rPr lang="en-US" dirty="0" smtClean="0">
                <a:latin typeface="Candara" panose="020E0502030303020204" pitchFamily="34" charset="0"/>
                <a:ea typeface="Calibri" panose="020F0502020204030204" pitchFamily="34" charset="0"/>
                <a:cs typeface="Segoe UI" panose="020B0502040204020203" pitchFamily="34" charset="0"/>
              </a:rPr>
              <a:t>Objects </a:t>
            </a:r>
            <a:r>
              <a:rPr lang="en-US" dirty="0">
                <a:latin typeface="Candara" panose="020E0502030303020204" pitchFamily="34" charset="0"/>
                <a:ea typeface="Calibri" panose="020F0502020204030204" pitchFamily="34" charset="0"/>
                <a:cs typeface="Segoe UI" panose="020B0502040204020203" pitchFamily="34" charset="0"/>
              </a:rPr>
              <a:t>are instances of classes. </a:t>
            </a:r>
            <a:endParaRPr lang="en-US" dirty="0" smtClean="0">
              <a:latin typeface="Candara" panose="020E0502030303020204" pitchFamily="34" charset="0"/>
              <a:ea typeface="Calibri" panose="020F0502020204030204" pitchFamily="34" charset="0"/>
              <a:cs typeface="Segoe UI" panose="020B0502040204020203" pitchFamily="34" charset="0"/>
            </a:endParaRPr>
          </a:p>
          <a:p>
            <a:pPr marL="285750" indent="-285750">
              <a:buFontTx/>
              <a:buChar char="-"/>
            </a:pPr>
            <a:r>
              <a:rPr lang="en-US" dirty="0" smtClean="0">
                <a:latin typeface="Candara" panose="020E0502030303020204" pitchFamily="34" charset="0"/>
                <a:ea typeface="Calibri" panose="020F0502020204030204" pitchFamily="34" charset="0"/>
                <a:cs typeface="Segoe UI" panose="020B0502040204020203" pitchFamily="34" charset="0"/>
              </a:rPr>
              <a:t>created </a:t>
            </a:r>
            <a:r>
              <a:rPr lang="en-US" dirty="0">
                <a:latin typeface="Candara" panose="020E0502030303020204" pitchFamily="34" charset="0"/>
                <a:ea typeface="Calibri" panose="020F0502020204030204" pitchFamily="34" charset="0"/>
                <a:cs typeface="Segoe UI" panose="020B0502040204020203" pitchFamily="34" charset="0"/>
              </a:rPr>
              <a:t>using the class as a template. </a:t>
            </a:r>
            <a:endParaRPr lang="en-US" dirty="0" smtClean="0">
              <a:latin typeface="Candara" panose="020E0502030303020204" pitchFamily="34" charset="0"/>
              <a:ea typeface="Calibri" panose="020F0502020204030204" pitchFamily="34" charset="0"/>
              <a:cs typeface="Segoe UI" panose="020B0502040204020203" pitchFamily="34" charset="0"/>
            </a:endParaRPr>
          </a:p>
          <a:p>
            <a:pPr marL="285750" indent="-285750">
              <a:buFontTx/>
              <a:buChar char="-"/>
            </a:pPr>
            <a:r>
              <a:rPr lang="en-US" dirty="0" smtClean="0">
                <a:latin typeface="Candara" panose="020E0502030303020204" pitchFamily="34" charset="0"/>
                <a:ea typeface="Century Gothic" panose="020B0502020202020204" pitchFamily="34" charset="0"/>
                <a:cs typeface="Segoe UI" panose="020B0502040204020203" pitchFamily="34" charset="0"/>
              </a:rPr>
              <a:t>Using </a:t>
            </a:r>
            <a:r>
              <a:rPr lang="en-US" dirty="0">
                <a:latin typeface="Candara" panose="020E0502030303020204" pitchFamily="34" charset="0"/>
                <a:ea typeface="Century Gothic" panose="020B0502020202020204" pitchFamily="34" charset="0"/>
                <a:cs typeface="Segoe UI" panose="020B0502040204020203" pitchFamily="34" charset="0"/>
              </a:rPr>
              <a:t>object we can access the </a:t>
            </a:r>
            <a:endParaRPr lang="en-US" dirty="0" smtClean="0">
              <a:latin typeface="Candara" panose="020E0502030303020204" pitchFamily="34" charset="0"/>
              <a:ea typeface="Century Gothic" panose="020B0502020202020204" pitchFamily="34" charset="0"/>
              <a:cs typeface="Segoe UI" panose="020B0502040204020203" pitchFamily="34" charset="0"/>
            </a:endParaRPr>
          </a:p>
          <a:p>
            <a:r>
              <a:rPr lang="en-US" b="1" dirty="0" smtClean="0">
                <a:latin typeface="Candara" panose="020E0502030303020204" pitchFamily="34" charset="0"/>
                <a:ea typeface="Century Gothic" panose="020B0502020202020204" pitchFamily="34" charset="0"/>
                <a:cs typeface="Segoe UI" panose="020B0502040204020203" pitchFamily="34" charset="0"/>
              </a:rPr>
              <a:t>           A) Attribute(data</a:t>
            </a:r>
            <a:r>
              <a:rPr lang="en-US" b="1" dirty="0">
                <a:latin typeface="Candara" panose="020E0502030303020204" pitchFamily="34" charset="0"/>
                <a:ea typeface="Century Gothic" panose="020B0502020202020204" pitchFamily="34" charset="0"/>
                <a:cs typeface="Segoe UI" panose="020B0502040204020203" pitchFamily="34" charset="0"/>
              </a:rPr>
              <a:t>) </a:t>
            </a:r>
            <a:endParaRPr lang="en-US" dirty="0" smtClean="0">
              <a:latin typeface="Candara" panose="020E0502030303020204" pitchFamily="34" charset="0"/>
              <a:ea typeface="Century Gothic" panose="020B0502020202020204" pitchFamily="34" charset="0"/>
              <a:cs typeface="Segoe UI" panose="020B0502040204020203" pitchFamily="34" charset="0"/>
            </a:endParaRPr>
          </a:p>
          <a:p>
            <a:r>
              <a:rPr lang="en-US" b="1" dirty="0" smtClean="0">
                <a:latin typeface="Candara" panose="020E0502030303020204" pitchFamily="34" charset="0"/>
                <a:ea typeface="Century Gothic" panose="020B0502020202020204" pitchFamily="34" charset="0"/>
                <a:cs typeface="Segoe UI" panose="020B0502040204020203" pitchFamily="34" charset="0"/>
              </a:rPr>
              <a:t>           b) Methods(Function</a:t>
            </a:r>
            <a:r>
              <a:rPr lang="en-US" b="1" dirty="0">
                <a:latin typeface="Candara" panose="020E0502030303020204" pitchFamily="34" charset="0"/>
                <a:ea typeface="Century Gothic" panose="020B0502020202020204" pitchFamily="34" charset="0"/>
                <a:cs typeface="Segoe UI" panose="020B0502040204020203" pitchFamily="34" charset="0"/>
              </a:rPr>
              <a:t>) </a:t>
            </a:r>
            <a:r>
              <a:rPr lang="en-US" b="1" dirty="0" smtClean="0">
                <a:latin typeface="Candara" panose="020E0502030303020204" pitchFamily="34" charset="0"/>
                <a:ea typeface="Century Gothic" panose="020B0502020202020204" pitchFamily="34" charset="0"/>
                <a:cs typeface="Segoe UI" panose="020B0502040204020203" pitchFamily="34" charset="0"/>
              </a:rPr>
              <a:t>or both </a:t>
            </a:r>
            <a:r>
              <a:rPr lang="en-US" dirty="0" smtClean="0">
                <a:latin typeface="Candara" panose="020E0502030303020204" pitchFamily="34" charset="0"/>
                <a:ea typeface="Century Gothic" panose="020B0502020202020204" pitchFamily="34" charset="0"/>
                <a:cs typeface="Segoe UI" panose="020B0502040204020203" pitchFamily="34" charset="0"/>
              </a:rPr>
              <a:t>of </a:t>
            </a:r>
            <a:r>
              <a:rPr lang="en-US" dirty="0">
                <a:latin typeface="Candara" panose="020E0502030303020204" pitchFamily="34" charset="0"/>
                <a:ea typeface="Century Gothic" panose="020B0502020202020204" pitchFamily="34" charset="0"/>
                <a:cs typeface="Segoe UI" panose="020B0502040204020203" pitchFamily="34" charset="0"/>
              </a:rPr>
              <a:t>a Class</a:t>
            </a:r>
            <a:endParaRPr lang="en-IN" dirty="0"/>
          </a:p>
        </p:txBody>
      </p:sp>
    </p:spTree>
    <p:extLst>
      <p:ext uri="{BB962C8B-B14F-4D97-AF65-F5344CB8AC3E}">
        <p14:creationId xmlns:p14="http://schemas.microsoft.com/office/powerpoint/2010/main" val="2118811606"/>
      </p:ext>
    </p:extLst>
  </p:cSld>
  <p:clrMapOvr>
    <a:masterClrMapping/>
  </p:clrMapOvr>
  <mc:AlternateContent xmlns:mc="http://schemas.openxmlformats.org/markup-compatibility/2006" xmlns:p14="http://schemas.microsoft.com/office/powerpoint/2010/main">
    <mc:Choice Requires="p14">
      <p:transition spd="slow" p14:dur="25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left)">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wipe(left)">
                                      <p:cBhvr>
                                        <p:cTn id="22" dur="500"/>
                                        <p:tgtEl>
                                          <p:spTgt spid="1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Effect transition="in" filter="wipe(left)">
                                      <p:cBhvr>
                                        <p:cTn id="27" dur="500"/>
                                        <p:tgtEl>
                                          <p:spTgt spid="1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xEl>
                                              <p:pRg st="3" end="3"/>
                                            </p:txEl>
                                          </p:spTgt>
                                        </p:tgtEl>
                                        <p:attrNameLst>
                                          <p:attrName>style.visibility</p:attrName>
                                        </p:attrNameLst>
                                      </p:cBhvr>
                                      <p:to>
                                        <p:strVal val="visible"/>
                                      </p:to>
                                    </p:set>
                                    <p:animEffect transition="in" filter="wipe(left)">
                                      <p:cBhvr>
                                        <p:cTn id="32" dur="500"/>
                                        <p:tgtEl>
                                          <p:spTgt spid="10">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animEffect transition="in" filter="wipe(left)">
                                      <p:cBhvr>
                                        <p:cTn id="37" dur="500"/>
                                        <p:tgtEl>
                                          <p:spTgt spid="10">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wipe(left)">
                                      <p:cBhvr>
                                        <p:cTn id="42" dur="500"/>
                                        <p:tgtEl>
                                          <p:spTgt spid="1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
                                            <p:txEl>
                                              <p:pRg st="1" end="1"/>
                                            </p:txEl>
                                          </p:spTgt>
                                        </p:tgtEl>
                                        <p:attrNameLst>
                                          <p:attrName>style.visibility</p:attrName>
                                        </p:attrNameLst>
                                      </p:cBhvr>
                                      <p:to>
                                        <p:strVal val="visible"/>
                                      </p:to>
                                    </p:set>
                                    <p:animEffect transition="in" filter="wipe(left)">
                                      <p:cBhvr>
                                        <p:cTn id="47" dur="500"/>
                                        <p:tgtEl>
                                          <p:spTgt spid="11">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
                                            <p:txEl>
                                              <p:pRg st="2" end="2"/>
                                            </p:txEl>
                                          </p:spTgt>
                                        </p:tgtEl>
                                        <p:attrNameLst>
                                          <p:attrName>style.visibility</p:attrName>
                                        </p:attrNameLst>
                                      </p:cBhvr>
                                      <p:to>
                                        <p:strVal val="visible"/>
                                      </p:to>
                                    </p:set>
                                    <p:animEffect transition="in" filter="wipe(left)">
                                      <p:cBhvr>
                                        <p:cTn id="52" dur="500"/>
                                        <p:tgtEl>
                                          <p:spTgt spid="11">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
                                            <p:txEl>
                                              <p:pRg st="3" end="3"/>
                                            </p:txEl>
                                          </p:spTgt>
                                        </p:tgtEl>
                                        <p:attrNameLst>
                                          <p:attrName>style.visibility</p:attrName>
                                        </p:attrNameLst>
                                      </p:cBhvr>
                                      <p:to>
                                        <p:strVal val="visible"/>
                                      </p:to>
                                    </p:set>
                                    <p:animEffect transition="in" filter="wipe(left)">
                                      <p:cBhvr>
                                        <p:cTn id="57" dur="500"/>
                                        <p:tgtEl>
                                          <p:spTgt spid="11">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1">
                                            <p:txEl>
                                              <p:pRg st="4" end="4"/>
                                            </p:txEl>
                                          </p:spTgt>
                                        </p:tgtEl>
                                        <p:attrNameLst>
                                          <p:attrName>style.visibility</p:attrName>
                                        </p:attrNameLst>
                                      </p:cBhvr>
                                      <p:to>
                                        <p:strVal val="visible"/>
                                      </p:to>
                                    </p:set>
                                    <p:animEffect transition="in" filter="wipe(left)">
                                      <p:cBhvr>
                                        <p:cTn id="62" dur="500"/>
                                        <p:tgtEl>
                                          <p:spTgt spid="11">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1">
                                            <p:txEl>
                                              <p:pRg st="5" end="5"/>
                                            </p:txEl>
                                          </p:spTgt>
                                        </p:tgtEl>
                                        <p:attrNameLst>
                                          <p:attrName>style.visibility</p:attrName>
                                        </p:attrNameLst>
                                      </p:cBhvr>
                                      <p:to>
                                        <p:strVal val="visible"/>
                                      </p:to>
                                    </p:set>
                                    <p:animEffect transition="in" filter="wipe(left)">
                                      <p:cBhvr>
                                        <p:cTn id="67"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0984" y="464543"/>
            <a:ext cx="10979750" cy="3170099"/>
          </a:xfrm>
          <a:prstGeom prst="rect">
            <a:avLst/>
          </a:prstGeom>
        </p:spPr>
        <p:txBody>
          <a:bodyPr wrap="square">
            <a:spAutoFit/>
          </a:bodyPr>
          <a:lstStyle/>
          <a:p>
            <a:r>
              <a:rPr lang="en-US" sz="2000" b="1" dirty="0" smtClean="0">
                <a:solidFill>
                  <a:srgbClr val="00B050"/>
                </a:solidFill>
                <a:latin typeface="Candara" panose="020E0502030303020204" pitchFamily="34" charset="0"/>
                <a:ea typeface="Calibri" panose="020F0502020204030204" pitchFamily="34" charset="0"/>
                <a:cs typeface="Segoe UI" panose="020B0502040204020203" pitchFamily="34" charset="0"/>
              </a:rPr>
              <a:t>Inheritance</a:t>
            </a:r>
          </a:p>
          <a:p>
            <a:endParaRPr lang="en-US" b="1" dirty="0">
              <a:latin typeface="Candara" panose="020E0502030303020204" pitchFamily="34" charset="0"/>
              <a:cs typeface="Segoe UI" panose="020B0502040204020203" pitchFamily="34" charset="0"/>
            </a:endParaRPr>
          </a:p>
          <a:p>
            <a:r>
              <a:rPr lang="en-US" dirty="0">
                <a:latin typeface="Candara" panose="020E0502030303020204" pitchFamily="34" charset="0"/>
              </a:rPr>
              <a:t>The derived class(Child Class) inherits the properties of the Base class(Parent Class)</a:t>
            </a:r>
            <a:endParaRPr lang="en-IN" dirty="0">
              <a:latin typeface="Candara" panose="020E0502030303020204" pitchFamily="34" charset="0"/>
            </a:endParaRPr>
          </a:p>
          <a:p>
            <a:r>
              <a:rPr lang="en-US" dirty="0">
                <a:latin typeface="Candara" panose="020E0502030303020204" pitchFamily="34" charset="0"/>
              </a:rPr>
              <a:t>In the Inheritance Derived class(Child Class) can access all the properties (Attributes and Functions) of the Base </a:t>
            </a:r>
            <a:r>
              <a:rPr lang="en-US" dirty="0" smtClean="0">
                <a:latin typeface="Candara" panose="020E0502030303020204" pitchFamily="34" charset="0"/>
              </a:rPr>
              <a:t>class(Parent </a:t>
            </a:r>
            <a:r>
              <a:rPr lang="en-US" dirty="0">
                <a:latin typeface="Candara" panose="020E0502030303020204" pitchFamily="34" charset="0"/>
              </a:rPr>
              <a:t>Class).</a:t>
            </a:r>
            <a:endParaRPr lang="en-IN" dirty="0">
              <a:latin typeface="Candara" panose="020E0502030303020204" pitchFamily="34" charset="0"/>
            </a:endParaRPr>
          </a:p>
          <a:p>
            <a:endParaRPr lang="en-US" dirty="0" smtClean="0">
              <a:latin typeface="Candara" panose="020E0502030303020204" pitchFamily="34" charset="0"/>
            </a:endParaRPr>
          </a:p>
          <a:p>
            <a:r>
              <a:rPr lang="en-US" dirty="0" smtClean="0">
                <a:latin typeface="Candara" panose="020E0502030303020204" pitchFamily="34" charset="0"/>
              </a:rPr>
              <a:t>There </a:t>
            </a:r>
            <a:r>
              <a:rPr lang="en-US" dirty="0">
                <a:latin typeface="Candara" panose="020E0502030303020204" pitchFamily="34" charset="0"/>
              </a:rPr>
              <a:t>are different types of Inheritance</a:t>
            </a:r>
            <a:endParaRPr lang="en-IN" dirty="0">
              <a:latin typeface="Candara" panose="020E0502030303020204" pitchFamily="34" charset="0"/>
            </a:endParaRPr>
          </a:p>
          <a:p>
            <a:pPr lvl="0"/>
            <a:r>
              <a:rPr lang="en-US" b="1" dirty="0" smtClean="0">
                <a:latin typeface="Candara" panose="020E0502030303020204" pitchFamily="34" charset="0"/>
              </a:rPr>
              <a:t>1) Single </a:t>
            </a:r>
            <a:r>
              <a:rPr lang="en-US" b="1" dirty="0">
                <a:latin typeface="Candara" panose="020E0502030303020204" pitchFamily="34" charset="0"/>
              </a:rPr>
              <a:t>Inheritance</a:t>
            </a:r>
            <a:endParaRPr lang="en-IN" dirty="0">
              <a:latin typeface="Candara" panose="020E0502030303020204" pitchFamily="34" charset="0"/>
            </a:endParaRPr>
          </a:p>
          <a:p>
            <a:pPr lvl="0"/>
            <a:r>
              <a:rPr lang="en-US" b="1" dirty="0" smtClean="0">
                <a:latin typeface="Candara" panose="020E0502030303020204" pitchFamily="34" charset="0"/>
              </a:rPr>
              <a:t>2)</a:t>
            </a:r>
            <a:r>
              <a:rPr lang="en-US" b="1" dirty="0">
                <a:latin typeface="Candara" panose="020E0502030303020204" pitchFamily="34" charset="0"/>
              </a:rPr>
              <a:t> Multilevel Inheritance</a:t>
            </a:r>
            <a:endParaRPr lang="en-US" b="1" dirty="0" smtClean="0">
              <a:latin typeface="Candara" panose="020E0502030303020204" pitchFamily="34" charset="0"/>
            </a:endParaRPr>
          </a:p>
          <a:p>
            <a:pPr lvl="0"/>
            <a:r>
              <a:rPr lang="en-US" b="1" dirty="0" smtClean="0">
                <a:latin typeface="Candara" panose="020E0502030303020204" pitchFamily="34" charset="0"/>
              </a:rPr>
              <a:t>3) Multiple </a:t>
            </a:r>
            <a:r>
              <a:rPr lang="en-US" b="1" dirty="0">
                <a:latin typeface="Candara" panose="020E0502030303020204" pitchFamily="34" charset="0"/>
              </a:rPr>
              <a:t>Inheritance</a:t>
            </a:r>
            <a:endParaRPr lang="en-IN" dirty="0">
              <a:latin typeface="Candara" panose="020E0502030303020204" pitchFamily="34" charset="0"/>
            </a:endParaRPr>
          </a:p>
          <a:p>
            <a:pPr lvl="0"/>
            <a:endParaRPr lang="en-IN" dirty="0">
              <a:latin typeface="Candara" panose="020E0502030303020204" pitchFamily="34" charset="0"/>
            </a:endParaRPr>
          </a:p>
        </p:txBody>
      </p:sp>
    </p:spTree>
    <p:extLst>
      <p:ext uri="{BB962C8B-B14F-4D97-AF65-F5344CB8AC3E}">
        <p14:creationId xmlns:p14="http://schemas.microsoft.com/office/powerpoint/2010/main" val="1625062871"/>
      </p:ext>
    </p:extLst>
  </p:cSld>
  <p:clrMapOvr>
    <a:masterClrMapping/>
  </p:clrMapOvr>
  <mc:AlternateContent xmlns:mc="http://schemas.openxmlformats.org/markup-compatibility/2006" xmlns:p14="http://schemas.microsoft.com/office/powerpoint/2010/main">
    <mc:Choice Requires="p14">
      <p:transition spd="slow" p14:dur="25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left)">
                                      <p:cBhvr>
                                        <p:cTn id="22" dur="20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left)">
                                      <p:cBhvr>
                                        <p:cTn id="27" dur="20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left)">
                                      <p:cBhvr>
                                        <p:cTn id="32" dur="20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wipe(left)">
                                      <p:cBhvr>
                                        <p:cTn id="37"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93182" y="593497"/>
            <a:ext cx="2178802" cy="369332"/>
          </a:xfrm>
          <a:prstGeom prst="rect">
            <a:avLst/>
          </a:prstGeom>
        </p:spPr>
        <p:txBody>
          <a:bodyPr wrap="none">
            <a:spAutoFit/>
          </a:bodyPr>
          <a:lstStyle/>
          <a:p>
            <a:r>
              <a:rPr lang="en-US" b="1" dirty="0">
                <a:latin typeface="Candara" panose="020E0502030303020204" pitchFamily="34" charset="0"/>
              </a:rPr>
              <a:t>1) Single Inheritance</a:t>
            </a:r>
            <a:endParaRPr lang="en-IN" dirty="0"/>
          </a:p>
        </p:txBody>
      </p:sp>
      <p:sp>
        <p:nvSpPr>
          <p:cNvPr id="12" name="AutoShape 4" descr="Black Man Clipart Images - Free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Picture 6" descr="Black Man Clipart Images - Free Download on Freepik"/>
          <p:cNvPicPr>
            <a:picLocks noChangeAspect="1" noChangeArrowheads="1"/>
          </p:cNvPicPr>
          <p:nvPr/>
        </p:nvPicPr>
        <p:blipFill rotWithShape="1">
          <a:blip r:embed="rId2">
            <a:extLst>
              <a:ext uri="{28A0092B-C50C-407E-A947-70E740481C1C}">
                <a14:useLocalDpi xmlns:a14="http://schemas.microsoft.com/office/drawing/2010/main" val="0"/>
              </a:ext>
            </a:extLst>
          </a:blip>
          <a:srcRect l="26206" r="11816" b="43518"/>
          <a:stretch/>
        </p:blipFill>
        <p:spPr bwMode="auto">
          <a:xfrm>
            <a:off x="3815851" y="1324526"/>
            <a:ext cx="1770207" cy="16132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African American Kids Clip Art Vector Images (over 470)"/>
          <p:cNvPicPr>
            <a:picLocks noChangeAspect="1" noChangeArrowheads="1"/>
          </p:cNvPicPr>
          <p:nvPr/>
        </p:nvPicPr>
        <p:blipFill rotWithShape="1">
          <a:blip r:embed="rId3">
            <a:extLst>
              <a:ext uri="{28A0092B-C50C-407E-A947-70E740481C1C}">
                <a14:useLocalDpi xmlns:a14="http://schemas.microsoft.com/office/drawing/2010/main" val="0"/>
              </a:ext>
            </a:extLst>
          </a:blip>
          <a:srcRect l="44028" r="-2962" b="33246"/>
          <a:stretch/>
        </p:blipFill>
        <p:spPr bwMode="auto">
          <a:xfrm>
            <a:off x="4005563" y="4166427"/>
            <a:ext cx="1191490" cy="1645824"/>
          </a:xfrm>
          <a:prstGeom prst="rect">
            <a:avLst/>
          </a:prstGeom>
          <a:noFill/>
          <a:extLst>
            <a:ext uri="{909E8E84-426E-40DD-AFC4-6F175D3DCCD1}">
              <a14:hiddenFill xmlns:a14="http://schemas.microsoft.com/office/drawing/2010/main">
                <a:solidFill>
                  <a:srgbClr val="FFFFFF"/>
                </a:solidFill>
              </a14:hiddenFill>
            </a:ext>
          </a:extLst>
        </p:spPr>
      </p:pic>
      <p:sp>
        <p:nvSpPr>
          <p:cNvPr id="8" name="Down Arrow 7"/>
          <p:cNvSpPr/>
          <p:nvPr/>
        </p:nvSpPr>
        <p:spPr>
          <a:xfrm>
            <a:off x="4396154" y="3247292"/>
            <a:ext cx="410308"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03322491"/>
      </p:ext>
    </p:extLst>
  </p:cSld>
  <p:clrMapOvr>
    <a:masterClrMapping/>
  </p:clrMapOvr>
  <mc:AlternateContent xmlns:mc="http://schemas.openxmlformats.org/markup-compatibility/2006" xmlns:p14="http://schemas.microsoft.com/office/powerpoint/2010/main">
    <mc:Choice Requires="p14">
      <p:transition spd="slow" p14:dur="25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nodePh="1">
                                  <p:stCondLst>
                                    <p:cond delay="0"/>
                                  </p:stCondLst>
                                  <p:endCondLst>
                                    <p:cond evt="begin" delay="0">
                                      <p:tn val="10"/>
                                    </p:cond>
                                  </p:end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2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5575" y="441097"/>
            <a:ext cx="2595582" cy="369332"/>
          </a:xfrm>
          <a:prstGeom prst="rect">
            <a:avLst/>
          </a:prstGeom>
        </p:spPr>
        <p:txBody>
          <a:bodyPr wrap="none">
            <a:spAutoFit/>
          </a:bodyPr>
          <a:lstStyle/>
          <a:p>
            <a:r>
              <a:rPr lang="en-US" b="1" dirty="0">
                <a:latin typeface="Candara" panose="020E0502030303020204" pitchFamily="34" charset="0"/>
              </a:rPr>
              <a:t>2) Multilevel Inheritance</a:t>
            </a:r>
            <a:endParaRPr lang="en-IN" dirty="0"/>
          </a:p>
        </p:txBody>
      </p:sp>
      <p:sp>
        <p:nvSpPr>
          <p:cNvPr id="5" name="AutoShape 4" descr="Black Man Clipart Images - Free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6" descr="Black Man Clipart Images - Free Download on Freepik"/>
          <p:cNvPicPr>
            <a:picLocks noChangeAspect="1" noChangeArrowheads="1"/>
          </p:cNvPicPr>
          <p:nvPr/>
        </p:nvPicPr>
        <p:blipFill rotWithShape="1">
          <a:blip r:embed="rId2">
            <a:extLst>
              <a:ext uri="{28A0092B-C50C-407E-A947-70E740481C1C}">
                <a14:useLocalDpi xmlns:a14="http://schemas.microsoft.com/office/drawing/2010/main" val="0"/>
              </a:ext>
            </a:extLst>
          </a:blip>
          <a:srcRect l="26206" r="11816" b="43518"/>
          <a:stretch/>
        </p:blipFill>
        <p:spPr bwMode="auto">
          <a:xfrm>
            <a:off x="5480337" y="2155206"/>
            <a:ext cx="1770207" cy="16132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African American Kids Clip Art Vector Images (over 470)"/>
          <p:cNvPicPr>
            <a:picLocks noChangeAspect="1" noChangeArrowheads="1"/>
          </p:cNvPicPr>
          <p:nvPr/>
        </p:nvPicPr>
        <p:blipFill rotWithShape="1">
          <a:blip r:embed="rId3">
            <a:extLst>
              <a:ext uri="{28A0092B-C50C-407E-A947-70E740481C1C}">
                <a14:useLocalDpi xmlns:a14="http://schemas.microsoft.com/office/drawing/2010/main" val="0"/>
              </a:ext>
            </a:extLst>
          </a:blip>
          <a:srcRect l="44028" r="-2962" b="33246"/>
          <a:stretch/>
        </p:blipFill>
        <p:spPr bwMode="auto">
          <a:xfrm>
            <a:off x="3389746" y="4623742"/>
            <a:ext cx="1191490" cy="16458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Cute grandfather black avatar character Royalty Free Vecto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1412" t="1452" r="30171" b="55121"/>
          <a:stretch/>
        </p:blipFill>
        <p:spPr bwMode="auto">
          <a:xfrm>
            <a:off x="3169578" y="160339"/>
            <a:ext cx="1343973" cy="1640752"/>
          </a:xfrm>
          <a:prstGeom prst="rect">
            <a:avLst/>
          </a:prstGeom>
          <a:noFill/>
          <a:extLst>
            <a:ext uri="{909E8E84-426E-40DD-AFC4-6F175D3DCCD1}">
              <a14:hiddenFill xmlns:a14="http://schemas.microsoft.com/office/drawing/2010/main">
                <a:solidFill>
                  <a:srgbClr val="FFFFFF"/>
                </a:solidFill>
              </a14:hiddenFill>
            </a:ext>
          </a:extLst>
        </p:spPr>
      </p:pic>
      <p:sp>
        <p:nvSpPr>
          <p:cNvPr id="9" name="Bent Arrow 8"/>
          <p:cNvSpPr/>
          <p:nvPr/>
        </p:nvSpPr>
        <p:spPr>
          <a:xfrm rot="5400000">
            <a:off x="5166736" y="395332"/>
            <a:ext cx="1524000" cy="1553301"/>
          </a:xfrm>
          <a:prstGeom prst="bentArrow">
            <a:avLst>
              <a:gd name="adj1" fmla="val 3595"/>
              <a:gd name="adj2" fmla="val 7427"/>
              <a:gd name="adj3" fmla="val 1530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Bent Arrow 9"/>
          <p:cNvSpPr/>
          <p:nvPr/>
        </p:nvSpPr>
        <p:spPr>
          <a:xfrm rot="10800000">
            <a:off x="5017264" y="4323358"/>
            <a:ext cx="1524000" cy="1553301"/>
          </a:xfrm>
          <a:prstGeom prst="bentArrow">
            <a:avLst>
              <a:gd name="adj1" fmla="val 3595"/>
              <a:gd name="adj2" fmla="val 6518"/>
              <a:gd name="adj3" fmla="val 18939"/>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805332937"/>
      </p:ext>
    </p:extLst>
  </p:cSld>
  <p:clrMapOvr>
    <a:masterClrMapping/>
  </p:clrMapOvr>
  <mc:AlternateContent xmlns:mc="http://schemas.openxmlformats.org/markup-compatibility/2006" xmlns:p14="http://schemas.microsoft.com/office/powerpoint/2010/main">
    <mc:Choice Requires="p14">
      <p:transition spd="slow" p14:dur="25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nodePh="1">
                                  <p:stCondLst>
                                    <p:cond delay="0"/>
                                  </p:stCondLst>
                                  <p:endCondLst>
                                    <p:cond evt="begin" delay="0">
                                      <p:tn val="25"/>
                                    </p:cond>
                                  </p:end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2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2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up)">
                                      <p:cBhvr>
                                        <p:cTn id="3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5575" y="441097"/>
            <a:ext cx="2433680" cy="369332"/>
          </a:xfrm>
          <a:prstGeom prst="rect">
            <a:avLst/>
          </a:prstGeom>
        </p:spPr>
        <p:txBody>
          <a:bodyPr wrap="none">
            <a:spAutoFit/>
          </a:bodyPr>
          <a:lstStyle/>
          <a:p>
            <a:r>
              <a:rPr lang="en-US" b="1" dirty="0">
                <a:latin typeface="Candara" panose="020E0502030303020204" pitchFamily="34" charset="0"/>
              </a:rPr>
              <a:t>3) Multiple Inheritance</a:t>
            </a:r>
            <a:endParaRPr lang="en-IN" dirty="0"/>
          </a:p>
        </p:txBody>
      </p:sp>
      <p:sp>
        <p:nvSpPr>
          <p:cNvPr id="5" name="AutoShape 4" descr="Black Man Clipart Images - Free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6" descr="Black Man Clipart Images - Free Download on Freepik"/>
          <p:cNvPicPr>
            <a:picLocks noChangeAspect="1" noChangeArrowheads="1"/>
          </p:cNvPicPr>
          <p:nvPr/>
        </p:nvPicPr>
        <p:blipFill rotWithShape="1">
          <a:blip r:embed="rId2">
            <a:extLst>
              <a:ext uri="{28A0092B-C50C-407E-A947-70E740481C1C}">
                <a14:useLocalDpi xmlns:a14="http://schemas.microsoft.com/office/drawing/2010/main" val="0"/>
              </a:ext>
            </a:extLst>
          </a:blip>
          <a:srcRect l="26206" r="11816" b="43518"/>
          <a:stretch/>
        </p:blipFill>
        <p:spPr bwMode="auto">
          <a:xfrm>
            <a:off x="8116233" y="1228115"/>
            <a:ext cx="2055155" cy="18729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African American Kids Clip Art Vector Images (over 470)"/>
          <p:cNvPicPr>
            <a:picLocks noChangeAspect="1" noChangeArrowheads="1"/>
          </p:cNvPicPr>
          <p:nvPr/>
        </p:nvPicPr>
        <p:blipFill rotWithShape="1">
          <a:blip r:embed="rId3">
            <a:extLst>
              <a:ext uri="{28A0092B-C50C-407E-A947-70E740481C1C}">
                <a14:useLocalDpi xmlns:a14="http://schemas.microsoft.com/office/drawing/2010/main" val="0"/>
              </a:ext>
            </a:extLst>
          </a:blip>
          <a:srcRect l="44028" r="-2962" b="33246"/>
          <a:stretch/>
        </p:blipFill>
        <p:spPr bwMode="auto">
          <a:xfrm>
            <a:off x="5099177" y="4717528"/>
            <a:ext cx="1191490" cy="1645824"/>
          </a:xfrm>
          <a:prstGeom prst="rect">
            <a:avLst/>
          </a:prstGeom>
          <a:noFill/>
          <a:extLst>
            <a:ext uri="{909E8E84-426E-40DD-AFC4-6F175D3DCCD1}">
              <a14:hiddenFill xmlns:a14="http://schemas.microsoft.com/office/drawing/2010/main">
                <a:solidFill>
                  <a:srgbClr val="FFFFFF"/>
                </a:solidFill>
              </a14:hiddenFill>
            </a:ext>
          </a:extLst>
        </p:spPr>
      </p:pic>
      <p:sp>
        <p:nvSpPr>
          <p:cNvPr id="13" name="Bent Arrow 12"/>
          <p:cNvSpPr/>
          <p:nvPr/>
        </p:nvSpPr>
        <p:spPr>
          <a:xfrm rot="16200000" flipH="1" flipV="1">
            <a:off x="3557643" y="2730158"/>
            <a:ext cx="2272410" cy="1702333"/>
          </a:xfrm>
          <a:prstGeom prst="bentArrow">
            <a:avLst>
              <a:gd name="adj1" fmla="val 4385"/>
              <a:gd name="adj2" fmla="val 4769"/>
              <a:gd name="adj3" fmla="val 14322"/>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Bent Arrow 14"/>
          <p:cNvSpPr/>
          <p:nvPr/>
        </p:nvSpPr>
        <p:spPr>
          <a:xfrm rot="16200000" flipH="1">
            <a:off x="5899573" y="2500870"/>
            <a:ext cx="2272410" cy="2160910"/>
          </a:xfrm>
          <a:prstGeom prst="bentArrow">
            <a:avLst>
              <a:gd name="adj1" fmla="val 2718"/>
              <a:gd name="adj2" fmla="val 5366"/>
              <a:gd name="adj3" fmla="val 12177"/>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4102" name="Picture 6" descr="Pin on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3828" y="1337501"/>
            <a:ext cx="1858853" cy="2243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358435"/>
      </p:ext>
    </p:extLst>
  </p:cSld>
  <p:clrMapOvr>
    <a:masterClrMapping/>
  </p:clrMapOvr>
  <mc:AlternateContent xmlns:mc="http://schemas.openxmlformats.org/markup-compatibility/2006" xmlns:p14="http://schemas.microsoft.com/office/powerpoint/2010/main">
    <mc:Choice Requires="p14">
      <p:transition spd="slow" p14:dur="25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102"/>
                                        </p:tgtEl>
                                        <p:attrNameLst>
                                          <p:attrName>style.visibility</p:attrName>
                                        </p:attrNameLst>
                                      </p:cBhvr>
                                      <p:to>
                                        <p:strVal val="visible"/>
                                      </p:to>
                                    </p:set>
                                    <p:animEffect transition="in" filter="wipe(up)">
                                      <p:cBhvr>
                                        <p:cTn id="12" dur="2000"/>
                                        <p:tgtEl>
                                          <p:spTgt spid="41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nodePh="1">
                                  <p:stCondLst>
                                    <p:cond delay="0"/>
                                  </p:stCondLst>
                                  <p:endCondLst>
                                    <p:cond evt="begin" delay="0">
                                      <p:tn val="25"/>
                                    </p:cond>
                                  </p:end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2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2000"/>
                                        <p:tgtEl>
                                          <p:spTgt spid="13"/>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up)">
                                      <p:cBhvr>
                                        <p:cTn id="35"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AlgoDaily - Understanding Encapsulation in Programm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0707" y="1703452"/>
            <a:ext cx="3649785" cy="31223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69626" y="360457"/>
            <a:ext cx="1627369" cy="369332"/>
          </a:xfrm>
          <a:prstGeom prst="rect">
            <a:avLst/>
          </a:prstGeom>
        </p:spPr>
        <p:txBody>
          <a:bodyPr wrap="none">
            <a:spAutoFit/>
          </a:bodyPr>
          <a:lstStyle/>
          <a:p>
            <a:r>
              <a:rPr lang="en-US" b="1" dirty="0" smtClean="0">
                <a:solidFill>
                  <a:srgbClr val="00B050"/>
                </a:solidFill>
                <a:latin typeface="Candara" panose="020E0502030303020204" pitchFamily="34" charset="0"/>
                <a:ea typeface="Calibri" panose="020F0502020204030204" pitchFamily="34" charset="0"/>
                <a:cs typeface="Segoe UI" panose="020B0502040204020203" pitchFamily="34" charset="0"/>
              </a:rPr>
              <a:t>Encapsulation:</a:t>
            </a:r>
            <a:endParaRPr lang="en-IN" dirty="0">
              <a:latin typeface="Candara" panose="020E0502030303020204" pitchFamily="34" charset="0"/>
            </a:endParaRPr>
          </a:p>
        </p:txBody>
      </p:sp>
      <p:pic>
        <p:nvPicPr>
          <p:cNvPr id="6" name="Picture 5"/>
          <p:cNvPicPr>
            <a:picLocks noChangeAspect="1"/>
          </p:cNvPicPr>
          <p:nvPr/>
        </p:nvPicPr>
        <p:blipFill>
          <a:blip r:embed="rId3"/>
          <a:stretch>
            <a:fillRect/>
          </a:stretch>
        </p:blipFill>
        <p:spPr>
          <a:xfrm>
            <a:off x="737252" y="-6225266"/>
            <a:ext cx="5746909" cy="5869843"/>
          </a:xfrm>
          <a:prstGeom prst="rect">
            <a:avLst/>
          </a:prstGeom>
        </p:spPr>
      </p:pic>
      <p:sp>
        <p:nvSpPr>
          <p:cNvPr id="7" name="Flowchart: Delay 6"/>
          <p:cNvSpPr/>
          <p:nvPr/>
        </p:nvSpPr>
        <p:spPr>
          <a:xfrm rot="16200000">
            <a:off x="7597282" y="-3329603"/>
            <a:ext cx="3183311" cy="3129597"/>
          </a:xfrm>
          <a:prstGeom prst="flowChartDelay">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8" name="Flowchart: Delay 7"/>
          <p:cNvSpPr/>
          <p:nvPr/>
        </p:nvSpPr>
        <p:spPr>
          <a:xfrm rot="5400000">
            <a:off x="7618334" y="3220388"/>
            <a:ext cx="2687917" cy="3098611"/>
          </a:xfrm>
          <a:prstGeom prst="flowChartDelay">
            <a:avLst/>
          </a:prstGeom>
          <a:gradFill>
            <a:gsLst>
              <a:gs pos="0">
                <a:schemeClr val="accent2">
                  <a:satMod val="103000"/>
                  <a:tint val="94000"/>
                  <a:lumMod val="96000"/>
                  <a:lumOff val="4000"/>
                </a:schemeClr>
              </a:gs>
              <a:gs pos="50000">
                <a:schemeClr val="accent2">
                  <a:satMod val="110000"/>
                  <a:lumMod val="100000"/>
                  <a:shade val="100000"/>
                </a:schemeClr>
              </a:gs>
              <a:gs pos="100000">
                <a:schemeClr val="accent2">
                  <a:lumMod val="99000"/>
                  <a:satMod val="120000"/>
                  <a:shade val="78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61117758"/>
      </p:ext>
    </p:extLst>
  </p:cSld>
  <p:clrMapOvr>
    <a:masterClrMapping/>
  </p:clrMapOvr>
  <mc:AlternateContent xmlns:mc="http://schemas.openxmlformats.org/markup-compatibility/2006" xmlns:p14="http://schemas.microsoft.com/office/powerpoint/2010/main">
    <mc:Choice Requires="p14">
      <p:transition spd="slow" p14:dur="2500">
        <p14:conveyor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4.07407E-6 L -0.64922 -0.0132 " pathEditMode="relative" rAng="0" ptsTypes="AA">
                                          <p:cBhvr>
                                            <p:cTn id="6" dur="2000" fill="hold"/>
                                            <p:tgtEl>
                                              <p:spTgt spid="5122"/>
                                            </p:tgtEl>
                                            <p:attrNameLst>
                                              <p:attrName>ppt_x</p:attrName>
                                              <p:attrName>ppt_y</p:attrName>
                                            </p:attrNameLst>
                                          </p:cBhvr>
                                          <p:rCtr x="-32461" y="-671"/>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1000"/>
                                            <p:tgtEl>
                                              <p:spTgt spid="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1000"/>
                                            <p:tgtEl>
                                              <p:spTgt spid="8"/>
                                            </p:tgtEl>
                                          </p:cBhvr>
                                        </p:animEffect>
                                      </p:childTnLst>
                                    </p:cTn>
                                  </p:par>
                                  <p:par>
                                    <p:cTn id="20" presetID="9" presetClass="emph" presetSubtype="0" grpId="1" nodeType="withEffect">
                                      <p:stCondLst>
                                        <p:cond delay="0"/>
                                      </p:stCondLst>
                                      <p:childTnLst>
                                        <p:set>
                                          <p:cBhvr rctx="PPT">
                                            <p:cTn id="21" dur="10000"/>
                                            <p:tgtEl>
                                              <p:spTgt spid="7"/>
                                            </p:tgtEl>
                                            <p:attrNameLst>
                                              <p:attrName>style.opacity</p:attrName>
                                            </p:attrNameLst>
                                          </p:cBhvr>
                                          <p:to>
                                            <p:strVal val="0.25"/>
                                          </p:to>
                                        </p:set>
                                        <p:animEffect filter="image" prLst="opacity: 0.25">
                                          <p:cBhvr rctx="IE">
                                            <p:cTn id="22" dur="10000"/>
                                            <p:tgtEl>
                                              <p:spTgt spid="7"/>
                                            </p:tgtEl>
                                          </p:cBhvr>
                                        </p:animEffect>
                                      </p:childTnLst>
                                    </p:cTn>
                                  </p:par>
                                  <p:par>
                                    <p:cTn id="23" presetID="9" presetClass="emph" presetSubtype="0" grpId="1" nodeType="withEffect">
                                      <p:stCondLst>
                                        <p:cond delay="0"/>
                                      </p:stCondLst>
                                      <p:childTnLst>
                                        <p:set>
                                          <p:cBhvr rctx="PPT">
                                            <p:cTn id="24" dur="10000"/>
                                            <p:tgtEl>
                                              <p:spTgt spid="8"/>
                                            </p:tgtEl>
                                            <p:attrNameLst>
                                              <p:attrName>style.opacity</p:attrName>
                                            </p:attrNameLst>
                                          </p:cBhvr>
                                          <p:to>
                                            <p:strVal val="0.25"/>
                                          </p:to>
                                        </p:set>
                                        <p:animEffect filter="image" prLst="opacity: 0.25">
                                          <p:cBhvr rctx="IE">
                                            <p:cTn id="25" dur="10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nodeType="clickEffect">
                                      <p:stCondLst>
                                        <p:cond delay="0"/>
                                      </p:stCondLst>
                                      <p:childTnLst>
                                        <p:animMotion origin="layout" path="M -3.75E-6 -3.7037E-7 L 0.44258 0.88773 " pathEditMode="relative" rAng="0" ptsTypes="AA">
                                          <p:cBhvr>
                                            <p:cTn id="29" dur="2000" fill="hold"/>
                                            <p:tgtEl>
                                              <p:spTgt spid="6"/>
                                            </p:tgtEl>
                                            <p:attrNameLst>
                                              <p:attrName>ppt_x</p:attrName>
                                              <p:attrName>ppt_y</p:attrName>
                                            </p:attrNameLst>
                                          </p:cBhvr>
                                          <p:rCtr x="22122" y="44398"/>
                                        </p:animMotion>
                                      </p:childTnLst>
                                    </p:cTn>
                                  </p:par>
                                  <p:par>
                                    <p:cTn id="30" presetID="6" presetClass="emph" presetSubtype="0" fill="hold" nodeType="withEffect" p14:presetBounceEnd="23000">
                                      <p:stCondLst>
                                        <p:cond delay="0"/>
                                      </p:stCondLst>
                                      <p:childTnLst>
                                        <p:animScale p14:bounceEnd="23000">
                                          <p:cBhvr>
                                            <p:cTn id="31" dur="2000" fill="hold"/>
                                            <p:tgtEl>
                                              <p:spTgt spid="6"/>
                                            </p:tgtEl>
                                          </p:cBhvr>
                                          <p:by x="50000" y="50000"/>
                                        </p:animScale>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2" nodeType="clickEffect">
                                      <p:stCondLst>
                                        <p:cond delay="0"/>
                                      </p:stCondLst>
                                      <p:childTnLst>
                                        <p:animMotion origin="layout" path="M 4.16667E-6 -4.07407E-6 L -0.01954 0.52199 " pathEditMode="relative" rAng="0" ptsTypes="AA">
                                          <p:cBhvr>
                                            <p:cTn id="35" dur="2000" fill="hold"/>
                                            <p:tgtEl>
                                              <p:spTgt spid="7"/>
                                            </p:tgtEl>
                                            <p:attrNameLst>
                                              <p:attrName>ppt_x</p:attrName>
                                              <p:attrName>ppt_y</p:attrName>
                                            </p:attrNameLst>
                                          </p:cBhvr>
                                          <p:rCtr x="-977" y="26088"/>
                                        </p:animMotion>
                                      </p:childTnLst>
                                    </p:cTn>
                                  </p:par>
                                </p:childTnLst>
                              </p:cTn>
                            </p:par>
                            <p:par>
                              <p:cTn id="36" fill="hold">
                                <p:stCondLst>
                                  <p:cond delay="2000"/>
                                </p:stCondLst>
                                <p:childTnLst>
                                  <p:par>
                                    <p:cTn id="37" presetID="9" presetClass="emph" presetSubtype="0" grpId="3" nodeType="afterEffect">
                                      <p:stCondLst>
                                        <p:cond delay="0"/>
                                      </p:stCondLst>
                                      <p:childTnLst>
                                        <p:set>
                                          <p:cBhvr rctx="PPT">
                                            <p:cTn id="38" dur="indefinite"/>
                                            <p:tgtEl>
                                              <p:spTgt spid="7"/>
                                            </p:tgtEl>
                                            <p:attrNameLst>
                                              <p:attrName>style.opacity</p:attrName>
                                            </p:attrNameLst>
                                          </p:cBhvr>
                                          <p:to>
                                            <p:strVal val="0.5"/>
                                          </p:to>
                                        </p:set>
                                        <p:animEffect filter="image" prLst="opacity: 0.5">
                                          <p:cBhvr rctx="IE">
                                            <p:cTn id="39" dur="indefinite"/>
                                            <p:tgtEl>
                                              <p:spTgt spid="7"/>
                                            </p:tgtEl>
                                          </p:cBhvr>
                                        </p:animEffect>
                                      </p:childTnLst>
                                    </p:cTn>
                                  </p:par>
                                </p:childTnLst>
                              </p:cTn>
                            </p:par>
                            <p:par>
                              <p:cTn id="40" fill="hold">
                                <p:stCondLst>
                                  <p:cond delay="2000"/>
                                </p:stCondLst>
                                <p:childTnLst>
                                  <p:par>
                                    <p:cTn id="41" presetID="9" presetClass="emph" presetSubtype="0" grpId="2" nodeType="afterEffect">
                                      <p:stCondLst>
                                        <p:cond delay="0"/>
                                      </p:stCondLst>
                                      <p:childTnLst>
                                        <p:set>
                                          <p:cBhvr rctx="PPT">
                                            <p:cTn id="42" dur="indefinite"/>
                                            <p:tgtEl>
                                              <p:spTgt spid="8"/>
                                            </p:tgtEl>
                                            <p:attrNameLst>
                                              <p:attrName>style.opacity</p:attrName>
                                            </p:attrNameLst>
                                          </p:cBhvr>
                                          <p:to>
                                            <p:strVal val="0.5"/>
                                          </p:to>
                                        </p:set>
                                        <p:animEffect filter="image" prLst="opacity: 0.5">
                                          <p:cBhvr rctx="IE">
                                            <p:cTn id="43" dur="indefinite"/>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8" grpId="0" animBg="1"/>
          <p:bldP spid="8" grpId="1" animBg="1"/>
          <p:bldP spid="8" grpId="2"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4.07407E-6 L -0.64922 -0.0132 " pathEditMode="relative" rAng="0" ptsTypes="AA">
                                          <p:cBhvr>
                                            <p:cTn id="6" dur="2000" fill="hold"/>
                                            <p:tgtEl>
                                              <p:spTgt spid="5122"/>
                                            </p:tgtEl>
                                            <p:attrNameLst>
                                              <p:attrName>ppt_x</p:attrName>
                                              <p:attrName>ppt_y</p:attrName>
                                            </p:attrNameLst>
                                          </p:cBhvr>
                                          <p:rCtr x="-32461" y="-671"/>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1000"/>
                                            <p:tgtEl>
                                              <p:spTgt spid="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1000"/>
                                            <p:tgtEl>
                                              <p:spTgt spid="8"/>
                                            </p:tgtEl>
                                          </p:cBhvr>
                                        </p:animEffect>
                                      </p:childTnLst>
                                    </p:cTn>
                                  </p:par>
                                  <p:par>
                                    <p:cTn id="20" presetID="9" presetClass="emph" presetSubtype="0" grpId="1" nodeType="withEffect">
                                      <p:stCondLst>
                                        <p:cond delay="0"/>
                                      </p:stCondLst>
                                      <p:childTnLst>
                                        <p:set>
                                          <p:cBhvr rctx="PPT">
                                            <p:cTn id="21" dur="10000"/>
                                            <p:tgtEl>
                                              <p:spTgt spid="7"/>
                                            </p:tgtEl>
                                            <p:attrNameLst>
                                              <p:attrName>style.opacity</p:attrName>
                                            </p:attrNameLst>
                                          </p:cBhvr>
                                          <p:to>
                                            <p:strVal val="0.25"/>
                                          </p:to>
                                        </p:set>
                                        <p:animEffect filter="image" prLst="opacity: 0.25">
                                          <p:cBhvr rctx="IE">
                                            <p:cTn id="22" dur="10000"/>
                                            <p:tgtEl>
                                              <p:spTgt spid="7"/>
                                            </p:tgtEl>
                                          </p:cBhvr>
                                        </p:animEffect>
                                      </p:childTnLst>
                                    </p:cTn>
                                  </p:par>
                                  <p:par>
                                    <p:cTn id="23" presetID="9" presetClass="emph" presetSubtype="0" grpId="1" nodeType="withEffect">
                                      <p:stCondLst>
                                        <p:cond delay="0"/>
                                      </p:stCondLst>
                                      <p:childTnLst>
                                        <p:set>
                                          <p:cBhvr rctx="PPT">
                                            <p:cTn id="24" dur="10000"/>
                                            <p:tgtEl>
                                              <p:spTgt spid="8"/>
                                            </p:tgtEl>
                                            <p:attrNameLst>
                                              <p:attrName>style.opacity</p:attrName>
                                            </p:attrNameLst>
                                          </p:cBhvr>
                                          <p:to>
                                            <p:strVal val="0.25"/>
                                          </p:to>
                                        </p:set>
                                        <p:animEffect filter="image" prLst="opacity: 0.25">
                                          <p:cBhvr rctx="IE">
                                            <p:cTn id="25" dur="10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nodeType="clickEffect">
                                      <p:stCondLst>
                                        <p:cond delay="0"/>
                                      </p:stCondLst>
                                      <p:childTnLst>
                                        <p:animMotion origin="layout" path="M -3.75E-6 -3.7037E-7 L 0.44258 0.88773 " pathEditMode="relative" rAng="0" ptsTypes="AA">
                                          <p:cBhvr>
                                            <p:cTn id="29" dur="2000" fill="hold"/>
                                            <p:tgtEl>
                                              <p:spTgt spid="6"/>
                                            </p:tgtEl>
                                            <p:attrNameLst>
                                              <p:attrName>ppt_x</p:attrName>
                                              <p:attrName>ppt_y</p:attrName>
                                            </p:attrNameLst>
                                          </p:cBhvr>
                                          <p:rCtr x="22122" y="44398"/>
                                        </p:animMotion>
                                      </p:childTnLst>
                                    </p:cTn>
                                  </p:par>
                                  <p:par>
                                    <p:cTn id="30" presetID="6" presetClass="emph" presetSubtype="0" fill="hold" nodeType="withEffect">
                                      <p:stCondLst>
                                        <p:cond delay="0"/>
                                      </p:stCondLst>
                                      <p:childTnLst>
                                        <p:animScale>
                                          <p:cBhvr>
                                            <p:cTn id="31" dur="2000" fill="hold"/>
                                            <p:tgtEl>
                                              <p:spTgt spid="6"/>
                                            </p:tgtEl>
                                          </p:cBhvr>
                                          <p:by x="50000" y="50000"/>
                                        </p:animScale>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2" nodeType="clickEffect">
                                      <p:stCondLst>
                                        <p:cond delay="0"/>
                                      </p:stCondLst>
                                      <p:childTnLst>
                                        <p:animMotion origin="layout" path="M 4.16667E-6 -4.07407E-6 L -0.01954 0.52199 " pathEditMode="relative" rAng="0" ptsTypes="AA">
                                          <p:cBhvr>
                                            <p:cTn id="35" dur="2000" fill="hold"/>
                                            <p:tgtEl>
                                              <p:spTgt spid="7"/>
                                            </p:tgtEl>
                                            <p:attrNameLst>
                                              <p:attrName>ppt_x</p:attrName>
                                              <p:attrName>ppt_y</p:attrName>
                                            </p:attrNameLst>
                                          </p:cBhvr>
                                          <p:rCtr x="-977" y="26088"/>
                                        </p:animMotion>
                                      </p:childTnLst>
                                    </p:cTn>
                                  </p:par>
                                </p:childTnLst>
                              </p:cTn>
                            </p:par>
                            <p:par>
                              <p:cTn id="36" fill="hold">
                                <p:stCondLst>
                                  <p:cond delay="2000"/>
                                </p:stCondLst>
                                <p:childTnLst>
                                  <p:par>
                                    <p:cTn id="37" presetID="9" presetClass="emph" presetSubtype="0" grpId="3" nodeType="afterEffect">
                                      <p:stCondLst>
                                        <p:cond delay="0"/>
                                      </p:stCondLst>
                                      <p:childTnLst>
                                        <p:set>
                                          <p:cBhvr rctx="PPT">
                                            <p:cTn id="38" dur="indefinite"/>
                                            <p:tgtEl>
                                              <p:spTgt spid="7"/>
                                            </p:tgtEl>
                                            <p:attrNameLst>
                                              <p:attrName>style.opacity</p:attrName>
                                            </p:attrNameLst>
                                          </p:cBhvr>
                                          <p:to>
                                            <p:strVal val="0.5"/>
                                          </p:to>
                                        </p:set>
                                        <p:animEffect filter="image" prLst="opacity: 0.5">
                                          <p:cBhvr rctx="IE">
                                            <p:cTn id="39" dur="indefinite"/>
                                            <p:tgtEl>
                                              <p:spTgt spid="7"/>
                                            </p:tgtEl>
                                          </p:cBhvr>
                                        </p:animEffect>
                                      </p:childTnLst>
                                    </p:cTn>
                                  </p:par>
                                </p:childTnLst>
                              </p:cTn>
                            </p:par>
                            <p:par>
                              <p:cTn id="40" fill="hold">
                                <p:stCondLst>
                                  <p:cond delay="2000"/>
                                </p:stCondLst>
                                <p:childTnLst>
                                  <p:par>
                                    <p:cTn id="41" presetID="9" presetClass="emph" presetSubtype="0" grpId="2" nodeType="afterEffect">
                                      <p:stCondLst>
                                        <p:cond delay="0"/>
                                      </p:stCondLst>
                                      <p:childTnLst>
                                        <p:set>
                                          <p:cBhvr rctx="PPT">
                                            <p:cTn id="42" dur="indefinite"/>
                                            <p:tgtEl>
                                              <p:spTgt spid="8"/>
                                            </p:tgtEl>
                                            <p:attrNameLst>
                                              <p:attrName>style.opacity</p:attrName>
                                            </p:attrNameLst>
                                          </p:cBhvr>
                                          <p:to>
                                            <p:strVal val="0.5"/>
                                          </p:to>
                                        </p:set>
                                        <p:animEffect filter="image" prLst="opacity: 0.5">
                                          <p:cBhvr rctx="IE">
                                            <p:cTn id="43" dur="indefinite"/>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8" grpId="0" animBg="1"/>
          <p:bldP spid="8" grpId="1" animBg="1"/>
          <p:bldP spid="8" grpId="2"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19673" y="533016"/>
            <a:ext cx="1731564" cy="388696"/>
          </a:xfrm>
          <a:prstGeom prst="rect">
            <a:avLst/>
          </a:prstGeom>
        </p:spPr>
        <p:txBody>
          <a:bodyPr wrap="none">
            <a:spAutoFit/>
          </a:bodyPr>
          <a:lstStyle/>
          <a:p>
            <a:pPr>
              <a:lnSpc>
                <a:spcPct val="107000"/>
              </a:lnSpc>
              <a:spcAft>
                <a:spcPts val="800"/>
              </a:spcAft>
            </a:pPr>
            <a:r>
              <a:rPr lang="en-US" b="1" dirty="0">
                <a:solidFill>
                  <a:srgbClr val="0070C0"/>
                </a:solidFill>
                <a:latin typeface="Candara" panose="020E0502030303020204" pitchFamily="34" charset="0"/>
                <a:ea typeface="Century Gothic" panose="020B0502020202020204" pitchFamily="34" charset="0"/>
                <a:cs typeface="Segoe UI" panose="020B0502040204020203" pitchFamily="34" charset="0"/>
              </a:rPr>
              <a:t>Poly morphism:</a:t>
            </a:r>
            <a:endParaRPr lang="en-IN" sz="2800" dirty="0">
              <a:effectLst/>
              <a:latin typeface="Calibri" panose="020F0502020204030204" pitchFamily="34" charset="0"/>
              <a:ea typeface="Calibri" panose="020F0502020204030204" pitchFamily="34" charset="0"/>
            </a:endParaRPr>
          </a:p>
        </p:txBody>
      </p:sp>
      <p:sp>
        <p:nvSpPr>
          <p:cNvPr id="10" name="Rectangle 9"/>
          <p:cNvSpPr/>
          <p:nvPr/>
        </p:nvSpPr>
        <p:spPr>
          <a:xfrm>
            <a:off x="519673" y="1130388"/>
            <a:ext cx="11152909" cy="1779333"/>
          </a:xfrm>
          <a:prstGeom prst="rect">
            <a:avLst/>
          </a:prstGeom>
        </p:spPr>
        <p:txBody>
          <a:bodyPr wrap="square">
            <a:spAutoFit/>
          </a:bodyPr>
          <a:lstStyle/>
          <a:p>
            <a:pPr>
              <a:lnSpc>
                <a:spcPct val="107000"/>
              </a:lnSpc>
              <a:spcAft>
                <a:spcPts val="800"/>
              </a:spcAft>
            </a:pPr>
            <a:r>
              <a:rPr lang="en-US" dirty="0">
                <a:latin typeface="Candara" panose="020E0502030303020204" pitchFamily="34" charset="0"/>
                <a:ea typeface="Century Gothic" panose="020B0502020202020204" pitchFamily="34" charset="0"/>
                <a:cs typeface="Segoe UI" panose="020B0502040204020203" pitchFamily="34" charset="0"/>
              </a:rPr>
              <a:t>Polymorphism means creating multiple forms, either by passing multiple argument in a method or use of same method but with different datatype, arguments or operation.</a:t>
            </a:r>
            <a:endParaRPr lang="en-IN" sz="2800" dirty="0">
              <a:latin typeface="Calibri" panose="020F0502020204030204" pitchFamily="34" charset="0"/>
              <a:ea typeface="Calibri" panose="020F0502020204030204" pitchFamily="34" charset="0"/>
            </a:endParaRPr>
          </a:p>
          <a:p>
            <a:pPr>
              <a:lnSpc>
                <a:spcPct val="107000"/>
              </a:lnSpc>
              <a:spcAft>
                <a:spcPts val="800"/>
              </a:spcAft>
            </a:pPr>
            <a:r>
              <a:rPr lang="en-US" dirty="0">
                <a:latin typeface="Candara" panose="020E0502030303020204" pitchFamily="34" charset="0"/>
                <a:ea typeface="Century Gothic" panose="020B0502020202020204" pitchFamily="34" charset="0"/>
                <a:cs typeface="Segoe UI" panose="020B0502040204020203" pitchFamily="34" charset="0"/>
              </a:rPr>
              <a:t>There are two polymorphisms.</a:t>
            </a:r>
            <a:endParaRPr lang="en-IN" sz="2800" dirty="0">
              <a:latin typeface="Calibri" panose="020F0502020204030204" pitchFamily="34" charset="0"/>
              <a:ea typeface="Calibri" panose="020F0502020204030204" pitchFamily="34" charset="0"/>
            </a:endParaRPr>
          </a:p>
          <a:p>
            <a:pPr marL="342900" lvl="0" indent="-342900">
              <a:lnSpc>
                <a:spcPct val="107000"/>
              </a:lnSpc>
              <a:spcAft>
                <a:spcPts val="0"/>
              </a:spcAft>
              <a:buFont typeface="+mj-lt"/>
              <a:buAutoNum type="arabicParenR"/>
            </a:pPr>
            <a:r>
              <a:rPr lang="en-US" dirty="0">
                <a:latin typeface="Candara" panose="020E0502030303020204" pitchFamily="34" charset="0"/>
                <a:ea typeface="Century Gothic" panose="020B0502020202020204" pitchFamily="34" charset="0"/>
                <a:cs typeface="Segoe UI" panose="020B0502040204020203" pitchFamily="34" charset="0"/>
              </a:rPr>
              <a:t>Method overloading, </a:t>
            </a:r>
            <a:endParaRPr lang="en-IN" sz="2800" dirty="0">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arenR"/>
            </a:pPr>
            <a:r>
              <a:rPr lang="en-US" dirty="0">
                <a:latin typeface="Candara" panose="020E0502030303020204" pitchFamily="34" charset="0"/>
                <a:ea typeface="Century Gothic" panose="020B0502020202020204" pitchFamily="34" charset="0"/>
                <a:cs typeface="Segoe UI" panose="020B0502040204020203" pitchFamily="34" charset="0"/>
              </a:rPr>
              <a:t>Method overriding,</a:t>
            </a:r>
            <a:endParaRPr lang="en-IN" sz="2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460259470"/>
      </p:ext>
    </p:extLst>
  </p:cSld>
  <p:clrMapOvr>
    <a:masterClrMapping/>
  </p:clrMapOvr>
  <mc:AlternateContent xmlns:mc="http://schemas.openxmlformats.org/markup-compatibility/2006" xmlns:p14="http://schemas.microsoft.com/office/powerpoint/2010/main">
    <mc:Choice Requires="p14">
      <p:transition spd="slow" p14:dur="25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wipe(left)">
                                      <p:cBhvr>
                                        <p:cTn id="10" dur="500"/>
                                        <p:tgtEl>
                                          <p:spTgt spid="10">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wipe(left)">
                                      <p:cBhvr>
                                        <p:cTn id="13" dur="500"/>
                                        <p:tgtEl>
                                          <p:spTgt spid="10">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wipe(left)">
                                      <p:cBhvr>
                                        <p:cTn id="16"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2618" y="674580"/>
            <a:ext cx="10848110" cy="981423"/>
          </a:xfrm>
          <a:prstGeom prst="rect">
            <a:avLst/>
          </a:prstGeom>
        </p:spPr>
        <p:txBody>
          <a:bodyPr wrap="square">
            <a:spAutoFit/>
          </a:bodyPr>
          <a:lstStyle/>
          <a:p>
            <a:pPr>
              <a:lnSpc>
                <a:spcPct val="107000"/>
              </a:lnSpc>
              <a:spcAft>
                <a:spcPts val="0"/>
              </a:spcAft>
            </a:pPr>
            <a:r>
              <a:rPr lang="en-US" b="1" dirty="0">
                <a:solidFill>
                  <a:srgbClr val="00B050"/>
                </a:solidFill>
                <a:latin typeface="Candara" panose="020E0502030303020204" pitchFamily="34" charset="0"/>
                <a:ea typeface="Century Gothic" panose="020B0502020202020204" pitchFamily="34" charset="0"/>
                <a:cs typeface="Segoe UI" panose="020B0502040204020203" pitchFamily="34" charset="0"/>
              </a:rPr>
              <a:t>Method Overloading</a:t>
            </a:r>
            <a:endParaRPr lang="en-IN" sz="2800" dirty="0">
              <a:solidFill>
                <a:srgbClr val="00B050"/>
              </a:solidFill>
              <a:latin typeface="Calibri" panose="020F0502020204030204" pitchFamily="34" charset="0"/>
              <a:ea typeface="Calibri" panose="020F0502020204030204" pitchFamily="34" charset="0"/>
            </a:endParaRPr>
          </a:p>
          <a:p>
            <a:pPr indent="457200">
              <a:lnSpc>
                <a:spcPct val="107000"/>
              </a:lnSpc>
              <a:spcAft>
                <a:spcPts val="0"/>
              </a:spcAft>
            </a:pPr>
            <a:r>
              <a:rPr lang="en-IN" dirty="0">
                <a:latin typeface="Candara" panose="020E0502030303020204" pitchFamily="34" charset="0"/>
                <a:ea typeface="Century Gothic" panose="020B0502020202020204" pitchFamily="34" charset="0"/>
                <a:cs typeface="Segoe UI" panose="020B0502040204020203" pitchFamily="34" charset="0"/>
              </a:rPr>
              <a:t>If a method is written in such a way that it can perform more than one task, it is called method overloading. We can achieve method overloading by writing the same method with several parameters.</a:t>
            </a:r>
            <a:endParaRPr lang="en-IN" sz="2800" dirty="0">
              <a:effectLst/>
              <a:latin typeface="Calibri" panose="020F0502020204030204" pitchFamily="34" charset="0"/>
              <a:ea typeface="Calibri" panose="020F0502020204030204" pitchFamily="34" charset="0"/>
            </a:endParaRPr>
          </a:p>
        </p:txBody>
      </p:sp>
      <p:pic>
        <p:nvPicPr>
          <p:cNvPr id="5" name="Picture 4"/>
          <p:cNvPicPr/>
          <p:nvPr/>
        </p:nvPicPr>
        <p:blipFill>
          <a:blip r:embed="rId2"/>
          <a:stretch>
            <a:fillRect/>
          </a:stretch>
        </p:blipFill>
        <p:spPr>
          <a:xfrm>
            <a:off x="2313709" y="2332037"/>
            <a:ext cx="5436466" cy="3251345"/>
          </a:xfrm>
          <a:prstGeom prst="rect">
            <a:avLst/>
          </a:prstGeom>
          <a:noFill/>
          <a:ln w="12700" cmpd="sng">
            <a:solidFill>
              <a:schemeClr val="accent1">
                <a:shade val="50000"/>
              </a:schemeClr>
            </a:solidFill>
            <a:prstDash val="solid"/>
          </a:ln>
        </p:spPr>
      </p:pic>
    </p:spTree>
    <p:extLst>
      <p:ext uri="{BB962C8B-B14F-4D97-AF65-F5344CB8AC3E}">
        <p14:creationId xmlns:p14="http://schemas.microsoft.com/office/powerpoint/2010/main" val="785772167"/>
      </p:ext>
    </p:extLst>
  </p:cSld>
  <p:clrMapOvr>
    <a:masterClrMapping/>
  </p:clrMapOvr>
  <mc:AlternateContent xmlns:mc="http://schemas.openxmlformats.org/markup-compatibility/2006" xmlns:p14="http://schemas.microsoft.com/office/powerpoint/2010/main">
    <mc:Choice Requires="p14">
      <p:transition spd="slow" p14:dur="2500">
        <p14:conveyor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995</TotalTime>
  <Words>392</Words>
  <Application>Microsoft Office PowerPoint</Application>
  <PresentationFormat>Widescreen</PresentationFormat>
  <Paragraphs>44</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Candara</vt:lpstr>
      <vt:lpstr>Century Gothic</vt:lpstr>
      <vt:lpstr>Courier New</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SHIVRAJ SHINDE</dc:creator>
  <cp:lastModifiedBy>SHIVRAJ SHINDE</cp:lastModifiedBy>
  <cp:revision>101</cp:revision>
  <dcterms:created xsi:type="dcterms:W3CDTF">2024-05-20T13:59:09Z</dcterms:created>
  <dcterms:modified xsi:type="dcterms:W3CDTF">2024-08-09T09:54:54Z</dcterms:modified>
</cp:coreProperties>
</file>