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60" r:id="rId6"/>
    <p:sldId id="261" r:id="rId7"/>
    <p:sldId id="262" r:id="rId8"/>
  </p:sldIdLst>
  <p:sldSz cx="9144000" cy="5143500"/>
  <p:notesSz cx="9144000" cy="5143500"/>
  <p:embeddedFontLst>
    <p:embeddedFont>
      <p:font typeface="CFJCTS+PublicSans-Bold" panose="02000500000000000000"/>
      <p:regular r:id="rId12"/>
    </p:embeddedFont>
    <p:embeddedFont>
      <p:font typeface="ILIIOR+EBGaramond-Bold" panose="02000500000000000000"/>
      <p:regular r:id="rId13"/>
    </p:embeddedFont>
    <p:embeddedFont>
      <p:font typeface="PVLNNE+ArialMT" panose="02000500000000000000"/>
      <p:regular r:id="rId14"/>
    </p:embeddedFont>
    <p:embeddedFont>
      <p:font typeface="CFRUAJ+EBGaramond-Medium" panose="02000500000000000000"/>
      <p:regular r:id="rId15"/>
    </p:embeddedFont>
    <p:embeddedFont>
      <p:font typeface="KQGMTU+Arial-BoldMT" panose="02000500000000000000"/>
      <p:regular r:id="rId16"/>
    </p:embeddedFont>
    <p:embeddedFont>
      <p:font typeface="BTMONA+EBGaramond-Regular" panose="02000500000000000000"/>
      <p:regular r:id="rId17"/>
    </p:embeddedFont>
    <p:embeddedFont>
      <p:font typeface="RMKPBC+PublicSans-BoldItalic" panose="02000500000000000000"/>
      <p:regular r:id="rId18"/>
    </p:embeddedFont>
    <p:embeddedFont>
      <p:font typeface="Calibri" panose="020F0502020204030204" charset="0"/>
      <p:regular r:id="rId19"/>
      <p:bold r:id="rId20"/>
      <p:italic r:id="rId21"/>
      <p:boldItalic r:id="rId22"/>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2482" y="-91"/>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11.fntdata"/><Relationship Id="rId21" Type="http://schemas.openxmlformats.org/officeDocument/2006/relationships/font" Target="fonts/font10.fntdata"/><Relationship Id="rId20" Type="http://schemas.openxmlformats.org/officeDocument/2006/relationships/font" Target="fonts/font9.fntdata"/><Relationship Id="rId2" Type="http://schemas.openxmlformats.org/officeDocument/2006/relationships/theme" Target="theme/theme1.xml"/><Relationship Id="rId19" Type="http://schemas.openxmlformats.org/officeDocument/2006/relationships/font" Target="fonts/font8.fntdata"/><Relationship Id="rId18" Type="http://schemas.openxmlformats.org/officeDocument/2006/relationships/font" Target="fonts/font7.fntdata"/><Relationship Id="rId17" Type="http://schemas.openxmlformats.org/officeDocument/2006/relationships/font" Target="fonts/font6.fntdata"/><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smtClean="0"/>
              <a:t>Title</a:t>
            </a:r>
            <a:endParaRPr lang="en-US"/>
          </a:p>
        </p:txBody>
      </p:sp>
      <p:sp>
        <p:nvSpPr>
          <p:cNvPr id="3" name="Text 2"/>
          <p:cNvSpPr>
            <a:spLocks noGrp="1"/>
          </p:cNvSpPr>
          <p:nvPr>
            <p:ph type="body" idx="1" hasCustomPrompt="1"/>
          </p:nvPr>
        </p:nvSpPr>
        <p:spPr/>
        <p:txBody>
          <a:bodyPr/>
          <a:lstStyle/>
          <a:p>
            <a:pPr lvl="0"/>
            <a:r>
              <a:rPr lang="en-US" smtClean="0"/>
              <a:t>Text</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315" y="-92075"/>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755905" y="1935256"/>
            <a:ext cx="3182416" cy="1088390"/>
          </a:xfrm>
          <a:prstGeom prst="rect">
            <a:avLst/>
          </a:prstGeom>
        </p:spPr>
        <p:txBody>
          <a:bodyPr vert="horz" wrap="square" lIns="0" tIns="0" rIns="0" bIns="0" rtlCol="0">
            <a:spAutoFit/>
          </a:bodyPr>
          <a:lstStyle/>
          <a:p>
            <a:pPr marL="0" marR="0">
              <a:lnSpc>
                <a:spcPts val="2820"/>
              </a:lnSpc>
              <a:spcBef>
                <a:spcPts val="0"/>
              </a:spcBef>
              <a:spcAft>
                <a:spcPts val="0"/>
              </a:spcAft>
            </a:pPr>
            <a:r>
              <a:rPr sz="2400" b="1" dirty="0">
                <a:solidFill>
                  <a:srgbClr val="223669"/>
                </a:solidFill>
                <a:latin typeface="CFJCTS+PublicSans-Bold" panose="02000500000000000000"/>
                <a:cs typeface="CFJCTS+PublicSans-Bold" panose="02000500000000000000"/>
              </a:rPr>
              <a:t>“</a:t>
            </a:r>
            <a:r>
              <a:rPr lang="en-IN" sz="2800" b="1" spc="-10" dirty="0">
                <a:solidFill>
                  <a:srgbClr val="C88C32"/>
                </a:solidFill>
                <a:latin typeface="ILIIOR+EBGaramond-Bold" panose="02000500000000000000"/>
                <a:cs typeface="ILIIOR+EBGaramond-Bold" panose="02000500000000000000"/>
                <a:sym typeface="+mn-ea"/>
              </a:rPr>
              <a:t>Portfolio Website</a:t>
            </a:r>
            <a:r>
              <a:rPr sz="2400" b="1" dirty="0">
                <a:solidFill>
                  <a:srgbClr val="223669"/>
                </a:solidFill>
                <a:latin typeface="CFJCTS+PublicSans-Bold" panose="02000500000000000000"/>
                <a:cs typeface="CFJCTS+PublicSans-Bold" panose="02000500000000000000"/>
              </a:rPr>
              <a:t>”</a:t>
            </a:r>
            <a:endParaRPr sz="2400" b="1" dirty="0">
              <a:solidFill>
                <a:srgbClr val="223669"/>
              </a:solidFill>
              <a:latin typeface="CFJCTS+PublicSans-Bold" panose="02000500000000000000"/>
              <a:cs typeface="CFJCTS+PublicSans-Bold" panose="02000500000000000000"/>
            </a:endParaRPr>
          </a:p>
          <a:p>
            <a:pPr marL="0" marR="0">
              <a:lnSpc>
                <a:spcPts val="2820"/>
              </a:lnSpc>
              <a:spcBef>
                <a:spcPts val="2850"/>
              </a:spcBef>
              <a:spcAft>
                <a:spcPts val="0"/>
              </a:spcAft>
            </a:pPr>
            <a:r>
              <a:rPr sz="2400" b="1" dirty="0">
                <a:solidFill>
                  <a:srgbClr val="223669"/>
                </a:solidFill>
                <a:latin typeface="CFJCTS+PublicSans-Bold" panose="02000500000000000000"/>
                <a:cs typeface="CFJCTS+PublicSans-Bold" panose="02000500000000000000"/>
              </a:rPr>
              <a:t>Task</a:t>
            </a:r>
            <a:r>
              <a:rPr sz="2400" b="1" dirty="0">
                <a:solidFill>
                  <a:srgbClr val="223669"/>
                </a:solidFill>
                <a:latin typeface="CFJCTS+PublicSans-Bold" panose="02000500000000000000"/>
                <a:cs typeface="CFJCTS+PublicSans-Bold" panose="02000500000000000000"/>
              </a:rPr>
              <a:t> </a:t>
            </a:r>
            <a:r>
              <a:rPr sz="2400" b="1" dirty="0">
                <a:solidFill>
                  <a:srgbClr val="223669"/>
                </a:solidFill>
                <a:latin typeface="CFJCTS+PublicSans-Bold" panose="02000500000000000000"/>
                <a:cs typeface="CFJCTS+PublicSans-Bold" panose="02000500000000000000"/>
              </a:rPr>
              <a:t>-</a:t>
            </a:r>
            <a:r>
              <a:rPr sz="2400" b="1" dirty="0">
                <a:solidFill>
                  <a:srgbClr val="223669"/>
                </a:solidFill>
                <a:latin typeface="CFJCTS+PublicSans-Bold" panose="02000500000000000000"/>
                <a:cs typeface="CFJCTS+PublicSans-Bold" panose="02000500000000000000"/>
              </a:rPr>
              <a:t> </a:t>
            </a:r>
            <a:r>
              <a:rPr sz="2400" b="1" dirty="0">
                <a:solidFill>
                  <a:srgbClr val="223669"/>
                </a:solidFill>
                <a:latin typeface="CFJCTS+PublicSans-Bold" panose="02000500000000000000"/>
                <a:cs typeface="CFJCTS+PublicSans-Bold" panose="02000500000000000000"/>
              </a:rPr>
              <a:t>1</a:t>
            </a:r>
            <a:endParaRPr sz="2400" b="1" dirty="0">
              <a:solidFill>
                <a:srgbClr val="223669"/>
              </a:solidFill>
              <a:latin typeface="CFJCTS+PublicSans-Bold" panose="02000500000000000000"/>
              <a:cs typeface="CFJCTS+PublicSans-Bold" panose="02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315"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34710" y="825130"/>
            <a:ext cx="2024601" cy="305435"/>
          </a:xfrm>
          <a:prstGeom prst="rect">
            <a:avLst/>
          </a:prstGeom>
        </p:spPr>
        <p:txBody>
          <a:bodyPr vert="horz" wrap="square" lIns="0" tIns="0" rIns="0" bIns="0" rtlCol="0">
            <a:spAutoFit/>
          </a:bodyPr>
          <a:lstStyle/>
          <a:p>
            <a:pPr marL="0" marR="0">
              <a:lnSpc>
                <a:spcPts val="2385"/>
              </a:lnSpc>
              <a:spcBef>
                <a:spcPts val="0"/>
              </a:spcBef>
              <a:spcAft>
                <a:spcPts val="0"/>
              </a:spcAft>
            </a:pPr>
            <a:r>
              <a:rPr lang="en-IN" sz="2000" b="1" spc="-10" dirty="0">
                <a:solidFill>
                  <a:srgbClr val="C88C32"/>
                </a:solidFill>
                <a:latin typeface="ILIIOR+EBGaramond-Bold" panose="02000500000000000000"/>
                <a:cs typeface="ILIIOR+EBGaramond-Bold" panose="02000500000000000000"/>
              </a:rPr>
              <a:t>Portfolio Website</a:t>
            </a:r>
            <a:endParaRPr lang="en-IN" sz="2000" b="1" spc="-10" dirty="0">
              <a:solidFill>
                <a:srgbClr val="C88C32"/>
              </a:solidFill>
              <a:latin typeface="ILIIOR+EBGaramond-Bold" panose="02000500000000000000"/>
              <a:cs typeface="ILIIOR+EBGaramond-Bold" panose="0200050000000000000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FFFFFF"/>
                </a:solidFill>
                <a:latin typeface="PVLNNE+ArialMT" panose="02000500000000000000"/>
                <a:cs typeface="PVLNNE+ArialMT" panose="02000500000000000000"/>
              </a:rPr>
              <a:t>▪</a:t>
            </a:r>
            <a:endParaRPr sz="1400" dirty="0">
              <a:solidFill>
                <a:srgbClr val="FFFFFF"/>
              </a:solidFill>
              <a:latin typeface="PVLNNE+ArialMT" panose="02000500000000000000"/>
              <a:cs typeface="PVLNNE+ArialMT" panose="02000500000000000000"/>
            </a:endParaRPr>
          </a:p>
        </p:txBody>
      </p:sp>
      <p:sp>
        <p:nvSpPr>
          <p:cNvPr id="5" name="object 5"/>
          <p:cNvSpPr txBox="1"/>
          <p:nvPr/>
        </p:nvSpPr>
        <p:spPr>
          <a:xfrm>
            <a:off x="395605" y="1397000"/>
            <a:ext cx="397764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000" dirty="0">
                <a:solidFill>
                  <a:srgbClr val="FFFFFF"/>
                </a:solidFill>
                <a:latin typeface="CFRUAJ+EBGaramond-Medium" panose="02000500000000000000"/>
                <a:cs typeface="CFRUAJ+EBGaramond-Medium" panose="02000500000000000000"/>
              </a:rPr>
              <a:t>A portfolio website is a unique way to showcase your work and let others know about yourself. It’s like an evergreen platform for your projects, case studies, and information about you. In addition, it’s one of the best ways to express your personality, experience, and</a:t>
            </a:r>
            <a:r>
              <a:rPr sz="1400" dirty="0">
                <a:solidFill>
                  <a:srgbClr val="FFFFFF"/>
                </a:solidFill>
                <a:latin typeface="CFRUAJ+EBGaramond-Medium" panose="02000500000000000000"/>
                <a:cs typeface="CFRUAJ+EBGaramond-Medium" panose="02000500000000000000"/>
              </a:rPr>
              <a:t> </a:t>
            </a:r>
            <a:r>
              <a:rPr sz="1000" dirty="0">
                <a:solidFill>
                  <a:srgbClr val="FFFFFF"/>
                </a:solidFill>
                <a:latin typeface="CFRUAJ+EBGaramond-Medium" panose="02000500000000000000"/>
                <a:cs typeface="CFRUAJ+EBGaramond-Medium" panose="02000500000000000000"/>
              </a:rPr>
              <a:t>capabilities.</a:t>
            </a:r>
            <a:endParaRPr sz="1000" dirty="0">
              <a:solidFill>
                <a:srgbClr val="FFFFFF"/>
              </a:solidFill>
              <a:latin typeface="CFRUAJ+EBGaramond-Medium" panose="02000500000000000000"/>
              <a:cs typeface="CFRUAJ+EBGaramond-Medium" panose="0200050000000000000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a:t>
            </a:r>
            <a:r>
              <a:rPr sz="1400" b="1" dirty="0">
                <a:solidFill>
                  <a:srgbClr val="C88C32"/>
                </a:solidFill>
                <a:latin typeface="KQGMTU+Arial-BoldMT" panose="02000500000000000000"/>
                <a:cs typeface="KQGMTU+Arial-BoldMT" panose="02000500000000000000"/>
              </a:rPr>
              <a:t> </a:t>
            </a:r>
            <a:r>
              <a:rPr sz="1400" b="1" dirty="0">
                <a:solidFill>
                  <a:srgbClr val="C88C32"/>
                </a:solidFill>
                <a:latin typeface="KQGMTU+Arial-BoldMT" panose="02000500000000000000"/>
                <a:cs typeface="KQGMTU+Arial-BoldMT" panose="02000500000000000000"/>
              </a:rPr>
              <a:t>Username</a:t>
            </a:r>
            <a:endParaRPr sz="1400" b="1" dirty="0">
              <a:solidFill>
                <a:srgbClr val="C88C32"/>
              </a:solidFill>
              <a:latin typeface="KQGMTU+Arial-BoldMT" panose="02000500000000000000"/>
              <a:cs typeface="KQGMTU+Arial-BoldMT" panose="02000500000000000000"/>
            </a:endParaRP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endParaRPr sz="1400" b="1" dirty="0">
              <a:solidFill>
                <a:srgbClr val="C88C32"/>
              </a:solidFill>
              <a:latin typeface="KQGMTU+Arial-BoldMT" panose="02000500000000000000"/>
              <a:cs typeface="KQGMTU+Arial-BoldMT" panose="02000500000000000000"/>
            </a:endParaRP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endParaRPr sz="1400" b="1" dirty="0">
              <a:solidFill>
                <a:srgbClr val="C88C32"/>
              </a:solidFill>
              <a:latin typeface="KQGMTU+Arial-BoldMT" panose="02000500000000000000"/>
              <a:cs typeface="KQGMTU+Arial-BoldMT" panose="02000500000000000000"/>
            </a:endParaRPr>
          </a:p>
        </p:txBody>
      </p:sp>
      <p:sp>
        <p:nvSpPr>
          <p:cNvPr id="9" name="Text Box 8"/>
          <p:cNvSpPr txBox="1"/>
          <p:nvPr/>
        </p:nvSpPr>
        <p:spPr>
          <a:xfrm>
            <a:off x="2051685" y="2788285"/>
            <a:ext cx="3048000" cy="368300"/>
          </a:xfrm>
          <a:prstGeom prst="rect">
            <a:avLst/>
          </a:prstGeom>
          <a:noFill/>
        </p:spPr>
        <p:txBody>
          <a:bodyPr wrap="square" rtlCol="0">
            <a:spAutoFit/>
          </a:bodyPr>
          <a:p>
            <a:r>
              <a:rPr lang="en-IN" altLang="en-US">
                <a:solidFill>
                  <a:srgbClr val="FFFF00"/>
                </a:solidFill>
              </a:rPr>
              <a:t>Sanjeet kumar</a:t>
            </a:r>
            <a:endParaRPr lang="en-IN" altLang="en-US">
              <a:solidFill>
                <a:srgbClr val="FFFF00"/>
              </a:solidFill>
            </a:endParaRPr>
          </a:p>
        </p:txBody>
      </p:sp>
      <p:sp>
        <p:nvSpPr>
          <p:cNvPr id="10" name="Text Box 9"/>
          <p:cNvSpPr txBox="1"/>
          <p:nvPr/>
        </p:nvSpPr>
        <p:spPr>
          <a:xfrm>
            <a:off x="2051685" y="3156585"/>
            <a:ext cx="3048000" cy="368300"/>
          </a:xfrm>
          <a:prstGeom prst="rect">
            <a:avLst/>
          </a:prstGeom>
          <a:noFill/>
        </p:spPr>
        <p:txBody>
          <a:bodyPr wrap="square" rtlCol="0">
            <a:spAutoFit/>
          </a:bodyPr>
          <a:p>
            <a:r>
              <a:rPr lang="en-IN" altLang="en-US">
                <a:solidFill>
                  <a:srgbClr val="FFFF00"/>
                </a:solidFill>
              </a:rPr>
              <a:t>Sundar.S</a:t>
            </a:r>
            <a:endParaRPr lang="en-IN" altLang="en-US">
              <a:solidFill>
                <a:srgbClr val="FFFF00"/>
              </a:solidFill>
            </a:endParaRPr>
          </a:p>
        </p:txBody>
      </p:sp>
      <p:sp>
        <p:nvSpPr>
          <p:cNvPr id="11" name="Text Box 10"/>
          <p:cNvSpPr txBox="1"/>
          <p:nvPr/>
        </p:nvSpPr>
        <p:spPr>
          <a:xfrm>
            <a:off x="2051685" y="3477895"/>
            <a:ext cx="3048000" cy="368300"/>
          </a:xfrm>
          <a:prstGeom prst="rect">
            <a:avLst/>
          </a:prstGeom>
          <a:noFill/>
        </p:spPr>
        <p:txBody>
          <a:bodyPr wrap="square" rtlCol="0">
            <a:spAutoFit/>
          </a:bodyPr>
          <a:p>
            <a:r>
              <a:rPr lang="en-IN" altLang="en-US">
                <a:solidFill>
                  <a:srgbClr val="FFFF00"/>
                </a:solidFill>
              </a:rPr>
              <a:t>Siva .R</a:t>
            </a:r>
            <a:endParaRPr lang="en-IN" altLang="en-US">
              <a:solidFill>
                <a:srgbClr val="FFFF00"/>
              </a:solidFill>
            </a:endParaRPr>
          </a:p>
        </p:txBody>
      </p:sp>
      <p:sp>
        <p:nvSpPr>
          <p:cNvPr id="12" name="Text Box 11"/>
          <p:cNvSpPr txBox="1"/>
          <p:nvPr/>
        </p:nvSpPr>
        <p:spPr>
          <a:xfrm>
            <a:off x="1979930" y="3940175"/>
            <a:ext cx="3048000" cy="368300"/>
          </a:xfrm>
          <a:prstGeom prst="rect">
            <a:avLst/>
          </a:prstGeom>
          <a:noFill/>
        </p:spPr>
        <p:txBody>
          <a:bodyPr wrap="square" rtlCol="0">
            <a:spAutoFit/>
          </a:bodyPr>
          <a:p>
            <a:r>
              <a:rPr lang="en-IN" altLang="en-US">
                <a:solidFill>
                  <a:srgbClr val="FFFF00"/>
                </a:solidFill>
              </a:rPr>
              <a:t>Chandra kumar.M</a:t>
            </a:r>
            <a:endParaRPr lang="en-IN" altLang="en-US">
              <a:solidFill>
                <a:srgbClr val="FFFF00"/>
              </a:solidFill>
            </a:endParaRPr>
          </a:p>
        </p:txBody>
      </p:sp>
      <p:sp>
        <p:nvSpPr>
          <p:cNvPr id="14" name="Text Box 13"/>
          <p:cNvSpPr txBox="1"/>
          <p:nvPr/>
        </p:nvSpPr>
        <p:spPr>
          <a:xfrm>
            <a:off x="3707765" y="2741295"/>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
        <p:nvSpPr>
          <p:cNvPr id="15" name="Text Box 14"/>
          <p:cNvSpPr txBox="1"/>
          <p:nvPr/>
        </p:nvSpPr>
        <p:spPr>
          <a:xfrm>
            <a:off x="3707765" y="3109595"/>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
        <p:nvSpPr>
          <p:cNvPr id="16" name="Text Box 15"/>
          <p:cNvSpPr txBox="1"/>
          <p:nvPr/>
        </p:nvSpPr>
        <p:spPr>
          <a:xfrm>
            <a:off x="3707765" y="3530600"/>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
        <p:nvSpPr>
          <p:cNvPr id="17" name="Text Box 16"/>
          <p:cNvSpPr txBox="1"/>
          <p:nvPr/>
        </p:nvSpPr>
        <p:spPr>
          <a:xfrm>
            <a:off x="3707765" y="3940175"/>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Taskꢀ-ꢀ1</a:t>
            </a:r>
            <a:endParaRPr sz="1800" b="1" dirty="0">
              <a:solidFill>
                <a:srgbClr val="223669"/>
              </a:solidFill>
              <a:latin typeface="ILIIOR+EBGaramond-Bold" panose="02000500000000000000"/>
              <a:cs typeface="ILIIOR+EBGaramond-Bold" panose="02000500000000000000"/>
            </a:endParaRP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ILIIOR+EBGaramond-Bold" panose="02000500000000000000"/>
                <a:cs typeface="ILIIOR+EBGaramond-Bold" panose="02000500000000000000"/>
              </a:rPr>
              <a:t>CreationꢀofꢀSRSꢀ&amp;ꢀGithub</a:t>
            </a:r>
            <a:endParaRPr sz="1600" b="1" dirty="0">
              <a:solidFill>
                <a:srgbClr val="0B5394"/>
              </a:solidFill>
              <a:latin typeface="ILIIOR+EBGaramond-Bold" panose="02000500000000000000"/>
              <a:cs typeface="ILIIOR+EBGaramond-Bold" panose="0200050000000000000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p:txBody>
      </p:sp>
      <p:sp>
        <p:nvSpPr>
          <p:cNvPr id="6" name="object 6"/>
          <p:cNvSpPr txBox="1"/>
          <p:nvPr/>
        </p:nvSpPr>
        <p:spPr>
          <a:xfrm>
            <a:off x="1030499" y="900802"/>
            <a:ext cx="4058665" cy="69342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sym typeface="+mn-ea"/>
              </a:rPr>
              <a:t>CreateꢀSRSꢀ:ꢀ“</a:t>
            </a:r>
            <a:r>
              <a:rPr lang="en-IN" sz="1400" dirty="0">
                <a:solidFill>
                  <a:srgbClr val="000000"/>
                </a:solidFill>
                <a:latin typeface="CFRUAJ+EBGaramond-Medium" panose="02000500000000000000"/>
                <a:cs typeface="CFRUAJ+EBGaramond-Medium" panose="02000500000000000000"/>
                <a:sym typeface="+mn-ea"/>
              </a:rPr>
              <a:t>Portfolio Website”</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Creationꢀ&amp;ꢀSet-upꢀofꢀGithubꢀaccount</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Creationꢀ&amp;ꢀHands-onꢀtoꢀvariousꢀcommandsꢀofꢀGitꢀBash</a:t>
            </a:r>
            <a:endParaRPr sz="1400" dirty="0">
              <a:solidFill>
                <a:srgbClr val="000000"/>
              </a:solidFill>
              <a:latin typeface="CFRUAJ+EBGaramond-Medium" panose="02000500000000000000"/>
              <a:cs typeface="CFRUAJ+EBGaramond-Medium" panose="02000500000000000000"/>
            </a:endParaRP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ILIIOR+EBGaramond-Bold" panose="02000500000000000000"/>
                <a:cs typeface="ILIIOR+EBGaramond-Bold" panose="02000500000000000000"/>
              </a:rPr>
              <a:t>EvaluationꢀMetric:</a:t>
            </a:r>
            <a:endParaRPr sz="1600" b="1" dirty="0">
              <a:solidFill>
                <a:srgbClr val="0B5394"/>
              </a:solidFill>
              <a:latin typeface="ILIIOR+EBGaramond-Bold" panose="02000500000000000000"/>
              <a:cs typeface="ILIIOR+EBGaramond-Bold" panose="02000500000000000000"/>
            </a:endParaRP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panose="02000500000000000000"/>
                <a:cs typeface="PVLNNE+ArialMT" panose="02000500000000000000"/>
              </a:rPr>
              <a:t>●</a:t>
            </a:r>
            <a:r>
              <a:rPr sz="1400" spc="1303" dirty="0">
                <a:solidFill>
                  <a:srgbClr val="000000"/>
                </a:solidFill>
                <a:latin typeface="Times New Roman" panose="02020603050405020304"/>
                <a:cs typeface="Times New Roman" panose="02020603050405020304"/>
              </a:rPr>
              <a:t> </a:t>
            </a:r>
            <a:r>
              <a:rPr sz="1400" dirty="0">
                <a:solidFill>
                  <a:srgbClr val="000000"/>
                </a:solidFill>
                <a:latin typeface="CFRUAJ+EBGaramond-Medium" panose="02000500000000000000"/>
                <a:cs typeface="CFRUAJ+EBGaramond-Medium" panose="02000500000000000000"/>
              </a:rPr>
              <a:t>100%ꢀCompletionꢀofꢀtheꢀaboveꢀtasks</a:t>
            </a:r>
            <a:endParaRPr sz="1400" dirty="0">
              <a:solidFill>
                <a:srgbClr val="000000"/>
              </a:solidFill>
              <a:latin typeface="CFRUAJ+EBGaramond-Medium" panose="02000500000000000000"/>
              <a:cs typeface="CFRUAJ+EBGaramond-Medium" panose="02000500000000000000"/>
            </a:endParaRP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panose="02000500000000000000"/>
                <a:cs typeface="CFJCTS+PublicSans-Bold" panose="02000500000000000000"/>
              </a:rPr>
              <a:t>Learning</a:t>
            </a:r>
            <a:r>
              <a:rPr sz="1400" b="1" spc="-27" dirty="0">
                <a:solidFill>
                  <a:srgbClr val="C88C32"/>
                </a:solidFill>
                <a:latin typeface="CFJCTS+PublicSans-Bold" panose="02000500000000000000"/>
                <a:cs typeface="CFJCTS+PublicSans-Bold" panose="02000500000000000000"/>
              </a:rPr>
              <a:t> </a:t>
            </a:r>
            <a:r>
              <a:rPr sz="1400" b="1" dirty="0">
                <a:solidFill>
                  <a:srgbClr val="C88C32"/>
                </a:solidFill>
                <a:latin typeface="CFJCTS+PublicSans-Bold" panose="02000500000000000000"/>
                <a:cs typeface="CFJCTS+PublicSans-Bold" panose="02000500000000000000"/>
              </a:rPr>
              <a:t>Outcome</a:t>
            </a:r>
            <a:endParaRPr sz="1400" b="1" dirty="0">
              <a:solidFill>
                <a:srgbClr val="C88C32"/>
              </a:solidFill>
              <a:latin typeface="CFJCTS+PublicSans-Bold" panose="02000500000000000000"/>
              <a:cs typeface="CFJCTS+PublicSans-Bold" panose="02000500000000000000"/>
            </a:endParaRP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p:txBody>
      </p:sp>
      <p:sp>
        <p:nvSpPr>
          <p:cNvPr id="11" name="object 11"/>
          <p:cNvSpPr txBox="1"/>
          <p:nvPr/>
        </p:nvSpPr>
        <p:spPr>
          <a:xfrm>
            <a:off x="1038075" y="3399556"/>
            <a:ext cx="3887089"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Getꢀtoꢀknowꢀaboutꢀdifferentꢀlifecycleꢀmodels.</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UnderstandingꢀimportanceꢀandꢀhowꢀtoꢀcreateꢀanꢀSRS</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KnowingꢀvariousꢀcommandsꢀofꢀGithub</a:t>
            </a:r>
            <a:endParaRPr sz="1400" dirty="0">
              <a:solidFill>
                <a:srgbClr val="000000"/>
              </a:solidFill>
              <a:latin typeface="CFRUAJ+EBGaramond-Medium" panose="02000500000000000000"/>
              <a:cs typeface="CFRUAJ+EBGaramond-Medium" panose="02000500000000000000"/>
            </a:endParaRPr>
          </a:p>
        </p:txBody>
      </p:sp>
      <p:sp>
        <p:nvSpPr>
          <p:cNvPr id="12" name="object 12"/>
          <p:cNvSpPr txBox="1"/>
          <p:nvPr/>
        </p:nvSpPr>
        <p:spPr>
          <a:xfrm>
            <a:off x="1038075" y="4090304"/>
            <a:ext cx="6504661"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Understandingꢀagileꢀandꢀscrumꢀmanagementꢀtechniquesꢀforꢀefficientꢀproductꢀdevelopment</a:t>
            </a:r>
            <a:endParaRPr sz="1400" dirty="0">
              <a:solidFill>
                <a:srgbClr val="000000"/>
              </a:solidFill>
              <a:latin typeface="CFRUAJ+EBGaramond-Medium" panose="02000500000000000000"/>
              <a:cs typeface="CFRUAJ+EBGaramond-Medium" panose="02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5"/>
              </a:lnSpc>
              <a:spcBef>
                <a:spcPts val="0"/>
              </a:spcBef>
              <a:spcAft>
                <a:spcPts val="0"/>
              </a:spcAft>
            </a:pPr>
            <a:r>
              <a:rPr sz="2400" b="1" dirty="0">
                <a:solidFill>
                  <a:srgbClr val="C88C32"/>
                </a:solidFill>
                <a:latin typeface="ILIIOR+EBGaramond-Bold" panose="02000500000000000000"/>
                <a:cs typeface="ILIIOR+EBGaramond-Bold" panose="02000500000000000000"/>
              </a:rPr>
              <a:t>AssessmentꢀParameter</a:t>
            </a:r>
            <a:endParaRPr sz="2400" b="1" dirty="0">
              <a:solidFill>
                <a:srgbClr val="C88C32"/>
              </a:solidFill>
              <a:latin typeface="ILIIOR+EBGaramond-Bold" panose="02000500000000000000"/>
              <a:cs typeface="ILIIOR+EBGaramond-Bold" panose="02000500000000000000"/>
            </a:endParaRP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Gatherꢀrequirementsꢀforꢀtheꢀ</a:t>
            </a:r>
            <a:endParaRPr sz="1000" dirty="0">
              <a:solidFill>
                <a:srgbClr val="000000"/>
              </a:solidFill>
              <a:latin typeface="BTMONA+EBGaramond-Regular" panose="02000500000000000000"/>
              <a:cs typeface="BTMONA+EBGaramond-Regular" panose="02000500000000000000"/>
            </a:endParaRPr>
          </a:p>
          <a:p>
            <a:pPr marL="101727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project</a:t>
            </a:r>
            <a:endParaRPr sz="1000" dirty="0">
              <a:solidFill>
                <a:srgbClr val="000000"/>
              </a:solidFill>
              <a:latin typeface="BTMONA+EBGaramond-Regular" panose="02000500000000000000"/>
              <a:cs typeface="BTMONA+EBGaramond-Regular" panose="02000500000000000000"/>
            </a:endParaRP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addꢀReadme.mdꢀfileꢀwithꢀ</a:t>
            </a:r>
            <a:endParaRPr sz="1000" dirty="0">
              <a:solidFill>
                <a:srgbClr val="000000"/>
              </a:solidFill>
              <a:latin typeface="BTMONA+EBGaramond-Regular" panose="02000500000000000000"/>
              <a:cs typeface="BTMONA+EBGaramond-Regular" panose="02000500000000000000"/>
            </a:endParaRP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descriptionꢀofꢀtheꢀproject</a:t>
            </a:r>
            <a:endParaRPr sz="1000" dirty="0">
              <a:solidFill>
                <a:srgbClr val="000000"/>
              </a:solidFill>
              <a:latin typeface="BTMONA+EBGaramond-Regular" panose="02000500000000000000"/>
              <a:cs typeface="BTMONA+EBGaramond-Regular" panose="02000500000000000000"/>
            </a:endParaRP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Prepareꢀdatabaseꢀdesignꢀ</a:t>
            </a:r>
            <a:endParaRPr sz="1000" dirty="0">
              <a:solidFill>
                <a:srgbClr val="000000"/>
              </a:solidFill>
              <a:latin typeface="BTMONA+EBGaramond-Regular" panose="02000500000000000000"/>
              <a:cs typeface="BTMONA+EBGaramond-Regular" panose="02000500000000000000"/>
            </a:endParaRPr>
          </a:p>
          <a:p>
            <a:pPr marL="74295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schemas</a:t>
            </a:r>
            <a:endParaRPr sz="1000" dirty="0">
              <a:solidFill>
                <a:srgbClr val="000000"/>
              </a:solidFill>
              <a:latin typeface="BTMONA+EBGaramond-Regular" panose="02000500000000000000"/>
              <a:cs typeface="BTMONA+EBGaramond-Regular" panose="02000500000000000000"/>
            </a:endParaRPr>
          </a:p>
        </p:txBody>
      </p:sp>
      <p:sp>
        <p:nvSpPr>
          <p:cNvPr id="7" name="object 7"/>
          <p:cNvSpPr txBox="1"/>
          <p:nvPr/>
        </p:nvSpPr>
        <p:spPr>
          <a:xfrm>
            <a:off x="6878577" y="2189404"/>
            <a:ext cx="1653413" cy="316865"/>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Commitꢀallꢀchangesꢀwithꢀ"</a:t>
            </a:r>
            <a:r>
              <a:rPr lang="en-IN" sz="1000" dirty="0">
                <a:solidFill>
                  <a:srgbClr val="000000"/>
                </a:solidFill>
                <a:latin typeface="BTMONA+EBGaramond-Regular" panose="02000500000000000000"/>
                <a:cs typeface="BTMONA+EBGaramond-Regular" panose="02000500000000000000"/>
              </a:rPr>
              <a:t>Initial </a:t>
            </a:r>
            <a:r>
              <a:rPr sz="1000" dirty="0">
                <a:solidFill>
                  <a:srgbClr val="000000"/>
                </a:solidFill>
                <a:latin typeface="BTMONA+EBGaramond-Regular" panose="02000500000000000000"/>
                <a:cs typeface="BTMONA+EBGaramond-Regular" panose="02000500000000000000"/>
              </a:rPr>
              <a:t>ꢀ</a:t>
            </a:r>
            <a:endParaRPr sz="1000" dirty="0">
              <a:solidFill>
                <a:srgbClr val="000000"/>
              </a:solidFill>
              <a:latin typeface="BTMONA+EBGaramond-Regular" panose="02000500000000000000"/>
              <a:cs typeface="BTMONA+EBGaramond-Regular" panose="02000500000000000000"/>
            </a:endParaRP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commit"</a:t>
            </a:r>
            <a:endParaRPr sz="1000" dirty="0">
              <a:solidFill>
                <a:srgbClr val="000000"/>
              </a:solidFill>
              <a:latin typeface="BTMONA+EBGaramond-Regular" panose="02000500000000000000"/>
              <a:cs typeface="BTMONA+EBGaramond-Regular" panose="02000500000000000000"/>
            </a:endParaRP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Check-List</a:t>
            </a:r>
            <a:endParaRPr sz="1800" b="1" dirty="0">
              <a:solidFill>
                <a:srgbClr val="223669"/>
              </a:solidFill>
              <a:latin typeface="ILIIOR+EBGaramond-Bold" panose="02000500000000000000"/>
              <a:cs typeface="ILIIOR+EBGaramond-Bold" panose="02000500000000000000"/>
            </a:endParaRP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Getꢀyourꢀinitialꢀprojectꢀ</a:t>
            </a:r>
            <a:endParaRPr sz="1000" dirty="0">
              <a:solidFill>
                <a:srgbClr val="000000"/>
              </a:solidFill>
              <a:latin typeface="BTMONA+EBGaramond-Regular" panose="02000500000000000000"/>
              <a:cs typeface="BTMONA+EBGaramond-Regular" panose="02000500000000000000"/>
            </a:endParaRPr>
          </a:p>
          <a:p>
            <a:pPr marL="365125"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Structureꢀready</a:t>
            </a:r>
            <a:endParaRPr sz="1000" dirty="0">
              <a:solidFill>
                <a:srgbClr val="000000"/>
              </a:solidFill>
              <a:latin typeface="BTMONA+EBGaramond-Regular" panose="02000500000000000000"/>
              <a:cs typeface="BTMONA+EBGaramond-Regular" panose="02000500000000000000"/>
            </a:endParaRP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createꢀaꢀrepositoryꢀonꢀgithubꢀ</a:t>
            </a:r>
            <a:endParaRPr sz="1000" dirty="0">
              <a:solidFill>
                <a:srgbClr val="000000"/>
              </a:solidFill>
              <a:latin typeface="BTMONA+EBGaramond-Regular" panose="02000500000000000000"/>
              <a:cs typeface="BTMONA+EBGaramond-Regular" panose="02000500000000000000"/>
            </a:endParaRP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realtedꢀtoꢀproject</a:t>
            </a:r>
            <a:endParaRPr sz="1000" dirty="0">
              <a:solidFill>
                <a:srgbClr val="000000"/>
              </a:solidFill>
              <a:latin typeface="BTMONA+EBGaramond-Regular" panose="02000500000000000000"/>
              <a:cs typeface="BTMONA+EBGaramond-Regular" panose="02000500000000000000"/>
            </a:endParaRP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Initiateꢀaꢀgitꢀrepository</a:t>
            </a:r>
            <a:endParaRPr sz="1000" dirty="0">
              <a:solidFill>
                <a:srgbClr val="000000"/>
              </a:solidFill>
              <a:latin typeface="BTMONA+EBGaramond-Regular" panose="02000500000000000000"/>
              <a:cs typeface="BTMONA+EBGaramond-Regular" panose="02000500000000000000"/>
            </a:endParaRP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Pushꢀyourꢀchangesꢀtoꢀgithub</a:t>
            </a:r>
            <a:endParaRPr sz="1000" dirty="0">
              <a:solidFill>
                <a:srgbClr val="000000"/>
              </a:solidFill>
              <a:latin typeface="BTMONA+EBGaramond-Regular" panose="02000500000000000000"/>
              <a:cs typeface="BTMONA+EBGaramond-Regular" panose="02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panose="02000500000000000000"/>
                <a:cs typeface="RMKPBC+PublicSans-BoldItalic" panose="02000500000000000000"/>
              </a:rPr>
              <a:t>Submission</a:t>
            </a:r>
            <a:r>
              <a:rPr sz="1800" b="1" spc="-45" dirty="0">
                <a:solidFill>
                  <a:srgbClr val="FFFFFF"/>
                </a:solidFill>
                <a:latin typeface="RMKPBC+PublicSans-BoldItalic" panose="02000500000000000000"/>
                <a:cs typeface="RMKPBC+PublicSans-BoldItalic" panose="02000500000000000000"/>
              </a:rPr>
              <a:t> </a:t>
            </a:r>
            <a:r>
              <a:rPr sz="1800" b="1" dirty="0">
                <a:solidFill>
                  <a:srgbClr val="FFFFFF"/>
                </a:solidFill>
                <a:latin typeface="RMKPBC+PublicSans-BoldItalic" panose="02000500000000000000"/>
                <a:cs typeface="RMKPBC+PublicSans-BoldItalic" panose="02000500000000000000"/>
              </a:rPr>
              <a:t>Github</a:t>
            </a:r>
            <a:endParaRPr sz="1800" b="1" dirty="0">
              <a:solidFill>
                <a:srgbClr val="FFFFFF"/>
              </a:solidFill>
              <a:latin typeface="RMKPBC+PublicSans-BoldItalic" panose="02000500000000000000"/>
              <a:cs typeface="RMKPBC+PublicSans-BoldItalic" panose="02000500000000000000"/>
            </a:endParaRPr>
          </a:p>
        </p:txBody>
      </p:sp>
      <p:sp>
        <p:nvSpPr>
          <p:cNvPr id="4" name="object 4"/>
          <p:cNvSpPr txBox="1"/>
          <p:nvPr/>
        </p:nvSpPr>
        <p:spPr>
          <a:xfrm>
            <a:off x="4273458" y="2270922"/>
            <a:ext cx="2527274" cy="421640"/>
          </a:xfrm>
          <a:prstGeom prst="rect">
            <a:avLst/>
          </a:prstGeom>
        </p:spPr>
        <p:txBody>
          <a:bodyPr vert="horz" wrap="square" lIns="0" tIns="0" rIns="0" bIns="0" rtlCol="0">
            <a:spAutoFit/>
          </a:bodyPr>
          <a:lstStyle/>
          <a:p>
            <a:pPr marL="0" marR="0">
              <a:lnSpc>
                <a:spcPts val="1645"/>
              </a:lnSpc>
              <a:spcBef>
                <a:spcPts val="0"/>
              </a:spcBef>
              <a:spcAft>
                <a:spcPts val="0"/>
              </a:spcAft>
            </a:pPr>
            <a:r>
              <a:rPr sz="1200" b="1" dirty="0">
                <a:solidFill>
                  <a:srgbClr val="BD8738"/>
                </a:solidFill>
                <a:latin typeface="RMKPBC+PublicSans-BoldItalic" panose="02000500000000000000"/>
                <a:cs typeface="RMKPBC+PublicSans-BoldItalic" panose="02000500000000000000"/>
              </a:rPr>
              <a:t>https://github.com/SHIVVA27/NM-SPCET-CSE-GROUP08</a:t>
            </a:r>
            <a:endParaRPr sz="1200" b="1" dirty="0">
              <a:solidFill>
                <a:srgbClr val="BD8738"/>
              </a:solidFill>
              <a:latin typeface="RMKPBC+PublicSans-BoldItalic" panose="02000500000000000000"/>
              <a:cs typeface="RMKPBC+PublicSans-BoldItalic" panose="02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1232</Words>
  <Application>WPS Presentation</Application>
  <PresentationFormat>On-screen Show (4:3)</PresentationFormat>
  <Paragraphs>90</Paragraphs>
  <Slides>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vt:i4>
      </vt:variant>
    </vt:vector>
  </HeadingPairs>
  <TitlesOfParts>
    <vt:vector size="21" baseType="lpstr">
      <vt:lpstr>Arial</vt:lpstr>
      <vt:lpstr>SimSun</vt:lpstr>
      <vt:lpstr>Wingdings</vt:lpstr>
      <vt:lpstr>CFJCTS+PublicSans-Bold</vt:lpstr>
      <vt:lpstr>ILIIOR+EBGaramond-Bold</vt:lpstr>
      <vt:lpstr>PVLNNE+ArialMT</vt:lpstr>
      <vt:lpstr>CFRUAJ+EBGaramond-Medium</vt:lpstr>
      <vt:lpstr>KQGMTU+Arial-BoldMT</vt:lpstr>
      <vt:lpstr>Times New Roman</vt:lpstr>
      <vt:lpstr>BTMONA+EBGaramond-Regular</vt:lpstr>
      <vt:lpstr>RMKPBC+PublicSans-BoldItalic</vt:lpstr>
      <vt:lpstr>Calibri</vt:lpstr>
      <vt:lpstr>Microsoft YaHei</vt:lpstr>
      <vt:lpstr>Arial Unicode MS</vt:lpstr>
      <vt:lpstr>Theme Office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
  <cp:lastModifiedBy>sk074</cp:lastModifiedBy>
  <cp:revision>5</cp:revision>
  <dcterms:created xsi:type="dcterms:W3CDTF">2023-09-22T04:12:28Z</dcterms:created>
  <dcterms:modified xsi:type="dcterms:W3CDTF">2023-09-22T04:48:19Z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26234F2076EC40F8BD138885626475C1_13</vt:lpwstr>
  </property>
  <property fmtid="{D5CDD505-2E9C-101B-9397-08002B2CF9AE}" pid="3" name="KSOProductBuildVer">
    <vt:lpwstr>1033-12.2.0.13215</vt:lpwstr>
  </property>
</Properties>
</file>