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84" r:id="rId4"/>
    <p:sldId id="280" r:id="rId5"/>
    <p:sldId id="257" r:id="rId6"/>
    <p:sldId id="283" r:id="rId7"/>
    <p:sldId id="281" r:id="rId8"/>
    <p:sldId id="260" r:id="rId9"/>
    <p:sldId id="282" r:id="rId10"/>
    <p:sldId id="258" r:id="rId11"/>
    <p:sldId id="259" r:id="rId12"/>
    <p:sldId id="261" r:id="rId13"/>
    <p:sldId id="262" r:id="rId14"/>
    <p:sldId id="285" r:id="rId15"/>
    <p:sldId id="263" r:id="rId16"/>
    <p:sldId id="267" r:id="rId17"/>
    <p:sldId id="266" r:id="rId18"/>
    <p:sldId id="268" r:id="rId19"/>
    <p:sldId id="269" r:id="rId20"/>
    <p:sldId id="271" r:id="rId21"/>
    <p:sldId id="272" r:id="rId22"/>
    <p:sldId id="270" r:id="rId23"/>
    <p:sldId id="273" r:id="rId24"/>
    <p:sldId id="274" r:id="rId25"/>
    <p:sldId id="275" r:id="rId26"/>
    <p:sldId id="278" r:id="rId27"/>
    <p:sldId id="277" r:id="rId28"/>
    <p:sldId id="286" r:id="rId29"/>
    <p:sldId id="26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08" y="5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53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118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3557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00002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2980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1299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02517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5318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677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293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376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814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8164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603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7993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335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258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blip>
          <a:srcRect/>
          <a:stretch>
            <a:fillRect/>
          </a:stretch>
        </a:blip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4/29/2025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3488608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eCWR8mgMFlQ" TargetMode="External"/><Relationship Id="rId2" Type="http://schemas.openxmlformats.org/officeDocument/2006/relationships/hyperlink" Target="https://youtu.be/ErqF0S4qtos?si=Alt4BW6oTN54z8VF" TargetMode="External"/><Relationship Id="rId1" Type="http://schemas.openxmlformats.org/officeDocument/2006/relationships/slideLayout" Target="../slideLayouts/slideLayout2.xml"/><Relationship Id="rId4" Type="http://schemas.openxmlformats.org/officeDocument/2006/relationships/hyperlink" Target="https://youtu.be/59ZNbve8NSc?si=6n04KGzRHR2WlqP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hellointern.in/blog/top-interview-questions-and-answers-for-reinforcement-learning-57425" TargetMode="External"/><Relationship Id="rId2" Type="http://schemas.openxmlformats.org/officeDocument/2006/relationships/hyperlink" Target="https://www.mlstack.cafe/interview-questions/reinforcement-learning" TargetMode="External"/><Relationship Id="rId1" Type="http://schemas.openxmlformats.org/officeDocument/2006/relationships/slideLayout" Target="../slideLayouts/slideLayout2.xml"/><Relationship Id="rId4" Type="http://schemas.openxmlformats.org/officeDocument/2006/relationships/hyperlink" Target="https://youtu.be/8JVRbHAVCws?si=BjqXxh11Ni6u0ff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euron system in yellow and light blue">
            <a:extLst>
              <a:ext uri="{FF2B5EF4-FFF2-40B4-BE49-F238E27FC236}">
                <a16:creationId xmlns:a16="http://schemas.microsoft.com/office/drawing/2014/main" id="{C4DEF3DD-EA91-7BDF-74D8-F12D9E7DD19D}"/>
              </a:ext>
            </a:extLst>
          </p:cNvPr>
          <p:cNvPicPr>
            <a:picLocks noChangeAspect="1"/>
          </p:cNvPicPr>
          <p:nvPr/>
        </p:nvPicPr>
        <p:blipFill>
          <a:blip r:embed="rId2">
            <a:duotone>
              <a:prstClr val="black"/>
              <a:schemeClr val="accent5">
                <a:tint val="45000"/>
                <a:satMod val="400000"/>
              </a:schemeClr>
            </a:duotone>
            <a:alphaModFix amt="25000"/>
          </a:blip>
          <a:srcRect t="9091" r="17273"/>
          <a:stretch/>
        </p:blipFill>
        <p:spPr>
          <a:xfrm>
            <a:off x="20" y="10"/>
            <a:ext cx="9143980" cy="6857990"/>
          </a:xfrm>
          <a:prstGeom prst="rect">
            <a:avLst/>
          </a:prstGeom>
        </p:spPr>
      </p:pic>
      <p:sp>
        <p:nvSpPr>
          <p:cNvPr id="2" name="Title 1"/>
          <p:cNvSpPr>
            <a:spLocks noGrp="1"/>
          </p:cNvSpPr>
          <p:nvPr>
            <p:ph type="ctrTitle"/>
          </p:nvPr>
        </p:nvSpPr>
        <p:spPr>
          <a:xfrm>
            <a:off x="866216" y="1447800"/>
            <a:ext cx="6619243" cy="3329581"/>
          </a:xfrm>
        </p:spPr>
        <p:txBody>
          <a:bodyPr>
            <a:normAutofit/>
          </a:bodyPr>
          <a:lstStyle/>
          <a:p>
            <a:pPr>
              <a:lnSpc>
                <a:spcPct val="90000"/>
              </a:lnSpc>
            </a:pPr>
            <a:r>
              <a:rPr lang="en-US" sz="4500"/>
              <a:t>Reinforcement Learning – </a:t>
            </a:r>
            <a:br>
              <a:rPr lang="en-US" sz="4500"/>
            </a:br>
            <a:r>
              <a:rPr lang="en-US" sz="4500"/>
              <a:t>Teaching Machines to Learn Like Humans</a:t>
            </a:r>
          </a:p>
        </p:txBody>
      </p:sp>
      <p:sp>
        <p:nvSpPr>
          <p:cNvPr id="3" name="Subtitle 2"/>
          <p:cNvSpPr>
            <a:spLocks noGrp="1"/>
          </p:cNvSpPr>
          <p:nvPr>
            <p:ph type="subTitle" idx="1"/>
          </p:nvPr>
        </p:nvSpPr>
        <p:spPr>
          <a:xfrm>
            <a:off x="866216" y="4777380"/>
            <a:ext cx="6619243" cy="861420"/>
          </a:xfrm>
        </p:spPr>
        <p:txBody>
          <a:bodyPr>
            <a:normAutofit/>
          </a:bodyPr>
          <a:lstStyle/>
          <a:p>
            <a:r>
              <a:rPr lang="en-US"/>
              <a:t>Presented by: Miro Zilaji</a:t>
            </a:r>
          </a:p>
          <a:p>
            <a:r>
              <a:rPr lang="en-US"/>
              <a:t>Date: 30.4.2025</a:t>
            </a:r>
          </a:p>
        </p:txBody>
      </p:sp>
      <p:sp>
        <p:nvSpPr>
          <p:cNvPr id="31" name="Rectangle 3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LID4096"/>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42083C-953A-96EB-35E9-E379F83F1AEA}"/>
              </a:ext>
            </a:extLst>
          </p:cNvPr>
          <p:cNvSpPr>
            <a:spLocks noGrp="1"/>
          </p:cNvSpPr>
          <p:nvPr>
            <p:ph type="title"/>
          </p:nvPr>
        </p:nvSpPr>
        <p:spPr>
          <a:xfrm>
            <a:off x="535510" y="173318"/>
            <a:ext cx="7055380" cy="918882"/>
          </a:xfrm>
        </p:spPr>
        <p:txBody>
          <a:bodyPr/>
          <a:lstStyle/>
          <a:p>
            <a:r>
              <a:rPr lang="de-DE" dirty="0"/>
              <a:t>Kernkonzepte</a:t>
            </a:r>
            <a:br>
              <a:rPr lang="de-DE" dirty="0"/>
            </a:br>
            <a:endParaRPr lang="LID4096" dirty="0"/>
          </a:p>
        </p:txBody>
      </p:sp>
      <p:sp>
        <p:nvSpPr>
          <p:cNvPr id="7" name="Content Placeholder 6">
            <a:extLst>
              <a:ext uri="{FF2B5EF4-FFF2-40B4-BE49-F238E27FC236}">
                <a16:creationId xmlns:a16="http://schemas.microsoft.com/office/drawing/2014/main" id="{15643496-35DC-19E3-96EB-FFB4910077FD}"/>
              </a:ext>
            </a:extLst>
          </p:cNvPr>
          <p:cNvSpPr>
            <a:spLocks noGrp="1"/>
          </p:cNvSpPr>
          <p:nvPr>
            <p:ph idx="1"/>
          </p:nvPr>
        </p:nvSpPr>
        <p:spPr>
          <a:xfrm>
            <a:off x="73485" y="1727200"/>
            <a:ext cx="8904259" cy="2844799"/>
          </a:xfrm>
        </p:spPr>
        <p:txBody>
          <a:bodyPr>
            <a:normAutofit fontScale="77500" lnSpcReduction="20000"/>
          </a:bodyPr>
          <a:lstStyle/>
          <a:p>
            <a:r>
              <a:rPr lang="de-DE" dirty="0">
                <a:solidFill>
                  <a:srgbClr val="FF0000"/>
                </a:solidFill>
              </a:rPr>
              <a:t>Agent: Der Lernende (der Hund)
Umgebung: Die Welt, mit der sie interagiert (Der Trainingsbereich – Park,...) 
Aktion: Was der Agent tun kann (was macht der Hund)
Status: Die aktuelle Situation (z. B. Hund steht)
Belohnung: Positives oder negatives Feedback (ein Leckerli, wenn der Hund eine Aufgabe ausführt)
Politik - Die Strategie des Hundes - Setz dich, wenn er "Sitz!" hört.
Episode – ein Trainingsversuch
Ziel – dass der Hund lernt, die Leckerlis zu maximieren, indem er richtig reagiert</a:t>
            </a:r>
            <a:endParaRPr lang="LID409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452718"/>
            <a:ext cx="8077399" cy="1400530"/>
          </a:xfrm>
        </p:spPr>
        <p:txBody>
          <a:bodyPr/>
          <a:lstStyle/>
          <a:p>
            <a:r>
              <a:rPr lang="de-DE" dirty="0"/>
              <a:t>Die Reinforcement-Learning-Schleife</a:t>
            </a:r>
            <a:br>
              <a:rPr lang="de-DE" dirty="0"/>
            </a:br>
            <a:endParaRPr dirty="0"/>
          </a:p>
        </p:txBody>
      </p:sp>
      <p:pic>
        <p:nvPicPr>
          <p:cNvPr id="9" name="Picture 8" descr="A diagram of a agent and environment&#10;&#10;AI-generated content may be incorrect.">
            <a:extLst>
              <a:ext uri="{FF2B5EF4-FFF2-40B4-BE49-F238E27FC236}">
                <a16:creationId xmlns:a16="http://schemas.microsoft.com/office/drawing/2014/main" id="{EF75BDBC-65D9-2302-9BA9-FD4844C087BE}"/>
              </a:ext>
            </a:extLst>
          </p:cNvPr>
          <p:cNvPicPr>
            <a:picLocks noChangeAspect="1"/>
          </p:cNvPicPr>
          <p:nvPr/>
        </p:nvPicPr>
        <p:blipFill>
          <a:blip r:embed="rId2"/>
          <a:stretch>
            <a:fillRect/>
          </a:stretch>
        </p:blipFill>
        <p:spPr>
          <a:xfrm>
            <a:off x="490171" y="2336800"/>
            <a:ext cx="8163658" cy="31346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583" y="452718"/>
            <a:ext cx="7053542" cy="1400530"/>
          </a:xfrm>
        </p:spPr>
        <p:txBody>
          <a:bodyPr>
            <a:normAutofit/>
          </a:bodyPr>
          <a:lstStyle/>
          <a:p>
            <a:r>
              <a:rPr lang="de-DE" dirty="0"/>
              <a:t>Beliebte RL-Algorithmen</a:t>
            </a:r>
            <a:endParaRPr dirty="0"/>
          </a:p>
        </p:txBody>
      </p:sp>
      <p:graphicFrame>
        <p:nvGraphicFramePr>
          <p:cNvPr id="11" name="Content Placeholder 10">
            <a:extLst>
              <a:ext uri="{FF2B5EF4-FFF2-40B4-BE49-F238E27FC236}">
                <a16:creationId xmlns:a16="http://schemas.microsoft.com/office/drawing/2014/main" id="{DB5C3B5F-27B6-A860-C522-4CEDB90EAF89}"/>
              </a:ext>
            </a:extLst>
          </p:cNvPr>
          <p:cNvGraphicFramePr>
            <a:graphicFrameLocks noGrp="1"/>
          </p:cNvGraphicFramePr>
          <p:nvPr>
            <p:ph idx="1"/>
            <p:extLst>
              <p:ext uri="{D42A27DB-BD31-4B8C-83A1-F6EECF244321}">
                <p14:modId xmlns:p14="http://schemas.microsoft.com/office/powerpoint/2010/main" val="4290796646"/>
              </p:ext>
            </p:extLst>
          </p:nvPr>
        </p:nvGraphicFramePr>
        <p:xfrm>
          <a:off x="484582" y="2113934"/>
          <a:ext cx="8049817" cy="4291348"/>
        </p:xfrm>
        <a:graphic>
          <a:graphicData uri="http://schemas.openxmlformats.org/drawingml/2006/table">
            <a:tbl>
              <a:tblPr/>
              <a:tblGrid>
                <a:gridCol w="1491702">
                  <a:extLst>
                    <a:ext uri="{9D8B030D-6E8A-4147-A177-3AD203B41FA5}">
                      <a16:colId xmlns:a16="http://schemas.microsoft.com/office/drawing/2014/main" val="1371255846"/>
                    </a:ext>
                  </a:extLst>
                </a:gridCol>
                <a:gridCol w="1248697">
                  <a:extLst>
                    <a:ext uri="{9D8B030D-6E8A-4147-A177-3AD203B41FA5}">
                      <a16:colId xmlns:a16="http://schemas.microsoft.com/office/drawing/2014/main" val="3519682797"/>
                    </a:ext>
                  </a:extLst>
                </a:gridCol>
                <a:gridCol w="1543664">
                  <a:extLst>
                    <a:ext uri="{9D8B030D-6E8A-4147-A177-3AD203B41FA5}">
                      <a16:colId xmlns:a16="http://schemas.microsoft.com/office/drawing/2014/main" val="331605036"/>
                    </a:ext>
                  </a:extLst>
                </a:gridCol>
                <a:gridCol w="1415845">
                  <a:extLst>
                    <a:ext uri="{9D8B030D-6E8A-4147-A177-3AD203B41FA5}">
                      <a16:colId xmlns:a16="http://schemas.microsoft.com/office/drawing/2014/main" val="3746745877"/>
                    </a:ext>
                  </a:extLst>
                </a:gridCol>
                <a:gridCol w="2349909">
                  <a:extLst>
                    <a:ext uri="{9D8B030D-6E8A-4147-A177-3AD203B41FA5}">
                      <a16:colId xmlns:a16="http://schemas.microsoft.com/office/drawing/2014/main" val="62899263"/>
                    </a:ext>
                  </a:extLst>
                </a:gridCol>
              </a:tblGrid>
              <a:tr h="565353">
                <a:tc>
                  <a:txBody>
                    <a:bodyPr/>
                    <a:lstStyle/>
                    <a:p>
                      <a:r>
                        <a:rPr lang="de-DE" sz="1300"/>
                        <a:t>Algorithm</a:t>
                      </a:r>
                    </a:p>
                  </a:txBody>
                  <a:tcPr marL="64569" marR="64569" marT="32285" marB="32285" anchor="ctr">
                    <a:lnL>
                      <a:noFill/>
                    </a:lnL>
                    <a:lnR>
                      <a:noFill/>
                    </a:lnR>
                    <a:lnT>
                      <a:noFill/>
                    </a:lnT>
                    <a:lnB>
                      <a:noFill/>
                    </a:lnB>
                    <a:noFill/>
                  </a:tcPr>
                </a:tc>
                <a:tc>
                  <a:txBody>
                    <a:bodyPr/>
                    <a:lstStyle/>
                    <a:p>
                      <a:r>
                        <a:rPr lang="de-DE" sz="1300"/>
                        <a:t>What It Learns</a:t>
                      </a:r>
                    </a:p>
                  </a:txBody>
                  <a:tcPr marL="64569" marR="64569" marT="32285" marB="32285" anchor="ctr">
                    <a:lnL>
                      <a:noFill/>
                    </a:lnL>
                    <a:lnR>
                      <a:noFill/>
                    </a:lnR>
                    <a:lnT>
                      <a:noFill/>
                    </a:lnT>
                    <a:lnB>
                      <a:noFill/>
                    </a:lnB>
                    <a:noFill/>
                  </a:tcPr>
                </a:tc>
                <a:tc>
                  <a:txBody>
                    <a:bodyPr/>
                    <a:lstStyle/>
                    <a:p>
                      <a:r>
                        <a:rPr lang="de-DE" sz="1300"/>
                        <a:t>How It Works</a:t>
                      </a:r>
                    </a:p>
                  </a:txBody>
                  <a:tcPr marL="64569" marR="64569" marT="32285" marB="32285" anchor="ctr">
                    <a:lnL>
                      <a:noFill/>
                    </a:lnL>
                    <a:lnR>
                      <a:noFill/>
                    </a:lnR>
                    <a:lnT>
                      <a:noFill/>
                    </a:lnT>
                    <a:lnB>
                      <a:noFill/>
                    </a:lnB>
                    <a:noFill/>
                  </a:tcPr>
                </a:tc>
                <a:tc>
                  <a:txBody>
                    <a:bodyPr/>
                    <a:lstStyle/>
                    <a:p>
                      <a:r>
                        <a:rPr lang="de-DE" sz="1300"/>
                        <a:t>Best For</a:t>
                      </a:r>
                    </a:p>
                  </a:txBody>
                  <a:tcPr marL="64569" marR="64569" marT="32285" marB="32285" anchor="ctr">
                    <a:lnL>
                      <a:noFill/>
                    </a:lnL>
                    <a:lnR>
                      <a:noFill/>
                    </a:lnR>
                    <a:lnT>
                      <a:noFill/>
                    </a:lnT>
                    <a:lnB>
                      <a:noFill/>
                    </a:lnB>
                    <a:noFill/>
                  </a:tcPr>
                </a:tc>
                <a:tc>
                  <a:txBody>
                    <a:bodyPr/>
                    <a:lstStyle/>
                    <a:p>
                      <a:r>
                        <a:rPr lang="de-DE" sz="1300" dirty="0"/>
                        <a:t>Real-World Use</a:t>
                      </a:r>
                    </a:p>
                  </a:txBody>
                  <a:tcPr marL="64569" marR="64569" marT="32285" marB="32285" anchor="ctr">
                    <a:lnL>
                      <a:noFill/>
                    </a:lnL>
                    <a:lnR>
                      <a:noFill/>
                    </a:lnR>
                    <a:lnT>
                      <a:noFill/>
                    </a:lnT>
                    <a:lnB>
                      <a:noFill/>
                    </a:lnB>
                    <a:noFill/>
                  </a:tcPr>
                </a:tc>
                <a:extLst>
                  <a:ext uri="{0D108BD9-81ED-4DB2-BD59-A6C34878D82A}">
                    <a16:rowId xmlns:a16="http://schemas.microsoft.com/office/drawing/2014/main" val="2801014939"/>
                  </a:ext>
                </a:extLst>
              </a:tr>
              <a:tr h="785189">
                <a:tc>
                  <a:txBody>
                    <a:bodyPr/>
                    <a:lstStyle/>
                    <a:p>
                      <a:r>
                        <a:rPr lang="en-DE" sz="1300"/>
                        <a:t>🎯 </a:t>
                      </a:r>
                      <a:r>
                        <a:rPr lang="de-DE" sz="1300" b="1">
                          <a:solidFill>
                            <a:srgbClr val="FF0000"/>
                          </a:solidFill>
                        </a:rPr>
                        <a:t>Q-Learning</a:t>
                      </a:r>
                      <a:endParaRPr lang="de-DE" sz="1300" dirty="0">
                        <a:solidFill>
                          <a:srgbClr val="FF0000"/>
                        </a:solidFill>
                      </a:endParaRPr>
                    </a:p>
                  </a:txBody>
                  <a:tcPr marL="64569" marR="64569" marT="32285" marB="32285" anchor="ctr">
                    <a:lnL>
                      <a:noFill/>
                    </a:lnL>
                    <a:lnR>
                      <a:noFill/>
                    </a:lnR>
                    <a:lnT>
                      <a:noFill/>
                    </a:lnT>
                    <a:lnB>
                      <a:noFill/>
                    </a:lnB>
                    <a:noFill/>
                  </a:tcPr>
                </a:tc>
                <a:tc>
                  <a:txBody>
                    <a:bodyPr/>
                    <a:lstStyle/>
                    <a:p>
                      <a:r>
                        <a:rPr lang="de-DE" sz="1300"/>
                        <a:t>Action values (Q-table)</a:t>
                      </a:r>
                    </a:p>
                  </a:txBody>
                  <a:tcPr marL="64569" marR="64569" marT="32285" marB="32285" anchor="ctr">
                    <a:lnL>
                      <a:noFill/>
                    </a:lnL>
                    <a:lnR>
                      <a:noFill/>
                    </a:lnR>
                    <a:lnT>
                      <a:noFill/>
                    </a:lnT>
                    <a:lnB>
                      <a:noFill/>
                    </a:lnB>
                    <a:noFill/>
                  </a:tcPr>
                </a:tc>
                <a:tc>
                  <a:txBody>
                    <a:bodyPr/>
                    <a:lstStyle/>
                    <a:p>
                      <a:r>
                        <a:rPr lang="en-US" sz="1300"/>
                        <a:t>Tries actions, updates value table</a:t>
                      </a:r>
                    </a:p>
                  </a:txBody>
                  <a:tcPr marL="64569" marR="64569" marT="32285" marB="32285" anchor="ctr">
                    <a:lnL>
                      <a:noFill/>
                    </a:lnL>
                    <a:lnR>
                      <a:noFill/>
                    </a:lnR>
                    <a:lnT>
                      <a:noFill/>
                    </a:lnT>
                    <a:lnB>
                      <a:noFill/>
                    </a:lnB>
                    <a:noFill/>
                  </a:tcPr>
                </a:tc>
                <a:tc>
                  <a:txBody>
                    <a:bodyPr/>
                    <a:lstStyle/>
                    <a:p>
                      <a:r>
                        <a:rPr lang="de-DE" sz="1300"/>
                        <a:t>Small, simple environments</a:t>
                      </a:r>
                    </a:p>
                  </a:txBody>
                  <a:tcPr marL="64569" marR="64569" marT="32285" marB="32285" anchor="ctr">
                    <a:lnL>
                      <a:noFill/>
                    </a:lnL>
                    <a:lnR>
                      <a:noFill/>
                    </a:lnR>
                    <a:lnT>
                      <a:noFill/>
                    </a:lnT>
                    <a:lnB>
                      <a:noFill/>
                    </a:lnB>
                    <a:noFill/>
                  </a:tcPr>
                </a:tc>
                <a:tc>
                  <a:txBody>
                    <a:bodyPr/>
                    <a:lstStyle/>
                    <a:p>
                      <a:r>
                        <a:rPr lang="de-DE" sz="1300">
                          <a:solidFill>
                            <a:srgbClr val="FF0000"/>
                          </a:solidFill>
                        </a:rPr>
                        <a:t>Grid-based games, maze-solving robots</a:t>
                      </a:r>
                      <a:endParaRPr lang="de-DE" sz="1300" dirty="0">
                        <a:solidFill>
                          <a:srgbClr val="FF0000"/>
                        </a:solidFill>
                      </a:endParaRPr>
                    </a:p>
                  </a:txBody>
                  <a:tcPr marL="64569" marR="64569" marT="32285" marB="32285" anchor="ctr">
                    <a:lnL>
                      <a:noFill/>
                    </a:lnL>
                    <a:lnR>
                      <a:noFill/>
                    </a:lnR>
                    <a:lnT>
                      <a:noFill/>
                    </a:lnT>
                    <a:lnB>
                      <a:noFill/>
                    </a:lnB>
                    <a:noFill/>
                  </a:tcPr>
                </a:tc>
                <a:extLst>
                  <a:ext uri="{0D108BD9-81ED-4DB2-BD59-A6C34878D82A}">
                    <a16:rowId xmlns:a16="http://schemas.microsoft.com/office/drawing/2014/main" val="212078722"/>
                  </a:ext>
                </a:extLst>
              </a:tr>
              <a:tr h="967891">
                <a:tc>
                  <a:txBody>
                    <a:bodyPr/>
                    <a:lstStyle/>
                    <a:p>
                      <a:r>
                        <a:rPr lang="en-DE" sz="1300">
                          <a:solidFill>
                            <a:srgbClr val="FF0000"/>
                          </a:solidFill>
                        </a:rPr>
                        <a:t>🧠 </a:t>
                      </a:r>
                      <a:r>
                        <a:rPr lang="de-DE" sz="1300" b="1">
                          <a:solidFill>
                            <a:srgbClr val="FF0000"/>
                          </a:solidFill>
                        </a:rPr>
                        <a:t>Deep Q-Network (DQN)</a:t>
                      </a:r>
                      <a:endParaRPr lang="de-DE" sz="1300" dirty="0">
                        <a:solidFill>
                          <a:srgbClr val="FF0000"/>
                        </a:solidFill>
                      </a:endParaRPr>
                    </a:p>
                  </a:txBody>
                  <a:tcPr marL="64569" marR="64569" marT="32285" marB="32285" anchor="ctr">
                    <a:lnL>
                      <a:noFill/>
                    </a:lnL>
                    <a:lnR>
                      <a:noFill/>
                    </a:lnR>
                    <a:lnT>
                      <a:noFill/>
                    </a:lnT>
                    <a:lnB>
                      <a:noFill/>
                    </a:lnB>
                    <a:noFill/>
                  </a:tcPr>
                </a:tc>
                <a:tc>
                  <a:txBody>
                    <a:bodyPr/>
                    <a:lstStyle/>
                    <a:p>
                      <a:r>
                        <a:rPr lang="fr-FR" sz="1300"/>
                        <a:t>Action values via a neural net</a:t>
                      </a:r>
                    </a:p>
                  </a:txBody>
                  <a:tcPr marL="64569" marR="64569" marT="32285" marB="32285" anchor="ctr">
                    <a:lnL>
                      <a:noFill/>
                    </a:lnL>
                    <a:lnR>
                      <a:noFill/>
                    </a:lnR>
                    <a:lnT>
                      <a:noFill/>
                    </a:lnT>
                    <a:lnB>
                      <a:noFill/>
                    </a:lnB>
                    <a:noFill/>
                  </a:tcPr>
                </a:tc>
                <a:tc>
                  <a:txBody>
                    <a:bodyPr/>
                    <a:lstStyle/>
                    <a:p>
                      <a:r>
                        <a:rPr lang="en-US" sz="1300"/>
                        <a:t>Replaces table with deep learning</a:t>
                      </a:r>
                    </a:p>
                  </a:txBody>
                  <a:tcPr marL="64569" marR="64569" marT="32285" marB="32285" anchor="ctr">
                    <a:lnL>
                      <a:noFill/>
                    </a:lnL>
                    <a:lnR>
                      <a:noFill/>
                    </a:lnR>
                    <a:lnT>
                      <a:noFill/>
                    </a:lnT>
                    <a:lnB>
                      <a:noFill/>
                    </a:lnB>
                    <a:noFill/>
                  </a:tcPr>
                </a:tc>
                <a:tc>
                  <a:txBody>
                    <a:bodyPr/>
                    <a:lstStyle/>
                    <a:p>
                      <a:r>
                        <a:rPr lang="de-DE" sz="1300"/>
                        <a:t>Complex/high-dimensional states</a:t>
                      </a:r>
                    </a:p>
                  </a:txBody>
                  <a:tcPr marL="64569" marR="64569" marT="32285" marB="32285" anchor="ctr">
                    <a:lnL>
                      <a:noFill/>
                    </a:lnL>
                    <a:lnR>
                      <a:noFill/>
                    </a:lnR>
                    <a:lnT>
                      <a:noFill/>
                    </a:lnT>
                    <a:lnB>
                      <a:noFill/>
                    </a:lnB>
                    <a:noFill/>
                  </a:tcPr>
                </a:tc>
                <a:tc>
                  <a:txBody>
                    <a:bodyPr/>
                    <a:lstStyle/>
                    <a:p>
                      <a:r>
                        <a:rPr lang="en-US" sz="1300">
                          <a:solidFill>
                            <a:srgbClr val="FF0000"/>
                          </a:solidFill>
                        </a:rPr>
                        <a:t>Playing Atari games, recommendation systems</a:t>
                      </a:r>
                      <a:endParaRPr lang="en-US" sz="1300" dirty="0">
                        <a:solidFill>
                          <a:srgbClr val="FF0000"/>
                        </a:solidFill>
                      </a:endParaRPr>
                    </a:p>
                  </a:txBody>
                  <a:tcPr marL="64569" marR="64569" marT="32285" marB="32285" anchor="ctr">
                    <a:lnL>
                      <a:noFill/>
                    </a:lnL>
                    <a:lnR>
                      <a:noFill/>
                    </a:lnR>
                    <a:lnT>
                      <a:noFill/>
                    </a:lnT>
                    <a:lnB>
                      <a:noFill/>
                    </a:lnB>
                    <a:noFill/>
                  </a:tcPr>
                </a:tc>
                <a:extLst>
                  <a:ext uri="{0D108BD9-81ED-4DB2-BD59-A6C34878D82A}">
                    <a16:rowId xmlns:a16="http://schemas.microsoft.com/office/drawing/2014/main" val="2159744883"/>
                  </a:ext>
                </a:extLst>
              </a:tr>
              <a:tr h="1005024">
                <a:tc>
                  <a:txBody>
                    <a:bodyPr/>
                    <a:lstStyle/>
                    <a:p>
                      <a:r>
                        <a:rPr lang="en-DE" sz="1300">
                          <a:solidFill>
                            <a:srgbClr val="FF0000"/>
                          </a:solidFill>
                        </a:rPr>
                        <a:t>📈 </a:t>
                      </a:r>
                      <a:r>
                        <a:rPr lang="de-DE" sz="1300" b="1">
                          <a:solidFill>
                            <a:srgbClr val="FF0000"/>
                          </a:solidFill>
                        </a:rPr>
                        <a:t>Policy Gradient</a:t>
                      </a:r>
                      <a:endParaRPr lang="de-DE" sz="1300" dirty="0">
                        <a:solidFill>
                          <a:srgbClr val="FF0000"/>
                        </a:solidFill>
                      </a:endParaRPr>
                    </a:p>
                  </a:txBody>
                  <a:tcPr marL="64569" marR="64569" marT="32285" marB="32285" anchor="ctr">
                    <a:lnL>
                      <a:noFill/>
                    </a:lnL>
                    <a:lnR>
                      <a:noFill/>
                    </a:lnR>
                    <a:lnT>
                      <a:noFill/>
                    </a:lnT>
                    <a:lnB>
                      <a:noFill/>
                    </a:lnB>
                    <a:noFill/>
                  </a:tcPr>
                </a:tc>
                <a:tc>
                  <a:txBody>
                    <a:bodyPr/>
                    <a:lstStyle/>
                    <a:p>
                      <a:r>
                        <a:rPr lang="de-DE" sz="1300"/>
                        <a:t>The policy directly</a:t>
                      </a:r>
                    </a:p>
                  </a:txBody>
                  <a:tcPr marL="64569" marR="64569" marT="32285" marB="32285" anchor="ctr">
                    <a:lnL>
                      <a:noFill/>
                    </a:lnL>
                    <a:lnR>
                      <a:noFill/>
                    </a:lnR>
                    <a:lnT>
                      <a:noFill/>
                    </a:lnT>
                    <a:lnB>
                      <a:noFill/>
                    </a:lnB>
                    <a:noFill/>
                  </a:tcPr>
                </a:tc>
                <a:tc>
                  <a:txBody>
                    <a:bodyPr/>
                    <a:lstStyle/>
                    <a:p>
                      <a:r>
                        <a:rPr lang="en-US" sz="1300"/>
                        <a:t>Learns probability of actions that do well</a:t>
                      </a:r>
                    </a:p>
                  </a:txBody>
                  <a:tcPr marL="64569" marR="64569" marT="32285" marB="32285" anchor="ctr">
                    <a:lnL>
                      <a:noFill/>
                    </a:lnL>
                    <a:lnR>
                      <a:noFill/>
                    </a:lnR>
                    <a:lnT>
                      <a:noFill/>
                    </a:lnT>
                    <a:lnB>
                      <a:noFill/>
                    </a:lnB>
                    <a:noFill/>
                  </a:tcPr>
                </a:tc>
                <a:tc>
                  <a:txBody>
                    <a:bodyPr/>
                    <a:lstStyle/>
                    <a:p>
                      <a:r>
                        <a:rPr lang="de-DE" sz="1300"/>
                        <a:t>Continuous or large action spaces</a:t>
                      </a:r>
                    </a:p>
                  </a:txBody>
                  <a:tcPr marL="64569" marR="64569" marT="32285" marB="32285" anchor="ctr">
                    <a:lnL>
                      <a:noFill/>
                    </a:lnL>
                    <a:lnR>
                      <a:noFill/>
                    </a:lnR>
                    <a:lnT>
                      <a:noFill/>
                    </a:lnT>
                    <a:lnB>
                      <a:noFill/>
                    </a:lnB>
                    <a:noFill/>
                  </a:tcPr>
                </a:tc>
                <a:tc>
                  <a:txBody>
                    <a:bodyPr/>
                    <a:lstStyle/>
                    <a:p>
                      <a:r>
                        <a:rPr lang="en-US" sz="1300">
                          <a:solidFill>
                            <a:srgbClr val="FF0000"/>
                          </a:solidFill>
                        </a:rPr>
                        <a:t>Robotic control, real-time bidding in ads</a:t>
                      </a:r>
                      <a:endParaRPr lang="en-US" sz="1300" dirty="0">
                        <a:solidFill>
                          <a:srgbClr val="FF0000"/>
                        </a:solidFill>
                      </a:endParaRPr>
                    </a:p>
                  </a:txBody>
                  <a:tcPr marL="64569" marR="64569" marT="32285" marB="32285" anchor="ctr">
                    <a:lnL>
                      <a:noFill/>
                    </a:lnL>
                    <a:lnR>
                      <a:noFill/>
                    </a:lnR>
                    <a:lnT>
                      <a:noFill/>
                    </a:lnT>
                    <a:lnB>
                      <a:noFill/>
                    </a:lnB>
                    <a:noFill/>
                  </a:tcPr>
                </a:tc>
                <a:extLst>
                  <a:ext uri="{0D108BD9-81ED-4DB2-BD59-A6C34878D82A}">
                    <a16:rowId xmlns:a16="http://schemas.microsoft.com/office/drawing/2014/main" val="581400160"/>
                  </a:ext>
                </a:extLst>
              </a:tr>
              <a:tr h="967891">
                <a:tc>
                  <a:txBody>
                    <a:bodyPr/>
                    <a:lstStyle/>
                    <a:p>
                      <a:r>
                        <a:rPr lang="en-DE" sz="1300" dirty="0">
                          <a:solidFill>
                            <a:srgbClr val="FF0000"/>
                          </a:solidFill>
                        </a:rPr>
                        <a:t>🎭 </a:t>
                      </a:r>
                      <a:r>
                        <a:rPr lang="de-DE" sz="1300" b="1" dirty="0">
                          <a:solidFill>
                            <a:srgbClr val="FF0000"/>
                          </a:solidFill>
                        </a:rPr>
                        <a:t>Actor-</a:t>
                      </a:r>
                      <a:r>
                        <a:rPr lang="de-DE" sz="1300" b="1" dirty="0" err="1">
                          <a:solidFill>
                            <a:srgbClr val="FF0000"/>
                          </a:solidFill>
                        </a:rPr>
                        <a:t>Critic</a:t>
                      </a:r>
                      <a:endParaRPr lang="de-DE" sz="1300" dirty="0">
                        <a:solidFill>
                          <a:srgbClr val="FF0000"/>
                        </a:solidFill>
                      </a:endParaRPr>
                    </a:p>
                  </a:txBody>
                  <a:tcPr marL="64569" marR="64569" marT="32285" marB="32285" anchor="ctr">
                    <a:lnL>
                      <a:noFill/>
                    </a:lnL>
                    <a:lnR>
                      <a:noFill/>
                    </a:lnR>
                    <a:lnT>
                      <a:noFill/>
                    </a:lnT>
                    <a:lnB>
                      <a:noFill/>
                    </a:lnB>
                    <a:noFill/>
                  </a:tcPr>
                </a:tc>
                <a:tc>
                  <a:txBody>
                    <a:bodyPr/>
                    <a:lstStyle/>
                    <a:p>
                      <a:r>
                        <a:rPr lang="de-DE" sz="1300"/>
                        <a:t>Policy + value function</a:t>
                      </a:r>
                    </a:p>
                  </a:txBody>
                  <a:tcPr marL="64569" marR="64569" marT="32285" marB="32285" anchor="ctr">
                    <a:lnL>
                      <a:noFill/>
                    </a:lnL>
                    <a:lnR>
                      <a:noFill/>
                    </a:lnR>
                    <a:lnT>
                      <a:noFill/>
                    </a:lnT>
                    <a:lnB>
                      <a:noFill/>
                    </a:lnB>
                    <a:noFill/>
                  </a:tcPr>
                </a:tc>
                <a:tc>
                  <a:txBody>
                    <a:bodyPr/>
                    <a:lstStyle/>
                    <a:p>
                      <a:r>
                        <a:rPr lang="en-US" sz="1300"/>
                        <a:t>Actor chooses actions, Critic scores them</a:t>
                      </a:r>
                    </a:p>
                  </a:txBody>
                  <a:tcPr marL="64569" marR="64569" marT="32285" marB="32285" anchor="ctr">
                    <a:lnL>
                      <a:noFill/>
                    </a:lnL>
                    <a:lnR>
                      <a:noFill/>
                    </a:lnR>
                    <a:lnT>
                      <a:noFill/>
                    </a:lnT>
                    <a:lnB>
                      <a:noFill/>
                    </a:lnB>
                    <a:noFill/>
                  </a:tcPr>
                </a:tc>
                <a:tc>
                  <a:txBody>
                    <a:bodyPr/>
                    <a:lstStyle/>
                    <a:p>
                      <a:r>
                        <a:rPr lang="en-US" sz="1300"/>
                        <a:t>Balance between PG and value-based</a:t>
                      </a:r>
                    </a:p>
                  </a:txBody>
                  <a:tcPr marL="64569" marR="64569" marT="32285" marB="32285" anchor="ctr">
                    <a:lnL>
                      <a:noFill/>
                    </a:lnL>
                    <a:lnR>
                      <a:noFill/>
                    </a:lnR>
                    <a:lnT>
                      <a:noFill/>
                    </a:lnT>
                    <a:lnB>
                      <a:noFill/>
                    </a:lnB>
                    <a:noFill/>
                  </a:tcPr>
                </a:tc>
                <a:tc>
                  <a:txBody>
                    <a:bodyPr/>
                    <a:lstStyle/>
                    <a:p>
                      <a:r>
                        <a:rPr lang="de-DE" sz="1300" dirty="0">
                          <a:solidFill>
                            <a:srgbClr val="FF0000"/>
                          </a:solidFill>
                        </a:rPr>
                        <a:t>Navigation </a:t>
                      </a:r>
                      <a:r>
                        <a:rPr lang="de-DE" sz="1300" dirty="0" err="1">
                          <a:solidFill>
                            <a:srgbClr val="FF0000"/>
                          </a:solidFill>
                        </a:rPr>
                        <a:t>for</a:t>
                      </a:r>
                      <a:r>
                        <a:rPr lang="de-DE" sz="1300" dirty="0">
                          <a:solidFill>
                            <a:srgbClr val="FF0000"/>
                          </a:solidFill>
                        </a:rPr>
                        <a:t> </a:t>
                      </a:r>
                      <a:r>
                        <a:rPr lang="de-DE" sz="1300" dirty="0" err="1">
                          <a:solidFill>
                            <a:srgbClr val="FF0000"/>
                          </a:solidFill>
                        </a:rPr>
                        <a:t>drones</a:t>
                      </a:r>
                      <a:r>
                        <a:rPr lang="de-DE" sz="1300" dirty="0">
                          <a:solidFill>
                            <a:srgbClr val="FF0000"/>
                          </a:solidFill>
                        </a:rPr>
                        <a:t>, </a:t>
                      </a:r>
                      <a:r>
                        <a:rPr lang="de-DE" sz="1300" dirty="0" err="1">
                          <a:solidFill>
                            <a:srgbClr val="FF0000"/>
                          </a:solidFill>
                        </a:rPr>
                        <a:t>portfolio</a:t>
                      </a:r>
                      <a:r>
                        <a:rPr lang="de-DE" sz="1300" dirty="0">
                          <a:solidFill>
                            <a:srgbClr val="FF0000"/>
                          </a:solidFill>
                        </a:rPr>
                        <a:t> </a:t>
                      </a:r>
                      <a:r>
                        <a:rPr lang="de-DE" sz="1300" dirty="0" err="1">
                          <a:solidFill>
                            <a:srgbClr val="FF0000"/>
                          </a:solidFill>
                        </a:rPr>
                        <a:t>optimization</a:t>
                      </a:r>
                      <a:endParaRPr lang="de-DE" sz="1300" dirty="0">
                        <a:solidFill>
                          <a:srgbClr val="FF0000"/>
                        </a:solidFill>
                      </a:endParaRPr>
                    </a:p>
                  </a:txBody>
                  <a:tcPr marL="64569" marR="64569" marT="32285" marB="32285" anchor="ctr">
                    <a:lnL>
                      <a:noFill/>
                    </a:lnL>
                    <a:lnR>
                      <a:noFill/>
                    </a:lnR>
                    <a:lnT>
                      <a:noFill/>
                    </a:lnT>
                    <a:lnB>
                      <a:noFill/>
                    </a:lnB>
                    <a:noFill/>
                  </a:tcPr>
                </a:tc>
                <a:extLst>
                  <a:ext uri="{0D108BD9-81ED-4DB2-BD59-A6C34878D82A}">
                    <a16:rowId xmlns:a16="http://schemas.microsoft.com/office/drawing/2014/main" val="321591757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217192"/>
            <a:ext cx="7055380" cy="1400530"/>
          </a:xfrm>
        </p:spPr>
        <p:txBody>
          <a:bodyPr/>
          <a:lstStyle/>
          <a:p>
            <a:r>
              <a:rPr lang="de-DE" dirty="0"/>
              <a:t>Herausforderungen in RL</a:t>
            </a:r>
            <a:endParaRPr dirty="0"/>
          </a:p>
        </p:txBody>
      </p:sp>
      <p:sp>
        <p:nvSpPr>
          <p:cNvPr id="7" name="Content Placeholder 6">
            <a:extLst>
              <a:ext uri="{FF2B5EF4-FFF2-40B4-BE49-F238E27FC236}">
                <a16:creationId xmlns:a16="http://schemas.microsoft.com/office/drawing/2014/main" id="{F86CAAC5-9232-CB4C-CBAC-F7637B12301C}"/>
              </a:ext>
            </a:extLst>
          </p:cNvPr>
          <p:cNvSpPr>
            <a:spLocks noGrp="1"/>
          </p:cNvSpPr>
          <p:nvPr>
            <p:ph idx="1"/>
          </p:nvPr>
        </p:nvSpPr>
        <p:spPr>
          <a:xfrm>
            <a:off x="235527" y="1177636"/>
            <a:ext cx="8160328" cy="5472545"/>
          </a:xfrm>
        </p:spPr>
        <p:txBody>
          <a:bodyPr>
            <a:normAutofit lnSpcReduction="10000"/>
          </a:bodyPr>
          <a:lstStyle/>
          <a:p>
            <a:pPr>
              <a:buNone/>
            </a:pPr>
            <a:r>
              <a:rPr lang="de-DE" b="1" dirty="0"/>
              <a:t>🔄 Balance zwischen Exploration und Ausbeutung
Was das bedeutet:</a:t>
            </a:r>
            <a:br>
              <a:rPr lang="de-DE" b="1" dirty="0"/>
            </a:br>
            <a:r>
              <a:rPr lang="de-DE" b="1" dirty="0"/>
              <a:t>Soll der Agent etwas Neues ausprobieren (</a:t>
            </a:r>
            <a:r>
              <a:rPr lang="de-DE" b="1" dirty="0" err="1"/>
              <a:t>Explore</a:t>
            </a:r>
            <a:r>
              <a:rPr lang="de-DE" b="1" dirty="0"/>
              <a:t>) oder bei dem bleiben, was bisher funktioniert hat (Exploit)?
Beispiel:</a:t>
            </a:r>
            <a:br>
              <a:rPr lang="de-DE" b="1" dirty="0"/>
            </a:br>
            <a:r>
              <a:rPr lang="de-DE" b="1" dirty="0"/>
              <a:t>Soll eine Essensliefer-App weiterhin das beliebteste Gericht anbieten (Exploit) oder versuchen, ein neues Gericht vorzuschlagen, das ein Hit werden könnte (</a:t>
            </a:r>
            <a:r>
              <a:rPr lang="de-DE" b="1" dirty="0" err="1"/>
              <a:t>explore</a:t>
            </a:r>
            <a:r>
              <a:rPr lang="de-DE" b="1" dirty="0"/>
              <a:t>)?
⏳ Verzögerte Belohnungen
Was das bedeutet:</a:t>
            </a:r>
            <a:br>
              <a:rPr lang="de-DE" b="1" dirty="0"/>
            </a:br>
            <a:r>
              <a:rPr lang="de-DE" b="1" dirty="0"/>
              <a:t>Die Maßnahmen des Agenten zahlen sich möglicherweise erst nach vielen Schritten aus, nicht sofort.
Beispiel:</a:t>
            </a:r>
            <a:br>
              <a:rPr lang="de-DE" b="1" dirty="0"/>
            </a:br>
            <a:r>
              <a:rPr lang="de-DE" b="1" dirty="0"/>
              <a:t>Im Schach kann es sein, dass ein Zug, den du jetzt machst, dir erst viele Züge später eine Belohnung bringt, wenn du gewinnst oder verlierst. Das System muss lernen, frühe Entscheidungen mit viel späteren Ergebnissen zu verknüpfen.</a:t>
            </a:r>
            <a:endParaRPr lang="LID4096"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CD44B-3EDC-295D-5AAF-30EBB246C0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FB7CB-59EF-1B32-4704-0D078715E34F}"/>
              </a:ext>
            </a:extLst>
          </p:cNvPr>
          <p:cNvSpPr>
            <a:spLocks noGrp="1"/>
          </p:cNvSpPr>
          <p:nvPr>
            <p:ph type="title"/>
          </p:nvPr>
        </p:nvSpPr>
        <p:spPr>
          <a:xfrm>
            <a:off x="484710" y="217192"/>
            <a:ext cx="7055380" cy="1400530"/>
          </a:xfrm>
        </p:spPr>
        <p:txBody>
          <a:bodyPr/>
          <a:lstStyle/>
          <a:p>
            <a:r>
              <a:rPr lang="de-DE" dirty="0"/>
              <a:t>Herausforderungen in RL</a:t>
            </a:r>
            <a:br>
              <a:rPr lang="de-DE" dirty="0"/>
            </a:br>
            <a:endParaRPr dirty="0"/>
          </a:p>
        </p:txBody>
      </p:sp>
      <p:sp>
        <p:nvSpPr>
          <p:cNvPr id="4" name="Content Placeholder 3">
            <a:extLst>
              <a:ext uri="{FF2B5EF4-FFF2-40B4-BE49-F238E27FC236}">
                <a16:creationId xmlns:a16="http://schemas.microsoft.com/office/drawing/2014/main" id="{8F6D868F-F19D-E456-1DB2-DDA1830C5739}"/>
              </a:ext>
            </a:extLst>
          </p:cNvPr>
          <p:cNvSpPr>
            <a:spLocks noGrp="1"/>
          </p:cNvSpPr>
          <p:nvPr>
            <p:ph idx="1"/>
          </p:nvPr>
        </p:nvSpPr>
        <p:spPr>
          <a:xfrm>
            <a:off x="110836" y="955964"/>
            <a:ext cx="8271164" cy="5684843"/>
          </a:xfrm>
        </p:spPr>
        <p:txBody>
          <a:bodyPr>
            <a:normAutofit lnSpcReduction="10000"/>
          </a:bodyPr>
          <a:lstStyle/>
          <a:p>
            <a:pPr>
              <a:buNone/>
            </a:pPr>
            <a:r>
              <a:rPr lang="de-DE" b="1" dirty="0"/>
              <a:t>🧭 Spärliche Belohnungen
Was das bedeutet:</a:t>
            </a:r>
            <a:br>
              <a:rPr lang="de-DE" b="1" dirty="0"/>
            </a:br>
            <a:r>
              <a:rPr lang="de-DE" b="1" dirty="0"/>
              <a:t>Der Agent erhält selten Feedback, daher ist es schwer zu lernen, was funktioniert.
Beispiel:</a:t>
            </a:r>
            <a:br>
              <a:rPr lang="de-DE" b="1" dirty="0"/>
            </a:br>
            <a:r>
              <a:rPr lang="de-DE" b="1" dirty="0"/>
              <a:t>Ein Roboter in einem Labyrinth erhält nur dann eine Belohnung, wenn er den Ausgang findet. Aber beim Herumwandern bekommt es keine Hinweise – nur Stille. Das Lernen wird sehr langsam.
🧠 Rechenintensiv
Was das bedeutet:</a:t>
            </a:r>
            <a:br>
              <a:rPr lang="de-DE" b="1" dirty="0"/>
            </a:br>
            <a:r>
              <a:rPr lang="de-DE" b="1" dirty="0"/>
              <a:t>RL benötigt viele Daten, Arbeitsspeicher und Berechnungen, insbesondere in komplexen Umgebungen.
Beispiel:</a:t>
            </a:r>
            <a:br>
              <a:rPr lang="de-DE" b="1" dirty="0"/>
            </a:br>
            <a:r>
              <a:rPr lang="de-DE" b="1" dirty="0"/>
              <a:t>Das Training einer KI für ein 3D-Spiel (wie Minecraft) mit RL erfordert Millionen von Simulationen, von denen jede Zeit und Rechenleistung benötigt – viel mehr als überwachtes Lernen.</a:t>
            </a:r>
            <a:endParaRPr lang="en-US" dirty="0"/>
          </a:p>
          <a:p>
            <a:endParaRPr lang="LID4096" dirty="0"/>
          </a:p>
        </p:txBody>
      </p:sp>
    </p:spTree>
    <p:extLst>
      <p:ext uri="{BB962C8B-B14F-4D97-AF65-F5344CB8AC3E}">
        <p14:creationId xmlns:p14="http://schemas.microsoft.com/office/powerpoint/2010/main" val="3056402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Visual </a:t>
            </a:r>
            <a:r>
              <a:rPr lang="de-DE" dirty="0" err="1"/>
              <a:t>Examples</a:t>
            </a:r>
            <a:endParaRPr dirty="0"/>
          </a:p>
        </p:txBody>
      </p:sp>
      <p:sp>
        <p:nvSpPr>
          <p:cNvPr id="3" name="Content Placeholder 2"/>
          <p:cNvSpPr>
            <a:spLocks noGrp="1"/>
          </p:cNvSpPr>
          <p:nvPr>
            <p:ph idx="1"/>
          </p:nvPr>
        </p:nvSpPr>
        <p:spPr>
          <a:xfrm>
            <a:off x="827700" y="2052925"/>
            <a:ext cx="7360336" cy="4195481"/>
          </a:xfrm>
        </p:spPr>
        <p:txBody>
          <a:bodyPr/>
          <a:lstStyle/>
          <a:p>
            <a:r>
              <a:rPr lang="de-DE" dirty="0" err="1">
                <a:solidFill>
                  <a:srgbClr val="FF0000"/>
                </a:solidFill>
                <a:hlinkClick r:id="rId2">
                  <a:extLst>
                    <a:ext uri="{A12FA001-AC4F-418D-AE19-62706E023703}">
                      <ahyp:hlinkClr xmlns:ahyp="http://schemas.microsoft.com/office/drawing/2018/hyperlinkcolor" val="tx"/>
                    </a:ext>
                  </a:extLst>
                </a:hlinkClick>
              </a:rPr>
              <a:t>CartPole</a:t>
            </a:r>
            <a:r>
              <a:rPr lang="de-DE" dirty="0">
                <a:solidFill>
                  <a:srgbClr val="FF0000"/>
                </a:solidFill>
                <a:hlinkClick r:id="rId2">
                  <a:extLst>
                    <a:ext uri="{A12FA001-AC4F-418D-AE19-62706E023703}">
                      <ahyp:hlinkClr xmlns:ahyp="http://schemas.microsoft.com/office/drawing/2018/hyperlinkcolor" val="tx"/>
                    </a:ext>
                  </a:extLst>
                </a:hlinkClick>
              </a:rPr>
              <a:t> </a:t>
            </a:r>
            <a:r>
              <a:rPr lang="de-DE" dirty="0" err="1">
                <a:solidFill>
                  <a:srgbClr val="FF0000"/>
                </a:solidFill>
                <a:hlinkClick r:id="rId2">
                  <a:extLst>
                    <a:ext uri="{A12FA001-AC4F-418D-AE19-62706E023703}">
                      <ahyp:hlinkClr xmlns:ahyp="http://schemas.microsoft.com/office/drawing/2018/hyperlinkcolor" val="tx"/>
                    </a:ext>
                  </a:extLst>
                </a:hlinkClick>
              </a:rPr>
              <a:t>Ballancing</a:t>
            </a:r>
            <a:r>
              <a:rPr lang="de-DE" dirty="0">
                <a:solidFill>
                  <a:srgbClr val="FF0000"/>
                </a:solidFill>
                <a:hlinkClick r:id="rId2">
                  <a:extLst>
                    <a:ext uri="{A12FA001-AC4F-418D-AE19-62706E023703}">
                      <ahyp:hlinkClr xmlns:ahyp="http://schemas.microsoft.com/office/drawing/2018/hyperlinkcolor" val="tx"/>
                    </a:ext>
                  </a:extLst>
                </a:hlinkClick>
              </a:rPr>
              <a:t>: </a:t>
            </a:r>
          </a:p>
          <a:p>
            <a:pPr marL="0" indent="0">
              <a:buNone/>
            </a:pPr>
            <a:r>
              <a:rPr lang="de-DE" dirty="0">
                <a:solidFill>
                  <a:srgbClr val="9DD0CB"/>
                </a:solidFill>
                <a:hlinkClick r:id="rId2">
                  <a:extLst>
                    <a:ext uri="{A12FA001-AC4F-418D-AE19-62706E023703}">
                      <ahyp:hlinkClr xmlns:ahyp="http://schemas.microsoft.com/office/drawing/2018/hyperlinkcolor" val="tx"/>
                    </a:ext>
                  </a:extLst>
                </a:hlinkClick>
              </a:rPr>
              <a:t>https://youtu.be/ErqF0S4qtos?si=Alt4BW6oTN54z8VF</a:t>
            </a:r>
            <a:endParaRPr lang="de-DE" dirty="0"/>
          </a:p>
          <a:p>
            <a:pPr marL="0" indent="0">
              <a:buNone/>
            </a:pPr>
            <a:endParaRPr lang="de-DE" dirty="0"/>
          </a:p>
          <a:p>
            <a:r>
              <a:rPr lang="de-DE" dirty="0">
                <a:solidFill>
                  <a:srgbClr val="FF0000"/>
                </a:solidFill>
              </a:rPr>
              <a:t>Maze</a:t>
            </a:r>
          </a:p>
          <a:p>
            <a:pPr marL="0" indent="0">
              <a:buNone/>
            </a:pPr>
            <a:r>
              <a:rPr lang="de-DE" dirty="0">
                <a:hlinkClick r:id="rId3"/>
              </a:rPr>
              <a:t>https://www.youtube.com/watch?v=eCWR8mgMFlQ</a:t>
            </a:r>
            <a:endParaRPr lang="de-DE" dirty="0"/>
          </a:p>
          <a:p>
            <a:pPr marL="0" indent="0">
              <a:buNone/>
            </a:pPr>
            <a:endParaRPr lang="de-DE" dirty="0"/>
          </a:p>
          <a:p>
            <a:r>
              <a:rPr lang="de-DE" dirty="0" err="1">
                <a:solidFill>
                  <a:srgbClr val="FF0000"/>
                </a:solidFill>
              </a:rPr>
              <a:t>Frozen</a:t>
            </a:r>
            <a:r>
              <a:rPr lang="de-DE" dirty="0">
                <a:solidFill>
                  <a:srgbClr val="FF0000"/>
                </a:solidFill>
              </a:rPr>
              <a:t> Lake</a:t>
            </a:r>
          </a:p>
          <a:p>
            <a:pPr marL="0" indent="0">
              <a:buNone/>
            </a:pPr>
            <a:r>
              <a:rPr lang="de-DE" dirty="0">
                <a:hlinkClick r:id="rId4"/>
              </a:rPr>
              <a:t>https://youtu.be/59ZNbve8NSc?si=6n04KGzRHR2WlqPO</a:t>
            </a:r>
            <a:endParaRPr lang="de-DE" dirty="0"/>
          </a:p>
          <a:p>
            <a:pPr marL="0" indent="0">
              <a:buNone/>
            </a:pP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3957-921B-49C2-B1CF-B75C199AB0E1}"/>
              </a:ext>
            </a:extLst>
          </p:cNvPr>
          <p:cNvSpPr>
            <a:spLocks noGrp="1"/>
          </p:cNvSpPr>
          <p:nvPr>
            <p:ph type="title"/>
          </p:nvPr>
        </p:nvSpPr>
        <p:spPr/>
        <p:txBody>
          <a:bodyPr/>
          <a:lstStyle/>
          <a:p>
            <a:r>
              <a:rPr lang="de-DE" dirty="0"/>
              <a:t>Die Zukunft von RL</a:t>
            </a:r>
            <a:br>
              <a:rPr lang="de-DE" dirty="0"/>
            </a:br>
            <a:endParaRPr lang="LID4096" dirty="0"/>
          </a:p>
        </p:txBody>
      </p:sp>
      <p:sp>
        <p:nvSpPr>
          <p:cNvPr id="3" name="Content Placeholder 2">
            <a:extLst>
              <a:ext uri="{FF2B5EF4-FFF2-40B4-BE49-F238E27FC236}">
                <a16:creationId xmlns:a16="http://schemas.microsoft.com/office/drawing/2014/main" id="{0CAAAFC1-6B8E-BA09-4FFB-9759C6B6969A}"/>
              </a:ext>
            </a:extLst>
          </p:cNvPr>
          <p:cNvSpPr>
            <a:spLocks noGrp="1"/>
          </p:cNvSpPr>
          <p:nvPr>
            <p:ph idx="1"/>
          </p:nvPr>
        </p:nvSpPr>
        <p:spPr/>
        <p:txBody>
          <a:bodyPr/>
          <a:lstStyle/>
          <a:p>
            <a:r>
              <a:rPr lang="de-DE" dirty="0"/>
              <a:t>KI-Agenten, die kontinuierlich lernen
Robotik + RL = intelligente Automatisierung
Personalisierte KI-Systeme
Strategielernen in Echtzeit</a:t>
            </a:r>
            <a:endParaRPr lang="LID4096" dirty="0"/>
          </a:p>
        </p:txBody>
      </p:sp>
    </p:spTree>
    <p:extLst>
      <p:ext uri="{BB962C8B-B14F-4D97-AF65-F5344CB8AC3E}">
        <p14:creationId xmlns:p14="http://schemas.microsoft.com/office/powerpoint/2010/main" val="1549604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423A-B487-5778-76B6-E25BB55EC60D}"/>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7B12EDFF-8531-FBFF-4C98-55A0BD12BFBA}"/>
              </a:ext>
            </a:extLst>
          </p:cNvPr>
          <p:cNvSpPr>
            <a:spLocks noGrp="1"/>
          </p:cNvSpPr>
          <p:nvPr>
            <p:ph idx="1"/>
          </p:nvPr>
        </p:nvSpPr>
        <p:spPr>
          <a:xfrm>
            <a:off x="827699" y="2052925"/>
            <a:ext cx="7734409" cy="4541839"/>
          </a:xfrm>
        </p:spPr>
        <p:txBody>
          <a:bodyPr>
            <a:normAutofit/>
          </a:bodyPr>
          <a:lstStyle/>
          <a:p>
            <a:pPr>
              <a:lnSpc>
                <a:spcPct val="115000"/>
              </a:lnSpc>
              <a:spcAft>
                <a:spcPts val="800"/>
              </a:spcAft>
              <a:buNone/>
            </a:pPr>
            <a:r>
              <a:rPr lang="de-DE" sz="1800" b="1" kern="0" dirty="0">
                <a:latin typeface="Times New Roman" panose="02020603050405020304" pitchFamily="18" charset="0"/>
                <a:ea typeface="Times New Roman" panose="02020603050405020304" pitchFamily="18" charset="0"/>
                <a:cs typeface="Times New Roman" panose="02020603050405020304" pitchFamily="18" charset="0"/>
              </a:rPr>
              <a:t>1. Was ist Reinforcement Learning und wie unterscheidet es sich von überwachtem und unüberwachtem Lernen?
Antwort:</a:t>
            </a:r>
            <a:br>
              <a:rPr lang="de-DE" sz="1800"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sz="1800" b="1" kern="0" dirty="0">
                <a:latin typeface="Times New Roman" panose="02020603050405020304" pitchFamily="18" charset="0"/>
                <a:ea typeface="Times New Roman" panose="02020603050405020304" pitchFamily="18" charset="0"/>
                <a:cs typeface="Times New Roman" panose="02020603050405020304" pitchFamily="18" charset="0"/>
              </a:rPr>
              <a:t>Reinforcement Learning (RL) ist eine Art des maschinellen Lernens, bei der ein Agent lernt, Entscheidungen zu treffen, indem er mit einer Umgebung interagiert, um die kumulative Belohnung zu maximieren.
Im Gegensatz zum überwachten Lernen gibt es kein beschriftetes Eingabe-/Ausgabepaar. Das Feedback wird in Form von Belohnungen gegeben.
Im Gegensatz zu unüberwachtem Lernen, bei dem es darum geht, Struktur in Daten zu finden, ist RL zielorientiert und beinhaltet die Entscheidungsfindung im Laufe der Zeit.</a:t>
            </a:r>
            <a:endParaRPr lang="LID4096" dirty="0"/>
          </a:p>
        </p:txBody>
      </p:sp>
    </p:spTree>
    <p:extLst>
      <p:ext uri="{BB962C8B-B14F-4D97-AF65-F5344CB8AC3E}">
        <p14:creationId xmlns:p14="http://schemas.microsoft.com/office/powerpoint/2010/main" val="1783732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E537D-B79B-AE1E-2E27-AB9AB3855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BF869-E27F-4772-192C-69F78C2683BE}"/>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FFF50E52-1597-C6B1-A3BA-52FE3A8AF34C}"/>
              </a:ext>
            </a:extLst>
          </p:cNvPr>
          <p:cNvSpPr>
            <a:spLocks noGrp="1"/>
          </p:cNvSpPr>
          <p:nvPr>
            <p:ph idx="1"/>
          </p:nvPr>
        </p:nvSpPr>
        <p:spPr>
          <a:xfrm>
            <a:off x="827700" y="2052925"/>
            <a:ext cx="7748264" cy="4352357"/>
          </a:xfrm>
        </p:spPr>
        <p:txBody>
          <a:bodyPr>
            <a:normAutofit fontScale="92500" lnSpcReduction="20000"/>
          </a:bodyPr>
          <a:lstStyle/>
          <a:p>
            <a:pPr>
              <a:lnSpc>
                <a:spcPct val="115000"/>
              </a:lnSpc>
              <a:spcAft>
                <a:spcPts val="800"/>
              </a:spcAft>
              <a:buNone/>
            </a:pPr>
            <a:r>
              <a:rPr lang="de-DE" b="1" kern="0" dirty="0">
                <a:latin typeface="Times New Roman" panose="02020603050405020304" pitchFamily="18" charset="0"/>
                <a:ea typeface="Times New Roman" panose="02020603050405020304" pitchFamily="18" charset="0"/>
                <a:cs typeface="Times New Roman" panose="02020603050405020304" pitchFamily="18" charset="0"/>
              </a:rPr>
              <a:t>2. Erklären Sie die Schlüsselkomponenten eines Reinforcement-Learning-Problems (Agent, Umgebung, Zustand, Aktion, Belohnung).
Antwort:
Agent: Lernender oder Entscheidungsträger.
Umgebung: Alles, womit der Agent interagiert.
Zustand (S): Eine Darstellung der aktuellen Situation.
Aktion (A): Was der Agent tun kann.
Belohnung (R): Feedback aus der Umgebung basierend auf der Aktion.</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Der Agent beobachtet einen Zustand, führt eine Aktion aus, erhält eine Belohnung und wechselt in einen neuen Zustand.</a:t>
            </a:r>
            <a:endParaRPr lang="LID4096" dirty="0"/>
          </a:p>
        </p:txBody>
      </p:sp>
    </p:spTree>
    <p:extLst>
      <p:ext uri="{BB962C8B-B14F-4D97-AF65-F5344CB8AC3E}">
        <p14:creationId xmlns:p14="http://schemas.microsoft.com/office/powerpoint/2010/main" val="21119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CB700-BE48-E382-7DB8-E67ECF404F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0AFE4-F6AA-B4D8-2658-EF68E2BF8DD0}"/>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C55CB31E-7BAB-4583-CEC9-E9D25CE6986B}"/>
              </a:ext>
            </a:extLst>
          </p:cNvPr>
          <p:cNvSpPr>
            <a:spLocks noGrp="1"/>
          </p:cNvSpPr>
          <p:nvPr>
            <p:ph idx="1"/>
          </p:nvPr>
        </p:nvSpPr>
        <p:spPr>
          <a:xfrm>
            <a:off x="640887" y="2052925"/>
            <a:ext cx="6711654" cy="4195481"/>
          </a:xfrm>
        </p:spPr>
        <p:txBody>
          <a:bodyPr>
            <a:normAutofit fontScale="92500" lnSpcReduction="20000"/>
          </a:bodyPr>
          <a:lstStyle/>
          <a:p>
            <a:pPr>
              <a:lnSpc>
                <a:spcPct val="115000"/>
              </a:lnSpc>
              <a:spcAft>
                <a:spcPts val="800"/>
              </a:spcAft>
              <a:buNone/>
            </a:pPr>
            <a:r>
              <a:rPr lang="de-DE" b="1" kern="0" dirty="0">
                <a:latin typeface="Times New Roman" panose="02020603050405020304" pitchFamily="18" charset="0"/>
                <a:ea typeface="Times New Roman" panose="02020603050405020304" pitchFamily="18" charset="0"/>
                <a:cs typeface="Times New Roman" panose="02020603050405020304" pitchFamily="18" charset="0"/>
              </a:rPr>
              <a:t>3. Was ist der Kompromiss zwischen Exploration und Ausbeutung in RL? Warum ist das wichtig?
Antwort:
Erkundung bedeutet, neue Aktionen auszuprobieren, um ihre Auswirkungen zu entdecken.
Ausbeutung bedeutet, bekannte Aktionen zu wählen, die die höchste Belohnung bringen.</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Der Kompromiss ist wichtig, denn wenn man sich nur auf die Ausbeutung konzentriert, könnten bessere Optionen übersehen werden, während zu viel Erkundung das Lernen verzögert. Beides in Einklang zu bringen, ist der Schlüssel zum Erlernen einer optimalen Politik.</a:t>
            </a:r>
            <a:endParaRPr lang="LID4096" dirty="0"/>
          </a:p>
        </p:txBody>
      </p:sp>
    </p:spTree>
    <p:extLst>
      <p:ext uri="{BB962C8B-B14F-4D97-AF65-F5344CB8AC3E}">
        <p14:creationId xmlns:p14="http://schemas.microsoft.com/office/powerpoint/2010/main" val="16198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92F7-1944-4900-90BA-05E19E1EFA86}"/>
              </a:ext>
            </a:extLst>
          </p:cNvPr>
          <p:cNvSpPr>
            <a:spLocks noGrp="1"/>
          </p:cNvSpPr>
          <p:nvPr>
            <p:ph type="title"/>
          </p:nvPr>
        </p:nvSpPr>
        <p:spPr/>
        <p:txBody>
          <a:bodyPr/>
          <a:lstStyle/>
          <a:p>
            <a:r>
              <a:rPr lang="de-DE" dirty="0"/>
              <a:t>Aufbau der Präsentation</a:t>
            </a:r>
            <a:endParaRPr lang="LID4096" dirty="0"/>
          </a:p>
        </p:txBody>
      </p:sp>
      <p:sp>
        <p:nvSpPr>
          <p:cNvPr id="3" name="Content Placeholder 2">
            <a:extLst>
              <a:ext uri="{FF2B5EF4-FFF2-40B4-BE49-F238E27FC236}">
                <a16:creationId xmlns:a16="http://schemas.microsoft.com/office/drawing/2014/main" id="{1F05BC19-EFF3-8BCD-9F89-FAFC063D0C64}"/>
              </a:ext>
            </a:extLst>
          </p:cNvPr>
          <p:cNvSpPr>
            <a:spLocks noGrp="1"/>
          </p:cNvSpPr>
          <p:nvPr>
            <p:ph idx="1"/>
          </p:nvPr>
        </p:nvSpPr>
        <p:spPr>
          <a:xfrm>
            <a:off x="827700" y="2052926"/>
            <a:ext cx="6711654" cy="1978748"/>
          </a:xfrm>
        </p:spPr>
        <p:txBody>
          <a:bodyPr>
            <a:normAutofit lnSpcReduction="10000"/>
          </a:bodyPr>
          <a:lstStyle/>
          <a:p>
            <a:r>
              <a:rPr lang="de-DE" dirty="0"/>
              <a:t>Was ist Reinforcement Learning?
Wann verwenden wir es?
10 häufige Fragen zu Reinforcement Learning, die bei Vorstellungsgesprächen gestellt werden
Quellen</a:t>
            </a:r>
            <a:endParaRPr lang="LID4096" dirty="0"/>
          </a:p>
        </p:txBody>
      </p:sp>
    </p:spTree>
    <p:extLst>
      <p:ext uri="{BB962C8B-B14F-4D97-AF65-F5344CB8AC3E}">
        <p14:creationId xmlns:p14="http://schemas.microsoft.com/office/powerpoint/2010/main" val="1459437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2A6B1-62DC-5FA0-4074-5264A618F7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478EF-AFA0-72C0-4974-5C1E0FC412D3}"/>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16938A56-03C8-BF26-C1AC-FABFF83497C1}"/>
              </a:ext>
            </a:extLst>
          </p:cNvPr>
          <p:cNvSpPr>
            <a:spLocks noGrp="1"/>
          </p:cNvSpPr>
          <p:nvPr>
            <p:ph idx="1"/>
          </p:nvPr>
        </p:nvSpPr>
        <p:spPr/>
        <p:txBody>
          <a:bodyPr>
            <a:normAutofit fontScale="92500" lnSpcReduction="10000"/>
          </a:bodyPr>
          <a:lstStyle/>
          <a:p>
            <a:pPr>
              <a:lnSpc>
                <a:spcPct val="115000"/>
              </a:lnSpc>
              <a:spcAft>
                <a:spcPts val="800"/>
              </a:spcAft>
              <a:buNone/>
            </a:pPr>
            <a:r>
              <a:rPr lang="de-DE" b="1" kern="0" dirty="0">
                <a:latin typeface="Times New Roman" panose="02020603050405020304" pitchFamily="18" charset="0"/>
                <a:ea typeface="Times New Roman" panose="02020603050405020304" pitchFamily="18" charset="0"/>
                <a:cs typeface="Times New Roman" panose="02020603050405020304" pitchFamily="18" charset="0"/>
              </a:rPr>
              <a:t>4. Können Sie den Unterschied zwischen richtlinienbasierten und wertbasierten Methoden in RL beschreiben?
Antwort:
Wertebasierte Methoden (wie Q-Learning) lernen den Wert von Handlungen oder Zuständen und leiten daraus eine Politik ab.
Policy-basierte Methoden (wie REINFORCE) lernen die Policy direkt, ohne explizit Werte zu schätzen.</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Wertbasiert ist häufiger in diskreten Aktionsräumen; Policy-basiert wird häufig in kontinuierlichen Aktionsräumen verwendet.</a:t>
            </a:r>
            <a:endParaRPr lang="LID4096" dirty="0"/>
          </a:p>
        </p:txBody>
      </p:sp>
    </p:spTree>
    <p:extLst>
      <p:ext uri="{BB962C8B-B14F-4D97-AF65-F5344CB8AC3E}">
        <p14:creationId xmlns:p14="http://schemas.microsoft.com/office/powerpoint/2010/main" val="1446464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3001-87F6-D77D-2717-638E129C7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3ABA1-6495-573D-9828-928E615B8600}"/>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F4D6F600-2CE4-AED6-C690-85EE78E32AE0}"/>
              </a:ext>
            </a:extLst>
          </p:cNvPr>
          <p:cNvSpPr>
            <a:spLocks noGrp="1"/>
          </p:cNvSpPr>
          <p:nvPr>
            <p:ph idx="1"/>
          </p:nvPr>
        </p:nvSpPr>
        <p:spPr>
          <a:xfrm>
            <a:off x="827700" y="2052925"/>
            <a:ext cx="7911144" cy="4195481"/>
          </a:xfrm>
        </p:spPr>
        <p:txBody>
          <a:bodyPr>
            <a:normAutofit fontScale="70000" lnSpcReduction="20000"/>
          </a:bodyPr>
          <a:lstStyle/>
          <a:p>
            <a:pPr>
              <a:lnSpc>
                <a:spcPct val="115000"/>
              </a:lnSpc>
              <a:spcAft>
                <a:spcPts val="800"/>
              </a:spcAft>
              <a:buNone/>
            </a:pPr>
            <a:r>
              <a:rPr lang="de-DE" b="1" kern="0" dirty="0">
                <a:latin typeface="Times New Roman" panose="02020603050405020304" pitchFamily="18" charset="0"/>
                <a:ea typeface="Times New Roman" panose="02020603050405020304" pitchFamily="18" charset="0"/>
                <a:cs typeface="Times New Roman" panose="02020603050405020304" pitchFamily="18" charset="0"/>
              </a:rPr>
              <a:t>5. Was ist ein Markov-Entscheidungsprozess (MDP) und warum ist er in RL wichtig?
Antwort:</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Ein MDP ist ein mathematischer Rahmen, der zur Modellierung der Entscheidungsfindung verwendet wird und wie folgt definiert ist:
Mitgliedstaaten (S),
Maßnahmen (A),
Übergangswahrscheinlichkeiten (P),
Belohnungen (R),
Abzinsungsfaktor (γ).</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Die Markov-Eigenschaft geht davon aus, dass die Zukunft unabhängig von der Vergangenheit ist, wenn der gegenwärtige Zustand gegeben ist. MDPs bilden die formale Grundlage für die meisten RL-Algorithmen.</a:t>
            </a:r>
            <a:endParaRPr lang="LID4096" dirty="0"/>
          </a:p>
        </p:txBody>
      </p:sp>
    </p:spTree>
    <p:extLst>
      <p:ext uri="{BB962C8B-B14F-4D97-AF65-F5344CB8AC3E}">
        <p14:creationId xmlns:p14="http://schemas.microsoft.com/office/powerpoint/2010/main" val="1015200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69E90-BD2C-93E4-18DA-C0EF7B9E5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CD95F-D6D3-F4A6-51AF-CC6F10357D08}"/>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4B9F8228-2FD9-89C1-F44A-B8449FD6EAD6}"/>
              </a:ext>
            </a:extLst>
          </p:cNvPr>
          <p:cNvSpPr>
            <a:spLocks noGrp="1"/>
          </p:cNvSpPr>
          <p:nvPr>
            <p:ph idx="1"/>
          </p:nvPr>
        </p:nvSpPr>
        <p:spPr>
          <a:xfrm>
            <a:off x="827699" y="2052925"/>
            <a:ext cx="7911145" cy="4195481"/>
          </a:xfrm>
        </p:spPr>
        <p:txBody>
          <a:bodyPr/>
          <a:lstStyle/>
          <a:p>
            <a:pPr>
              <a:lnSpc>
                <a:spcPct val="115000"/>
              </a:lnSpc>
              <a:spcAft>
                <a:spcPts val="800"/>
              </a:spcAft>
              <a:buNone/>
            </a:pPr>
            <a:r>
              <a:rPr lang="de-DE" b="1" kern="0" dirty="0">
                <a:latin typeface="Times New Roman" panose="02020603050405020304" pitchFamily="18" charset="0"/>
                <a:ea typeface="Times New Roman" panose="02020603050405020304" pitchFamily="18" charset="0"/>
                <a:cs typeface="Times New Roman" panose="02020603050405020304" pitchFamily="18" charset="0"/>
              </a:rPr>
              <a:t>6. Was ist Q-Learning und wie funktioniert es?
Antwort:</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Q-Learning ist ein wertbasierter, off-</a:t>
            </a:r>
            <a:r>
              <a:rPr lang="de-DE" b="1" kern="0" dirty="0" err="1">
                <a:latin typeface="Times New Roman" panose="02020603050405020304" pitchFamily="18" charset="0"/>
                <a:ea typeface="Times New Roman" panose="02020603050405020304" pitchFamily="18" charset="0"/>
                <a:cs typeface="Times New Roman" panose="02020603050405020304" pitchFamily="18" charset="0"/>
              </a:rPr>
              <a:t>policy</a:t>
            </a:r>
            <a:r>
              <a:rPr lang="de-DE" b="1" kern="0" dirty="0">
                <a:latin typeface="Times New Roman" panose="02020603050405020304" pitchFamily="18" charset="0"/>
                <a:ea typeface="Times New Roman" panose="02020603050405020304" pitchFamily="18" charset="0"/>
                <a:cs typeface="Times New Roman" panose="02020603050405020304" pitchFamily="18" charset="0"/>
              </a:rPr>
              <a:t> RL-Algorithmus. Er lernt eine Q-Funktion:</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Q(s, a) schätzt die erwartete kumulative Belohnung für das Ergreifen von Maßnahmen a in den Bundesstaaten s und das anschließende Befolgen der optimalen Politik.</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Die wichtigste Aktualisierungsregel lautet:</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Q(s, a) ← Q(s, a) + α[r + </a:t>
            </a:r>
            <a:r>
              <a:rPr lang="de-DE" b="1" kern="0" dirty="0" err="1">
                <a:latin typeface="Times New Roman" panose="02020603050405020304" pitchFamily="18" charset="0"/>
                <a:ea typeface="Times New Roman" panose="02020603050405020304" pitchFamily="18" charset="0"/>
                <a:cs typeface="Times New Roman" panose="02020603050405020304" pitchFamily="18" charset="0"/>
              </a:rPr>
              <a:t>γ·max</a:t>
            </a:r>
            <a:r>
              <a:rPr lang="de-DE" b="1" kern="0" dirty="0">
                <a:latin typeface="Times New Roman" panose="02020603050405020304" pitchFamily="18" charset="0"/>
                <a:ea typeface="Times New Roman" panose="02020603050405020304" pitchFamily="18" charset="0"/>
                <a:cs typeface="Times New Roman" panose="02020603050405020304" pitchFamily="18" charset="0"/>
              </a:rPr>
              <a:t>(Q(s', a')) – Q(s, a)]</a:t>
            </a:r>
            <a:endParaRPr lang="LID4096" dirty="0"/>
          </a:p>
        </p:txBody>
      </p:sp>
    </p:spTree>
    <p:extLst>
      <p:ext uri="{BB962C8B-B14F-4D97-AF65-F5344CB8AC3E}">
        <p14:creationId xmlns:p14="http://schemas.microsoft.com/office/powerpoint/2010/main" val="4118030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3ED26-07F4-0E8D-8CA3-A37AC59A66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D2EA40-B764-B9D1-74B2-1C16CB30546A}"/>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DA6505EC-F573-C158-0BDC-E4AE8FBB0E14}"/>
              </a:ext>
            </a:extLst>
          </p:cNvPr>
          <p:cNvSpPr>
            <a:spLocks noGrp="1"/>
          </p:cNvSpPr>
          <p:nvPr>
            <p:ph idx="1"/>
          </p:nvPr>
        </p:nvSpPr>
        <p:spPr>
          <a:xfrm>
            <a:off x="827700" y="2052925"/>
            <a:ext cx="7911144" cy="4195481"/>
          </a:xfrm>
        </p:spPr>
        <p:txBody>
          <a:bodyPr/>
          <a:lstStyle/>
          <a:p>
            <a:pPr>
              <a:lnSpc>
                <a:spcPct val="115000"/>
              </a:lnSpc>
              <a:spcAft>
                <a:spcPts val="800"/>
              </a:spcAft>
              <a:buNone/>
            </a:pPr>
            <a:r>
              <a:rPr lang="en-US" b="1" kern="0" dirty="0">
                <a:latin typeface="Times New Roman" panose="02020603050405020304" pitchFamily="18" charset="0"/>
                <a:ea typeface="Times New Roman" panose="02020603050405020304" pitchFamily="18" charset="0"/>
                <a:cs typeface="Times New Roman" panose="02020603050405020304" pitchFamily="18" charset="0"/>
              </a:rPr>
              <a:t>6. What is Q-learning, and how does it work?</a:t>
            </a:r>
            <a:endParaRPr lang="en-US" kern="100" dirty="0">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b="1" kern="0" dirty="0">
                <a:latin typeface="Times New Roman" panose="02020603050405020304" pitchFamily="18" charset="0"/>
                <a:ea typeface="Times New Roman" panose="02020603050405020304" pitchFamily="18" charset="0"/>
                <a:cs typeface="Times New Roman" panose="02020603050405020304" pitchFamily="18" charset="0"/>
              </a:rPr>
              <a:t>Answer:</a:t>
            </a:r>
            <a:br>
              <a:rPr lang="en-US" kern="0" dirty="0">
                <a:latin typeface="Times New Roman" panose="02020603050405020304" pitchFamily="18" charset="0"/>
                <a:ea typeface="Times New Roman" panose="02020603050405020304" pitchFamily="18" charset="0"/>
                <a:cs typeface="Times New Roman" panose="02020603050405020304" pitchFamily="18" charset="0"/>
              </a:rPr>
            </a:br>
            <a:r>
              <a:rPr lang="en-US" kern="0" dirty="0">
                <a:latin typeface="Times New Roman" panose="02020603050405020304" pitchFamily="18" charset="0"/>
                <a:ea typeface="Times New Roman" panose="02020603050405020304" pitchFamily="18" charset="0"/>
                <a:cs typeface="Times New Roman" panose="02020603050405020304" pitchFamily="18" charset="0"/>
              </a:rPr>
              <a:t>Q-learning is a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value-based</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 off-policy RL algorithm. It learns a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Q-function</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a:t>
            </a:r>
            <a:br>
              <a:rPr lang="en-US" kern="0" dirty="0">
                <a:latin typeface="Times New Roman" panose="02020603050405020304" pitchFamily="18" charset="0"/>
                <a:ea typeface="Times New Roman" panose="02020603050405020304" pitchFamily="18" charset="0"/>
                <a:cs typeface="Times New Roman" panose="02020603050405020304" pitchFamily="18" charset="0"/>
              </a:rPr>
            </a:br>
            <a:r>
              <a:rPr lang="en-US" b="1" kern="0" dirty="0">
                <a:latin typeface="Times New Roman" panose="02020603050405020304" pitchFamily="18" charset="0"/>
                <a:ea typeface="Times New Roman" panose="02020603050405020304" pitchFamily="18" charset="0"/>
                <a:cs typeface="Times New Roman" panose="02020603050405020304" pitchFamily="18" charset="0"/>
              </a:rPr>
              <a:t>Q(s, a)</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 estimates the expected cumulative reward of taking action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a</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 in state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s</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 and following the optimal policy afterward.</a:t>
            </a:r>
            <a:br>
              <a:rPr lang="en-US" kern="0" dirty="0">
                <a:latin typeface="Times New Roman" panose="02020603050405020304" pitchFamily="18" charset="0"/>
                <a:ea typeface="Times New Roman" panose="02020603050405020304" pitchFamily="18" charset="0"/>
                <a:cs typeface="Times New Roman" panose="02020603050405020304" pitchFamily="18" charset="0"/>
              </a:rPr>
            </a:br>
            <a:r>
              <a:rPr lang="en-US" kern="0" dirty="0">
                <a:latin typeface="Times New Roman" panose="02020603050405020304" pitchFamily="18" charset="0"/>
                <a:ea typeface="Times New Roman" panose="02020603050405020304" pitchFamily="18" charset="0"/>
                <a:cs typeface="Times New Roman" panose="02020603050405020304" pitchFamily="18" charset="0"/>
              </a:rPr>
              <a:t>The core update rule is:</a:t>
            </a:r>
            <a:br>
              <a:rPr lang="en-US" kern="0" dirty="0">
                <a:latin typeface="Times New Roman" panose="02020603050405020304" pitchFamily="18" charset="0"/>
                <a:ea typeface="Times New Roman" panose="02020603050405020304" pitchFamily="18" charset="0"/>
                <a:cs typeface="Times New Roman" panose="02020603050405020304" pitchFamily="18" charset="0"/>
              </a:rPr>
            </a:br>
            <a:r>
              <a:rPr lang="en-US" b="1" kern="0" dirty="0">
                <a:latin typeface="Times New Roman" panose="02020603050405020304" pitchFamily="18" charset="0"/>
                <a:ea typeface="Times New Roman" panose="02020603050405020304" pitchFamily="18" charset="0"/>
                <a:cs typeface="Times New Roman" panose="02020603050405020304" pitchFamily="18" charset="0"/>
              </a:rPr>
              <a:t>Q(s, a) ← Q(s, a) + α[r + </a:t>
            </a:r>
            <a:r>
              <a:rPr lang="en-US" b="1" kern="0" dirty="0" err="1">
                <a:latin typeface="Times New Roman" panose="02020603050405020304" pitchFamily="18" charset="0"/>
                <a:ea typeface="Times New Roman" panose="02020603050405020304" pitchFamily="18" charset="0"/>
                <a:cs typeface="Times New Roman" panose="02020603050405020304" pitchFamily="18" charset="0"/>
              </a:rPr>
              <a:t>γ·max</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(Q(s', a')) – Q(s, a)]</a:t>
            </a:r>
            <a:endParaRPr lang="en-US" kern="100" dirty="0">
              <a:latin typeface="Aptos" panose="020B0004020202020204" pitchFamily="34" charset="0"/>
              <a:ea typeface="Aptos" panose="020B0004020202020204" pitchFamily="34"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269001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516D9-C793-3A6D-9E3E-83EA8E3320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526A58-4BDF-EA39-296C-C2192D06C4E8}"/>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D520EC81-2387-4CE8-8F9A-C3887D2BFC29}"/>
              </a:ext>
            </a:extLst>
          </p:cNvPr>
          <p:cNvSpPr>
            <a:spLocks noGrp="1"/>
          </p:cNvSpPr>
          <p:nvPr>
            <p:ph idx="1"/>
          </p:nvPr>
        </p:nvSpPr>
        <p:spPr/>
        <p:txBody>
          <a:bodyPr>
            <a:normAutofit fontScale="92500"/>
          </a:bodyPr>
          <a:lstStyle/>
          <a:p>
            <a:pPr>
              <a:lnSpc>
                <a:spcPct val="115000"/>
              </a:lnSpc>
              <a:spcAft>
                <a:spcPts val="800"/>
              </a:spcAft>
              <a:buNone/>
            </a:pPr>
            <a:r>
              <a:rPr lang="de-DE" b="1" kern="0" dirty="0">
                <a:latin typeface="Times New Roman" panose="02020603050405020304" pitchFamily="18" charset="0"/>
                <a:ea typeface="Times New Roman" panose="02020603050405020304" pitchFamily="18" charset="0"/>
                <a:cs typeface="Times New Roman" panose="02020603050405020304" pitchFamily="18" charset="0"/>
              </a:rPr>
              <a:t>7. Was ist der Unterschied zwischen Monte-Carlo-Methoden und Temporal-</a:t>
            </a:r>
            <a:r>
              <a:rPr lang="de-DE" b="1" kern="0" dirty="0" err="1">
                <a:latin typeface="Times New Roman" panose="02020603050405020304" pitchFamily="18" charset="0"/>
                <a:ea typeface="Times New Roman" panose="02020603050405020304" pitchFamily="18" charset="0"/>
                <a:cs typeface="Times New Roman" panose="02020603050405020304" pitchFamily="18" charset="0"/>
              </a:rPr>
              <a:t>Difference</a:t>
            </a:r>
            <a:r>
              <a:rPr lang="de-DE" b="1" kern="0" dirty="0">
                <a:latin typeface="Times New Roman" panose="02020603050405020304" pitchFamily="18" charset="0"/>
                <a:ea typeface="Times New Roman" panose="02020603050405020304" pitchFamily="18" charset="0"/>
                <a:cs typeface="Times New Roman" panose="02020603050405020304" pitchFamily="18" charset="0"/>
              </a:rPr>
              <a:t> (TD) Lernen?
Antwort:
Monte Carlo (MC): Wartet bis zum Ende einer Folge, um die Renditen zu berechnen, und aktualisiert dann die Werte.
TD Learning: Aktualisiert Schätzungen nach jedem Schritt mithilfe von Bootstrapping (d. h. verwendet vorhandene Schätzungen, um andere zu aktualisieren).</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TD ist stichprobeneffizienter und funktioniert in fortlaufenden Aufgaben (nicht nur in episodischen).</a:t>
            </a:r>
            <a:endParaRPr lang="LID4096" dirty="0"/>
          </a:p>
        </p:txBody>
      </p:sp>
    </p:spTree>
    <p:extLst>
      <p:ext uri="{BB962C8B-B14F-4D97-AF65-F5344CB8AC3E}">
        <p14:creationId xmlns:p14="http://schemas.microsoft.com/office/powerpoint/2010/main" val="3099294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DAEDC-0F45-651D-8A97-009EEC8B48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379625-2929-D557-DF85-184256B38BD1}"/>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207F0E1C-875B-1B63-C622-B51004E24903}"/>
              </a:ext>
            </a:extLst>
          </p:cNvPr>
          <p:cNvSpPr>
            <a:spLocks noGrp="1"/>
          </p:cNvSpPr>
          <p:nvPr>
            <p:ph idx="1"/>
          </p:nvPr>
        </p:nvSpPr>
        <p:spPr/>
        <p:txBody>
          <a:bodyPr>
            <a:normAutofit lnSpcReduction="10000"/>
          </a:bodyPr>
          <a:lstStyle/>
          <a:p>
            <a:pPr>
              <a:lnSpc>
                <a:spcPct val="115000"/>
              </a:lnSpc>
              <a:spcAft>
                <a:spcPts val="800"/>
              </a:spcAft>
              <a:buNone/>
            </a:pPr>
            <a:r>
              <a:rPr lang="de-DE" b="1" kern="0" dirty="0">
                <a:latin typeface="Times New Roman" panose="02020603050405020304" pitchFamily="18" charset="0"/>
                <a:ea typeface="Times New Roman" panose="02020603050405020304" pitchFamily="18" charset="0"/>
                <a:cs typeface="Times New Roman" panose="02020603050405020304" pitchFamily="18" charset="0"/>
              </a:rPr>
              <a:t>8. Haben Sie schon von Deep Q-Networks (DQNs) gehört? Welches Problem lösen sie im Vergleich zu grundlegendem Q-Learning?
Antwort:</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Ja! DQNs verwenden ein neuronales Netzwerk, um die Q-Funktion zu approximieren, wenn der Zustandsraum groß oder kontinuierlich ist.</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Sie lösen das Problem der Speicherung und Aktualisierung einer Q-Tabelle, das in komplexen Umgebungen unpraktisch wird.</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Techniken wie Experience Replay und Target Networks tragen zur Stabilisierung des Trainings bei.</a:t>
            </a:r>
            <a:endParaRPr lang="LID4096" dirty="0"/>
          </a:p>
        </p:txBody>
      </p:sp>
    </p:spTree>
    <p:extLst>
      <p:ext uri="{BB962C8B-B14F-4D97-AF65-F5344CB8AC3E}">
        <p14:creationId xmlns:p14="http://schemas.microsoft.com/office/powerpoint/2010/main" val="272432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9BDC7-3E22-C3E3-D6AA-61EDB1BBA3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4EDB2C-400C-E38F-DFAA-AB8A39110DE6}"/>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D8C0044F-B63C-6DF1-3CE0-E5DC7EAB403A}"/>
              </a:ext>
            </a:extLst>
          </p:cNvPr>
          <p:cNvSpPr>
            <a:spLocks noGrp="1"/>
          </p:cNvSpPr>
          <p:nvPr>
            <p:ph idx="1"/>
          </p:nvPr>
        </p:nvSpPr>
        <p:spPr>
          <a:xfrm>
            <a:off x="827699" y="2052925"/>
            <a:ext cx="8025355" cy="4195481"/>
          </a:xfrm>
        </p:spPr>
        <p:txBody>
          <a:bodyPr>
            <a:normAutofit fontScale="92500" lnSpcReduction="10000"/>
          </a:bodyPr>
          <a:lstStyle/>
          <a:p>
            <a:pPr>
              <a:lnSpc>
                <a:spcPct val="115000"/>
              </a:lnSpc>
              <a:spcAft>
                <a:spcPts val="800"/>
              </a:spcAft>
              <a:buNone/>
            </a:pPr>
            <a:r>
              <a:rPr lang="de-DE" b="1" kern="0" dirty="0">
                <a:latin typeface="Times New Roman" panose="02020603050405020304" pitchFamily="18" charset="0"/>
                <a:ea typeface="Times New Roman" panose="02020603050405020304" pitchFamily="18" charset="0"/>
                <a:cs typeface="Times New Roman" panose="02020603050405020304" pitchFamily="18" charset="0"/>
              </a:rPr>
              <a:t>9. Wie würden Sie an das Entwerfen einer Belohnungsfunktion für eine einfache RL-Aufgabe herangehen, wie z. B. das Training eines Agenten, eine Karrenstange zu balancieren?
Antwort:</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Die Belohnungsfunktion sollte den Agenten dazu animieren, die Stange im Gleichgewicht und den Wagen zentriert zu halten. Ein einfacher Ansatz:
Gib +1 Belohnung für jeden Zeitschritt, in dem die Stange aufrecht steht.
Optional können Sie große Abweichungen von der Mitte oder dem Winkel bestrafen.</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Halten Sie es dicht und konsistent, damit der Agent effektiv lernen kann.</a:t>
            </a:r>
            <a:endParaRPr lang="LID4096" dirty="0"/>
          </a:p>
        </p:txBody>
      </p:sp>
    </p:spTree>
    <p:extLst>
      <p:ext uri="{BB962C8B-B14F-4D97-AF65-F5344CB8AC3E}">
        <p14:creationId xmlns:p14="http://schemas.microsoft.com/office/powerpoint/2010/main" val="147987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51784-189E-5CC1-6AE0-A65986C0D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68AF46-170A-B0DE-458A-91B45C1A99A1}"/>
              </a:ext>
            </a:extLst>
          </p:cNvPr>
          <p:cNvSpPr>
            <a:spLocks noGrp="1"/>
          </p:cNvSpPr>
          <p:nvPr>
            <p:ph type="title"/>
          </p:nvPr>
        </p:nvSpPr>
        <p:spPr>
          <a:xfrm>
            <a:off x="484709" y="452718"/>
            <a:ext cx="7911145" cy="1400530"/>
          </a:xfrm>
        </p:spPr>
        <p:txBody>
          <a:bodyPr/>
          <a:lstStyle/>
          <a:p>
            <a:r>
              <a:rPr lang="de-DE" dirty="0"/>
              <a:t>10 häufige Fragen zu R/L bei Vorstellungsgesprächen</a:t>
            </a:r>
            <a:endParaRPr lang="LID4096" dirty="0"/>
          </a:p>
        </p:txBody>
      </p:sp>
      <p:sp>
        <p:nvSpPr>
          <p:cNvPr id="3" name="Content Placeholder 2">
            <a:extLst>
              <a:ext uri="{FF2B5EF4-FFF2-40B4-BE49-F238E27FC236}">
                <a16:creationId xmlns:a16="http://schemas.microsoft.com/office/drawing/2014/main" id="{0FEB9AEE-A27F-D69B-7F94-A201E8F38627}"/>
              </a:ext>
            </a:extLst>
          </p:cNvPr>
          <p:cNvSpPr>
            <a:spLocks noGrp="1"/>
          </p:cNvSpPr>
          <p:nvPr>
            <p:ph idx="1"/>
          </p:nvPr>
        </p:nvSpPr>
        <p:spPr>
          <a:xfrm>
            <a:off x="827699" y="2052925"/>
            <a:ext cx="8039209" cy="4527984"/>
          </a:xfrm>
        </p:spPr>
        <p:txBody>
          <a:bodyPr>
            <a:normAutofit fontScale="77500" lnSpcReduction="20000"/>
          </a:bodyPr>
          <a:lstStyle/>
          <a:p>
            <a:pPr>
              <a:lnSpc>
                <a:spcPct val="115000"/>
              </a:lnSpc>
              <a:spcAft>
                <a:spcPts val="800"/>
              </a:spcAft>
              <a:buNone/>
            </a:pPr>
            <a:r>
              <a:rPr lang="de-DE" b="1" kern="0" dirty="0">
                <a:latin typeface="Times New Roman" panose="02020603050405020304" pitchFamily="18" charset="0"/>
                <a:ea typeface="Times New Roman" panose="02020603050405020304" pitchFamily="18" charset="0"/>
                <a:cs typeface="Times New Roman" panose="02020603050405020304" pitchFamily="18" charset="0"/>
              </a:rPr>
              <a:t>10. Welche Herausforderungen können beim Reinforcement Learning auftreten, wie z. B. spärliche Belohnungen oder Konvergenzprobleme? Wie könnten Sie diese ansprechen?
Antwort:</a:t>
            </a:r>
            <a:br>
              <a:rPr lang="de-DE" b="1" kern="0" dirty="0">
                <a:latin typeface="Times New Roman" panose="02020603050405020304" pitchFamily="18" charset="0"/>
                <a:ea typeface="Times New Roman" panose="02020603050405020304" pitchFamily="18" charset="0"/>
                <a:cs typeface="Times New Roman" panose="02020603050405020304" pitchFamily="18" charset="0"/>
              </a:rPr>
            </a:br>
            <a:r>
              <a:rPr lang="de-DE" b="1" kern="0" dirty="0">
                <a:latin typeface="Times New Roman" panose="02020603050405020304" pitchFamily="18" charset="0"/>
                <a:ea typeface="Times New Roman" panose="02020603050405020304" pitchFamily="18" charset="0"/>
                <a:cs typeface="Times New Roman" panose="02020603050405020304" pitchFamily="18" charset="0"/>
              </a:rPr>
              <a:t>Häufige Herausforderungen:
Spärliche Belohnungen: Der Agent erhält selten Feedback, was das Lernen verlangsamt.
Lösung: Nutzen Sie Belohnungsgestaltung oder Curriculum-Learning.
Konvergenzprobleme: Der Agent lernt möglicherweise keine optimale Richtlinie.
Lösung: Verwenden Sie stabile Algorithmen (z. B. DQN mit Zielnetzwerken), die richtige Abstimmung oder bessere Erkundungsstrategien.
Überanpassung an die Trainingsumgebung.
Lösung: Fügen Sie Zufälligkeit hinzu, testen Sie in mehreren Szenarien.</a:t>
            </a:r>
            <a:endParaRPr lang="LID4096" dirty="0"/>
          </a:p>
        </p:txBody>
      </p:sp>
    </p:spTree>
    <p:extLst>
      <p:ext uri="{BB962C8B-B14F-4D97-AF65-F5344CB8AC3E}">
        <p14:creationId xmlns:p14="http://schemas.microsoft.com/office/powerpoint/2010/main" val="1845941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Quellen</a:t>
            </a:r>
            <a:endParaRPr dirty="0"/>
          </a:p>
        </p:txBody>
      </p:sp>
      <p:sp>
        <p:nvSpPr>
          <p:cNvPr id="3" name="Content Placeholder 2"/>
          <p:cNvSpPr>
            <a:spLocks noGrp="1"/>
          </p:cNvSpPr>
          <p:nvPr>
            <p:ph idx="1"/>
          </p:nvPr>
        </p:nvSpPr>
        <p:spPr/>
        <p:txBody>
          <a:bodyPr/>
          <a:lstStyle/>
          <a:p>
            <a:pPr>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Interview questions:</a:t>
            </a:r>
            <a:br>
              <a:rPr lang="en-US" sz="1800" b="1" kern="100" dirty="0">
                <a:effectLst/>
                <a:latin typeface="Aptos" panose="020B0004020202020204" pitchFamily="34" charset="0"/>
                <a:ea typeface="Aptos" panose="020B0004020202020204" pitchFamily="34" charset="0"/>
                <a:cs typeface="Times New Roman" panose="02020603050405020304" pitchFamily="18" charset="0"/>
              </a:rPr>
            </a:br>
            <a:br>
              <a:rPr lang="en-US" sz="1800" b="1"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https://www.mlstack.cafe/interview-questions/reinforcement-learning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https://hellointern.in/blog/top-interview-questions-and-answers-for-reinforcement-learning-57425</a:t>
            </a:r>
            <a:endParaRPr lang="en-US"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b="1" u="sng" kern="100" dirty="0">
                <a:latin typeface="Aptos" panose="020B0004020202020204" pitchFamily="34" charset="0"/>
                <a:ea typeface="Aptos" panose="020B0004020202020204" pitchFamily="34" charset="0"/>
                <a:cs typeface="Times New Roman" panose="02020603050405020304" pitchFamily="18" charset="0"/>
              </a:rPr>
              <a:t>Reinforcement Learning: </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hlinkClick r:id="rId4"/>
              </a:rPr>
              <a:t>https://youtu.be/8JVRbHAVCws?si=BjqXxh11Ni6u0fft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Fragen?</a:t>
            </a:r>
            <a:r>
              <a:rPr dirty="0"/>
              <a:t> 🤔</a:t>
            </a:r>
          </a:p>
        </p:txBody>
      </p:sp>
      <p:sp>
        <p:nvSpPr>
          <p:cNvPr id="3" name="Content Placeholder 2"/>
          <p:cNvSpPr>
            <a:spLocks noGrp="1"/>
          </p:cNvSpPr>
          <p:nvPr>
            <p:ph idx="1"/>
          </p:nvPr>
        </p:nvSpPr>
        <p:spPr/>
        <p:txBody>
          <a:bodyPr/>
          <a:lstStyle/>
          <a:p>
            <a:r>
              <a:rPr lang="de-DE" dirty="0"/>
              <a:t>🔹 Vielen Dank </a:t>
            </a:r>
            <a:r>
              <a:rPr lang="de-DE"/>
              <a:t>für eure </a:t>
            </a:r>
            <a:r>
              <a:rPr lang="de-DE" dirty="0"/>
              <a:t>Aufmerksamkeit!</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4C209-ED71-DAC9-15B9-4BDCA0F58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9292E-0897-88B5-090E-04ED6B7CB01D}"/>
              </a:ext>
            </a:extLst>
          </p:cNvPr>
          <p:cNvSpPr>
            <a:spLocks noGrp="1"/>
          </p:cNvSpPr>
          <p:nvPr>
            <p:ph type="title"/>
          </p:nvPr>
        </p:nvSpPr>
        <p:spPr>
          <a:xfrm>
            <a:off x="484710" y="256703"/>
            <a:ext cx="8379890" cy="1400530"/>
          </a:xfrm>
        </p:spPr>
        <p:txBody>
          <a:bodyPr/>
          <a:lstStyle/>
          <a:p>
            <a:r>
              <a:rPr lang="de-DE"/>
              <a:t>AI Universe</a:t>
            </a:r>
            <a:endParaRPr lang="LID4096" dirty="0"/>
          </a:p>
        </p:txBody>
      </p:sp>
      <p:pic>
        <p:nvPicPr>
          <p:cNvPr id="5" name="Content Placeholder 4" descr="A poster of a diagram of the machine learning process&#10;&#10;AI-generated content may be incorrect.">
            <a:extLst>
              <a:ext uri="{FF2B5EF4-FFF2-40B4-BE49-F238E27FC236}">
                <a16:creationId xmlns:a16="http://schemas.microsoft.com/office/drawing/2014/main" id="{C5F0F6F6-B1CD-D840-5F33-46EF3C552C84}"/>
              </a:ext>
            </a:extLst>
          </p:cNvPr>
          <p:cNvPicPr>
            <a:picLocks noGrp="1" noChangeAspect="1"/>
          </p:cNvPicPr>
          <p:nvPr>
            <p:ph idx="1"/>
          </p:nvPr>
        </p:nvPicPr>
        <p:blipFill>
          <a:blip r:embed="rId2"/>
          <a:stretch>
            <a:fillRect/>
          </a:stretch>
        </p:blipFill>
        <p:spPr>
          <a:xfrm>
            <a:off x="215262" y="1143000"/>
            <a:ext cx="8444028" cy="5338367"/>
          </a:xfrm>
        </p:spPr>
      </p:pic>
    </p:spTree>
    <p:extLst>
      <p:ext uri="{BB962C8B-B14F-4D97-AF65-F5344CB8AC3E}">
        <p14:creationId xmlns:p14="http://schemas.microsoft.com/office/powerpoint/2010/main" val="157893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88505-011A-67F7-6D21-139004E12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DDBB0-B551-1363-D9EE-3BD818BC9B45}"/>
              </a:ext>
            </a:extLst>
          </p:cNvPr>
          <p:cNvSpPr>
            <a:spLocks noGrp="1"/>
          </p:cNvSpPr>
          <p:nvPr>
            <p:ph type="title"/>
          </p:nvPr>
        </p:nvSpPr>
        <p:spPr>
          <a:xfrm>
            <a:off x="234509" y="99190"/>
            <a:ext cx="8703013" cy="1400530"/>
          </a:xfrm>
        </p:spPr>
        <p:txBody>
          <a:bodyPr/>
          <a:lstStyle/>
          <a:p>
            <a:r>
              <a:rPr lang="de-DE" sz="3600" dirty="0" err="1"/>
              <a:t>Our</a:t>
            </a:r>
            <a:r>
              <a:rPr lang="de-DE" sz="3600" dirty="0"/>
              <a:t> Journey </a:t>
            </a:r>
            <a:r>
              <a:rPr lang="de-DE" sz="3600" dirty="0" err="1"/>
              <a:t>through</a:t>
            </a:r>
            <a:r>
              <a:rPr lang="de-DE" sz="3600" dirty="0"/>
              <a:t> AI Universe – </a:t>
            </a:r>
            <a:br>
              <a:rPr lang="de-DE" sz="3600" dirty="0"/>
            </a:br>
            <a:r>
              <a:rPr lang="de-DE" sz="3600" dirty="0"/>
              <a:t>Next Station: Reinforcement  Learning</a:t>
            </a:r>
            <a:endParaRPr lang="LID4096" sz="3600" dirty="0"/>
          </a:p>
        </p:txBody>
      </p:sp>
      <p:pic>
        <p:nvPicPr>
          <p:cNvPr id="4" name="Picture 3" descr="A diagram of machine learning&#10;&#10;AI-generated content may be incorrect.">
            <a:extLst>
              <a:ext uri="{FF2B5EF4-FFF2-40B4-BE49-F238E27FC236}">
                <a16:creationId xmlns:a16="http://schemas.microsoft.com/office/drawing/2014/main" id="{CFD1F596-5FB1-E91F-2B47-899611BADFDA}"/>
              </a:ext>
            </a:extLst>
          </p:cNvPr>
          <p:cNvPicPr>
            <a:picLocks noChangeAspect="1"/>
          </p:cNvPicPr>
          <p:nvPr/>
        </p:nvPicPr>
        <p:blipFill>
          <a:blip r:embed="rId2"/>
          <a:stretch>
            <a:fillRect/>
          </a:stretch>
        </p:blipFill>
        <p:spPr>
          <a:xfrm>
            <a:off x="344129" y="1524430"/>
            <a:ext cx="8455742" cy="5234380"/>
          </a:xfrm>
          <a:prstGeom prst="rect">
            <a:avLst/>
          </a:prstGeom>
        </p:spPr>
      </p:pic>
    </p:spTree>
    <p:extLst>
      <p:ext uri="{BB962C8B-B14F-4D97-AF65-F5344CB8AC3E}">
        <p14:creationId xmlns:p14="http://schemas.microsoft.com/office/powerpoint/2010/main" val="415687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Was ist Reinforcement Learning?</a:t>
            </a:r>
            <a:endParaRPr dirty="0"/>
          </a:p>
        </p:txBody>
      </p:sp>
      <p:sp>
        <p:nvSpPr>
          <p:cNvPr id="6" name="Content Placeholder 2">
            <a:extLst>
              <a:ext uri="{FF2B5EF4-FFF2-40B4-BE49-F238E27FC236}">
                <a16:creationId xmlns:a16="http://schemas.microsoft.com/office/drawing/2014/main" id="{9C3AD32C-AD8B-956F-EA64-185A19414715}"/>
              </a:ext>
            </a:extLst>
          </p:cNvPr>
          <p:cNvSpPr>
            <a:spLocks noGrp="1"/>
          </p:cNvSpPr>
          <p:nvPr>
            <p:ph idx="1"/>
          </p:nvPr>
        </p:nvSpPr>
        <p:spPr>
          <a:xfrm>
            <a:off x="688542" y="2551401"/>
            <a:ext cx="6711950" cy="2851871"/>
          </a:xfrm>
        </p:spPr>
        <p:txBody>
          <a:bodyPr/>
          <a:lstStyle/>
          <a:p>
            <a:r>
              <a:rPr lang="de-DE" dirty="0">
                <a:solidFill>
                  <a:srgbClr val="FF0000"/>
                </a:solidFill>
              </a:rPr>
              <a:t>Eine Art des maschinellen Lernens
Der Agent lernt durch die Interaktion mit einer Umgebung
Verwendet Versuch und Irrtum, um die beste Strategie zu finden
Erhält Feedback durch Belohnungen oder Strafen
Eine gute alte "Zuckerbrot und Peitsche"-Methode</a:t>
            </a:r>
            <a:endParaRPr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8ACBC-E60A-F8AF-DE69-31DFD0D6B6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8DA1EF-CB2B-295D-3FFF-4F1A46621E55}"/>
              </a:ext>
            </a:extLst>
          </p:cNvPr>
          <p:cNvSpPr>
            <a:spLocks noGrp="1"/>
          </p:cNvSpPr>
          <p:nvPr>
            <p:ph type="title"/>
          </p:nvPr>
        </p:nvSpPr>
        <p:spPr>
          <a:xfrm>
            <a:off x="484710" y="174787"/>
            <a:ext cx="8659290" cy="1400530"/>
          </a:xfrm>
        </p:spPr>
        <p:txBody>
          <a:bodyPr/>
          <a:lstStyle/>
          <a:p>
            <a:r>
              <a:rPr lang="de-DE" sz="3600" dirty="0"/>
              <a:t>Was ist Reinforcement Learning?</a:t>
            </a:r>
            <a:endParaRPr sz="3600" dirty="0"/>
          </a:p>
        </p:txBody>
      </p:sp>
      <p:pic>
        <p:nvPicPr>
          <p:cNvPr id="9" name="Content Placeholder 8" descr="A child holding a toy and giving a fist to a dog&#10;&#10;AI-generated content may be incorrect.">
            <a:extLst>
              <a:ext uri="{FF2B5EF4-FFF2-40B4-BE49-F238E27FC236}">
                <a16:creationId xmlns:a16="http://schemas.microsoft.com/office/drawing/2014/main" id="{5527F6F8-F9B6-19CF-1430-5781ABC424C1}"/>
              </a:ext>
            </a:extLst>
          </p:cNvPr>
          <p:cNvPicPr>
            <a:picLocks noGrp="1" noChangeAspect="1"/>
          </p:cNvPicPr>
          <p:nvPr>
            <p:ph idx="1"/>
          </p:nvPr>
        </p:nvPicPr>
        <p:blipFill>
          <a:blip r:embed="rId2"/>
          <a:stretch>
            <a:fillRect/>
          </a:stretch>
        </p:blipFill>
        <p:spPr>
          <a:xfrm>
            <a:off x="1130710" y="2143432"/>
            <a:ext cx="6801357" cy="3542830"/>
          </a:xfrm>
        </p:spPr>
      </p:pic>
    </p:spTree>
    <p:extLst>
      <p:ext uri="{BB962C8B-B14F-4D97-AF65-F5344CB8AC3E}">
        <p14:creationId xmlns:p14="http://schemas.microsoft.com/office/powerpoint/2010/main" val="284758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8E203-AD5D-27D2-9535-2C1BA93C72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0FF2A-D945-EA4C-00BE-6BC333E274B4}"/>
              </a:ext>
            </a:extLst>
          </p:cNvPr>
          <p:cNvSpPr>
            <a:spLocks noGrp="1"/>
          </p:cNvSpPr>
          <p:nvPr>
            <p:ph type="title"/>
          </p:nvPr>
        </p:nvSpPr>
        <p:spPr>
          <a:xfrm>
            <a:off x="418812" y="334731"/>
            <a:ext cx="8098851" cy="1400530"/>
          </a:xfrm>
        </p:spPr>
        <p:txBody>
          <a:bodyPr/>
          <a:lstStyle/>
          <a:p>
            <a:r>
              <a:rPr lang="de-DE" dirty="0"/>
              <a:t>Wann setzen wir Reinforcement Learning ein?</a:t>
            </a:r>
            <a:endParaRPr dirty="0"/>
          </a:p>
        </p:txBody>
      </p:sp>
      <p:sp>
        <p:nvSpPr>
          <p:cNvPr id="6" name="Content Placeholder 2">
            <a:extLst>
              <a:ext uri="{FF2B5EF4-FFF2-40B4-BE49-F238E27FC236}">
                <a16:creationId xmlns:a16="http://schemas.microsoft.com/office/drawing/2014/main" id="{BADE4B60-0394-4B2B-CA0F-FF5887AA746B}"/>
              </a:ext>
            </a:extLst>
          </p:cNvPr>
          <p:cNvSpPr>
            <a:spLocks noGrp="1"/>
          </p:cNvSpPr>
          <p:nvPr>
            <p:ph idx="1"/>
          </p:nvPr>
        </p:nvSpPr>
        <p:spPr>
          <a:xfrm>
            <a:off x="688542" y="2551401"/>
            <a:ext cx="7732444" cy="3636748"/>
          </a:xfrm>
        </p:spPr>
        <p:txBody>
          <a:bodyPr/>
          <a:lstStyle/>
          <a:p>
            <a:r>
              <a:rPr lang="de-DE" dirty="0"/>
              <a:t>Wir verwenden Reinforcement Learning, wenn es im Voraus keine klare richtige Antwort gibt und die beste Strategie durch wiederholte Interaktion mit einer Umgebung erlernt werden muss, die im Laufe der Zeit Feedback gibt – wie in Spielen, Robotik oder Entscheidungssystemen.</a:t>
            </a:r>
            <a:endParaRPr dirty="0"/>
          </a:p>
        </p:txBody>
      </p:sp>
    </p:spTree>
    <p:extLst>
      <p:ext uri="{BB962C8B-B14F-4D97-AF65-F5344CB8AC3E}">
        <p14:creationId xmlns:p14="http://schemas.microsoft.com/office/powerpoint/2010/main" val="164305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0"/>
            <a:ext cx="7055380" cy="1400530"/>
          </a:xfrm>
        </p:spPr>
        <p:txBody>
          <a:bodyPr/>
          <a:lstStyle/>
          <a:p>
            <a:r>
              <a:rPr lang="de-DE" dirty="0"/>
              <a:t>Beispiele aus der Praxis</a:t>
            </a:r>
            <a:endParaRPr dirty="0"/>
          </a:p>
        </p:txBody>
      </p:sp>
      <p:sp>
        <p:nvSpPr>
          <p:cNvPr id="3" name="Content Placeholder 2"/>
          <p:cNvSpPr>
            <a:spLocks noGrp="1"/>
          </p:cNvSpPr>
          <p:nvPr>
            <p:ph idx="1"/>
          </p:nvPr>
        </p:nvSpPr>
        <p:spPr>
          <a:xfrm>
            <a:off x="484710" y="884692"/>
            <a:ext cx="8315481" cy="5456795"/>
          </a:xfrm>
        </p:spPr>
        <p:txBody>
          <a:bodyPr>
            <a:normAutofit fontScale="85000" lnSpcReduction="10000"/>
          </a:bodyPr>
          <a:lstStyle/>
          <a:p>
            <a:pPr>
              <a:buNone/>
            </a:pPr>
            <a:r>
              <a:rPr lang="de-DE" b="1" dirty="0">
                <a:solidFill>
                  <a:srgbClr val="FF0000"/>
                </a:solidFill>
              </a:rPr>
              <a:t>Robotertechnik
Aufgabe: Bringen Sie Robotern das Gehen, Greifen oder Navigieren bei.
Beispiel: Roboter von Boston Dynamics lernen Gleichgewicht und Bewegung in realen Umgebungen
Autonomes Fahren
Aufgabe: Treffen Sie Fahrentscheidungen in Echtzeit.
Beispiel: Spurwechsel, Einfädeln oder Bremsen, die durch RL in der Simulation vor dem Einsatz in der realen Welt erlernt werden.
Finanzieren
Aufgabe: Optimieren Sie Handelsstrategien oder Portfoliomanagement.
Beispiel: Ein RL-Agent lernt anhand von Marktsignalen, wann er Aktien kaufen/verkaufen muss, um die Rendite zu maximieren.
Luft- und Raumfahrt &amp; Navigation
Aufgabe: Bahnplanung für Drohnen oder Raumfahrzeuge.
Beispiel: RL wird in Mars-Rover-Simulationen verwendet, um effiziente Erkundungsrouten zu planen.</a:t>
            </a:r>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C2735-5309-0392-575C-B125625233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04FE4-C926-AFAE-145E-5CB2BE7FA909}"/>
              </a:ext>
            </a:extLst>
          </p:cNvPr>
          <p:cNvSpPr>
            <a:spLocks noGrp="1"/>
          </p:cNvSpPr>
          <p:nvPr>
            <p:ph type="title"/>
          </p:nvPr>
        </p:nvSpPr>
        <p:spPr>
          <a:xfrm>
            <a:off x="592865" y="185167"/>
            <a:ext cx="7055380" cy="682565"/>
          </a:xfrm>
        </p:spPr>
        <p:txBody>
          <a:bodyPr/>
          <a:lstStyle/>
          <a:p>
            <a:r>
              <a:rPr lang="de-DE" dirty="0"/>
              <a:t>Beispiele aus der Praxis</a:t>
            </a:r>
            <a:endParaRPr dirty="0"/>
          </a:p>
        </p:txBody>
      </p:sp>
      <p:sp>
        <p:nvSpPr>
          <p:cNvPr id="3" name="Content Placeholder 2">
            <a:extLst>
              <a:ext uri="{FF2B5EF4-FFF2-40B4-BE49-F238E27FC236}">
                <a16:creationId xmlns:a16="http://schemas.microsoft.com/office/drawing/2014/main" id="{371E2DE3-55F1-0387-3B84-B0E51B051E18}"/>
              </a:ext>
            </a:extLst>
          </p:cNvPr>
          <p:cNvSpPr>
            <a:spLocks noGrp="1"/>
          </p:cNvSpPr>
          <p:nvPr>
            <p:ph idx="1"/>
          </p:nvPr>
        </p:nvSpPr>
        <p:spPr>
          <a:xfrm>
            <a:off x="318978" y="871871"/>
            <a:ext cx="8676166" cy="5724798"/>
          </a:xfrm>
        </p:spPr>
        <p:txBody>
          <a:bodyPr>
            <a:normAutofit fontScale="85000" lnSpcReduction="10000"/>
          </a:bodyPr>
          <a:lstStyle/>
          <a:p>
            <a:pPr>
              <a:buNone/>
            </a:pPr>
            <a:r>
              <a:rPr lang="en-US" b="1" dirty="0" err="1">
                <a:solidFill>
                  <a:srgbClr val="FF0000"/>
                </a:solidFill>
              </a:rPr>
              <a:t>Gesundheitswesen</a:t>
            </a:r>
            <a:endParaRPr lang="en-US" b="1" dirty="0">
              <a:solidFill>
                <a:srgbClr val="FF0000"/>
              </a:solidFill>
            </a:endParaRPr>
          </a:p>
          <a:p>
            <a:pPr>
              <a:buNone/>
            </a:pPr>
            <a:r>
              <a:rPr lang="de-DE" b="1" dirty="0"/>
              <a:t>Aufgabe: Personalisieren Sie Behandlungspläne oder Medikamentendosierung.
Beispiel: RL-Modelle schlagen Insulindosen für Diabetiker vor, die auf Patientendaten und -ergebnissen basieren.
Gaming &amp; Spiel-KI
Aufgabe: Erstellen Sie intelligente, lernfähige Spielagenten.
Beispiel: AlphaGo oder OpenAI Five lernen, menschliche Spieler zu schlagen.
Betriebs- und Steuerungssysteme
Aufgabe: Logistik-, Fertigungs- oder Energiesysteme optimieren.
Beispiel: Google DeepMind hat RL verwendet, um die Kühlkosten in Rechenzentren um 40 % zu senken.
Telekommunikation
Aufgabe: Zuweisen von Bandbreite oder Verwalten des Netzwerkverkehrs.
Beispiel: RL-Agenten optimieren dynamisch die Leistung des Mobilfunknetzes bei hohem Datenverkehr.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131286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TotalTime>
  <Words>2185</Words>
  <Application>Microsoft Office PowerPoint</Application>
  <PresentationFormat>On-screen Show (4:3)</PresentationFormat>
  <Paragraphs>93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Century Gothic</vt:lpstr>
      <vt:lpstr>Times New Roman</vt:lpstr>
      <vt:lpstr>Wingdings 3</vt:lpstr>
      <vt:lpstr>Ion</vt:lpstr>
      <vt:lpstr>Reinforcement Learning –  Teaching Machines to Learn Like Humans</vt:lpstr>
      <vt:lpstr>Aufbau der Präsentation</vt:lpstr>
      <vt:lpstr>AI Universe</vt:lpstr>
      <vt:lpstr>Our Journey through AI Universe –  Next Station: Reinforcement  Learning</vt:lpstr>
      <vt:lpstr>Was ist Reinforcement Learning?</vt:lpstr>
      <vt:lpstr>Was ist Reinforcement Learning?</vt:lpstr>
      <vt:lpstr>Wann setzen wir Reinforcement Learning ein?</vt:lpstr>
      <vt:lpstr>Beispiele aus der Praxis</vt:lpstr>
      <vt:lpstr>Beispiele aus der Praxis</vt:lpstr>
      <vt:lpstr>Kernkonzepte </vt:lpstr>
      <vt:lpstr>Die Reinforcement-Learning-Schleife </vt:lpstr>
      <vt:lpstr>Beliebte RL-Algorithmen</vt:lpstr>
      <vt:lpstr>Herausforderungen in RL</vt:lpstr>
      <vt:lpstr>Herausforderungen in RL </vt:lpstr>
      <vt:lpstr>Visual Examples</vt:lpstr>
      <vt:lpstr>Die Zukunft von RL </vt:lpstr>
      <vt:lpstr>10 häufige Fragen zu R/L bei Vorstellungsgesprächen</vt:lpstr>
      <vt:lpstr>10 häufige Fragen zu R/L bei Vorstellungsgesprächen</vt:lpstr>
      <vt:lpstr>10 häufige Fragen zu R/L bei Vorstellungsgesprächen</vt:lpstr>
      <vt:lpstr>10 häufige Fragen zu R/L bei Vorstellungsgesprächen</vt:lpstr>
      <vt:lpstr>10 häufige Fragen zu R/L bei Vorstellungsgesprächen</vt:lpstr>
      <vt:lpstr>10 häufige Fragen zu R/L bei Vorstellungsgesprächen</vt:lpstr>
      <vt:lpstr>10 häufige Fragen zu R/L bei Vorstellungsgesprächen</vt:lpstr>
      <vt:lpstr>10 häufige Fragen zu R/L bei Vorstellungsgesprächen</vt:lpstr>
      <vt:lpstr>10 häufige Fragen zu R/L bei Vorstellungsgesprächen</vt:lpstr>
      <vt:lpstr>10 häufige Fragen zu R/L bei Vorstellungsgesprächen</vt:lpstr>
      <vt:lpstr>10 häufige Fragen zu R/L bei Vorstellungsgesprächen</vt:lpstr>
      <vt:lpstr>Quellen</vt:lpstr>
      <vt:lpstr>Fragen?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Miro Žilaji</dc:creator>
  <cp:keywords/>
  <dc:description>generated using python-pptx</dc:description>
  <cp:lastModifiedBy>Miro Žilaji</cp:lastModifiedBy>
  <cp:revision>39</cp:revision>
  <dcterms:created xsi:type="dcterms:W3CDTF">2013-01-27T09:14:16Z</dcterms:created>
  <dcterms:modified xsi:type="dcterms:W3CDTF">2025-04-29T21:09:33Z</dcterms:modified>
  <cp:category/>
</cp:coreProperties>
</file>