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87" r:id="rId4"/>
    <p:sldId id="284" r:id="rId5"/>
    <p:sldId id="280" r:id="rId6"/>
    <p:sldId id="257" r:id="rId7"/>
    <p:sldId id="281" r:id="rId8"/>
    <p:sldId id="283" r:id="rId9"/>
    <p:sldId id="260" r:id="rId10"/>
    <p:sldId id="282" r:id="rId11"/>
    <p:sldId id="258" r:id="rId12"/>
    <p:sldId id="259" r:id="rId13"/>
    <p:sldId id="261" r:id="rId14"/>
    <p:sldId id="262" r:id="rId15"/>
    <p:sldId id="285" r:id="rId16"/>
    <p:sldId id="263" r:id="rId17"/>
    <p:sldId id="288" r:id="rId18"/>
    <p:sldId id="267" r:id="rId19"/>
    <p:sldId id="266" r:id="rId20"/>
    <p:sldId id="268" r:id="rId21"/>
    <p:sldId id="269" r:id="rId22"/>
    <p:sldId id="271" r:id="rId23"/>
    <p:sldId id="272" r:id="rId24"/>
    <p:sldId id="270" r:id="rId25"/>
    <p:sldId id="273" r:id="rId26"/>
    <p:sldId id="274" r:id="rId27"/>
    <p:sldId id="275" r:id="rId28"/>
    <p:sldId id="278" r:id="rId29"/>
    <p:sldId id="277" r:id="rId30"/>
    <p:sldId id="264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7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0002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80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9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17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18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7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30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76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4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3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5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0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CWR8mgMFlQ" TargetMode="External"/><Relationship Id="rId2" Type="http://schemas.openxmlformats.org/officeDocument/2006/relationships/hyperlink" Target="https://youtu.be/ErqF0S4qtos?si=Alt4BW6oTN54z8V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59ZNbve8NSc?si=6n04KGzRHR2WlqP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hellointern.in/blog/top-interview-questions-and-answers-for-reinforcement-learning-57425" TargetMode="External"/><Relationship Id="rId2" Type="http://schemas.openxmlformats.org/officeDocument/2006/relationships/hyperlink" Target="https://www.mlstack.cafe/interview-questions/reinforcement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8JVRbHAVCws?si=BjqXxh11Ni6u0fft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euron system in yellow and light blue">
            <a:extLst>
              <a:ext uri="{FF2B5EF4-FFF2-40B4-BE49-F238E27FC236}">
                <a16:creationId xmlns:a16="http://schemas.microsoft.com/office/drawing/2014/main" id="{C4DEF3DD-EA91-7BDF-74D8-F12D9E7DD1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727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447800"/>
            <a:ext cx="661924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Reinforcement Learning – </a:t>
            </a:r>
            <a:br>
              <a:rPr lang="en-US" sz="4500"/>
            </a:br>
            <a:r>
              <a:rPr lang="en-US" sz="4500"/>
              <a:t>Teaching Machines to Learn Like Humans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rPr lang="en-US"/>
              <a:t>Presented by: Miro Zilaji</a:t>
            </a:r>
          </a:p>
          <a:p>
            <a:r>
              <a:rPr lang="en-US"/>
              <a:t>Date: 30.4.2025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LID4096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2735-5309-0392-575C-B12562523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04FE4-C926-AFAE-145E-5CB2BE7F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261332"/>
            <a:ext cx="7055380" cy="1400530"/>
          </a:xfrm>
        </p:spPr>
        <p:txBody>
          <a:bodyPr/>
          <a:lstStyle/>
          <a:p>
            <a:r>
              <a:rPr lang="de-DE" dirty="0"/>
              <a:t>Real World </a:t>
            </a:r>
            <a:r>
              <a:rPr lang="de-DE" dirty="0" err="1"/>
              <a:t>Examples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2DE3-55F1-0387-3B84-B0E51B051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78" y="871871"/>
            <a:ext cx="8676166" cy="572479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Healthcare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Personalize treatment plans or drug dosing.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RL models suggest insulin doses for diabetics based on patient data and outcomes.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Gaming &amp; Game AI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Create intelligent, adaptive game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AlphaGo or OpenAI Five learning to beat human players.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Operations &amp; Control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Optimize logistics, manufacturing, or energy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Google DeepMind used RL to reduce cooling costs in data centers by 40%.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Telecommunications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Allocate bandwidth or manage network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RL agents dynamically optimize mobile network performance during high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28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42083C-953A-96EB-35E9-E379F83F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510" y="173318"/>
            <a:ext cx="7055380" cy="918882"/>
          </a:xfrm>
        </p:spPr>
        <p:txBody>
          <a:bodyPr/>
          <a:lstStyle/>
          <a:p>
            <a:r>
              <a:rPr lang="de-DE" dirty="0"/>
              <a:t>Core </a:t>
            </a:r>
            <a:r>
              <a:rPr lang="de-DE" dirty="0" err="1"/>
              <a:t>Concepts</a:t>
            </a:r>
            <a:r>
              <a:rPr lang="de-DE" dirty="0"/>
              <a:t>/</a:t>
            </a:r>
            <a:r>
              <a:rPr lang="de-DE" dirty="0" err="1"/>
              <a:t>Glosary</a:t>
            </a:r>
            <a:br>
              <a:rPr lang="de-DE" dirty="0"/>
            </a:b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643496-35DC-19E3-96EB-FFB49100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85" y="1727200"/>
            <a:ext cx="8904259" cy="28447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</a:t>
            </a:r>
            <a:r>
              <a:rPr lang="en-US" dirty="0"/>
              <a:t>: The learner (</a:t>
            </a:r>
            <a:r>
              <a:rPr lang="en-US" dirty="0">
                <a:solidFill>
                  <a:srgbClr val="FF0000"/>
                </a:solidFill>
              </a:rPr>
              <a:t>the dog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Environment</a:t>
            </a:r>
            <a:r>
              <a:rPr lang="en-US" dirty="0"/>
              <a:t>: The world it interacts with (</a:t>
            </a:r>
            <a:r>
              <a:rPr lang="en-US" dirty="0">
                <a:solidFill>
                  <a:srgbClr val="FF0000"/>
                </a:solidFill>
              </a:rPr>
              <a:t>The training area </a:t>
            </a:r>
            <a:r>
              <a:rPr lang="en-US" dirty="0"/>
              <a:t>– park,…) </a:t>
            </a:r>
          </a:p>
          <a:p>
            <a:r>
              <a:rPr lang="en-US" dirty="0">
                <a:solidFill>
                  <a:srgbClr val="FF0000"/>
                </a:solidFill>
              </a:rPr>
              <a:t>Action</a:t>
            </a:r>
            <a:r>
              <a:rPr lang="en-US" dirty="0"/>
              <a:t>: What the agent can do (</a:t>
            </a:r>
            <a:r>
              <a:rPr lang="en-US" dirty="0">
                <a:solidFill>
                  <a:srgbClr val="FF0000"/>
                </a:solidFill>
              </a:rPr>
              <a:t>what does dog do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dirty="0"/>
              <a:t>: The current situation (ex. </a:t>
            </a:r>
            <a:r>
              <a:rPr lang="en-US" dirty="0">
                <a:solidFill>
                  <a:srgbClr val="FF0000"/>
                </a:solidFill>
              </a:rPr>
              <a:t>Dog is standing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Reward</a:t>
            </a:r>
            <a:r>
              <a:rPr lang="en-US" dirty="0"/>
              <a:t>: Positive or negative feedback (</a:t>
            </a:r>
            <a:r>
              <a:rPr lang="en-US" dirty="0">
                <a:solidFill>
                  <a:srgbClr val="FF0000"/>
                </a:solidFill>
              </a:rPr>
              <a:t>a treat if dog performs the task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FF0000"/>
                </a:solidFill>
              </a:rPr>
              <a:t>Policy</a:t>
            </a:r>
            <a:r>
              <a:rPr lang="en-US" dirty="0"/>
              <a:t> - The dog’s </a:t>
            </a:r>
            <a:r>
              <a:rPr lang="en-US" b="1" dirty="0"/>
              <a:t>strategy</a:t>
            </a:r>
            <a:r>
              <a:rPr lang="en-US" dirty="0"/>
              <a:t> — </a:t>
            </a:r>
            <a:r>
              <a:rPr lang="en-US" dirty="0">
                <a:solidFill>
                  <a:srgbClr val="FF0000"/>
                </a:solidFill>
              </a:rPr>
              <a:t>sit when it hears "Sit!“</a:t>
            </a:r>
          </a:p>
          <a:p>
            <a:r>
              <a:rPr lang="en-US" dirty="0">
                <a:solidFill>
                  <a:srgbClr val="FF0000"/>
                </a:solidFill>
              </a:rPr>
              <a:t>Episode</a:t>
            </a:r>
            <a:r>
              <a:rPr lang="en-US" dirty="0"/>
              <a:t> – </a:t>
            </a:r>
            <a:r>
              <a:rPr lang="en-US" dirty="0">
                <a:solidFill>
                  <a:srgbClr val="FF0000"/>
                </a:solidFill>
              </a:rPr>
              <a:t>one training attempt</a:t>
            </a:r>
          </a:p>
          <a:p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 – for dog </a:t>
            </a:r>
            <a:r>
              <a:rPr lang="en-US" dirty="0">
                <a:solidFill>
                  <a:srgbClr val="FF0000"/>
                </a:solidFill>
              </a:rPr>
              <a:t>to learn to maximize treats </a:t>
            </a:r>
            <a:r>
              <a:rPr lang="en-US" dirty="0"/>
              <a:t>by responding correctly</a:t>
            </a:r>
          </a:p>
          <a:p>
            <a:endParaRPr lang="LID4096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077399" cy="1400530"/>
          </a:xfrm>
        </p:spPr>
        <p:txBody>
          <a:bodyPr/>
          <a:lstStyle/>
          <a:p>
            <a:r>
              <a:rPr lang="de-DE" dirty="0"/>
              <a:t>The Reinforcement Learning Loop</a:t>
            </a:r>
            <a:br>
              <a:rPr lang="de-DE" dirty="0"/>
            </a:br>
            <a:endParaRPr dirty="0"/>
          </a:p>
        </p:txBody>
      </p:sp>
      <p:pic>
        <p:nvPicPr>
          <p:cNvPr id="9" name="Picture 8" descr="A diagram of a agent and environment&#10;&#10;AI-generated content may be incorrect.">
            <a:extLst>
              <a:ext uri="{FF2B5EF4-FFF2-40B4-BE49-F238E27FC236}">
                <a16:creationId xmlns:a16="http://schemas.microsoft.com/office/drawing/2014/main" id="{EF75BDBC-65D9-2302-9BA9-FD4844C08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71" y="2336800"/>
            <a:ext cx="8163658" cy="31346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>
            <a:normAutofit/>
          </a:bodyPr>
          <a:lstStyle/>
          <a:p>
            <a:r>
              <a:rPr lang="de-DE" dirty="0"/>
              <a:t>Popular RL </a:t>
            </a:r>
            <a:r>
              <a:rPr lang="de-DE" dirty="0" err="1"/>
              <a:t>Algorithms</a:t>
            </a:r>
            <a:endParaRPr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B5C3B5F-27B6-A860-C522-4CEDB90EA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55567"/>
              </p:ext>
            </p:extLst>
          </p:nvPr>
        </p:nvGraphicFramePr>
        <p:xfrm>
          <a:off x="484582" y="2113934"/>
          <a:ext cx="8049817" cy="4291348"/>
        </p:xfrm>
        <a:graphic>
          <a:graphicData uri="http://schemas.openxmlformats.org/drawingml/2006/table">
            <a:tbl>
              <a:tblPr/>
              <a:tblGrid>
                <a:gridCol w="1491702">
                  <a:extLst>
                    <a:ext uri="{9D8B030D-6E8A-4147-A177-3AD203B41FA5}">
                      <a16:colId xmlns:a16="http://schemas.microsoft.com/office/drawing/2014/main" val="1371255846"/>
                    </a:ext>
                  </a:extLst>
                </a:gridCol>
                <a:gridCol w="1248697">
                  <a:extLst>
                    <a:ext uri="{9D8B030D-6E8A-4147-A177-3AD203B41FA5}">
                      <a16:colId xmlns:a16="http://schemas.microsoft.com/office/drawing/2014/main" val="3519682797"/>
                    </a:ext>
                  </a:extLst>
                </a:gridCol>
                <a:gridCol w="1543664">
                  <a:extLst>
                    <a:ext uri="{9D8B030D-6E8A-4147-A177-3AD203B41FA5}">
                      <a16:colId xmlns:a16="http://schemas.microsoft.com/office/drawing/2014/main" val="331605036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3746745877"/>
                    </a:ext>
                  </a:extLst>
                </a:gridCol>
                <a:gridCol w="2349909">
                  <a:extLst>
                    <a:ext uri="{9D8B030D-6E8A-4147-A177-3AD203B41FA5}">
                      <a16:colId xmlns:a16="http://schemas.microsoft.com/office/drawing/2014/main" val="62899263"/>
                    </a:ext>
                  </a:extLst>
                </a:gridCol>
              </a:tblGrid>
              <a:tr h="565353">
                <a:tc>
                  <a:txBody>
                    <a:bodyPr/>
                    <a:lstStyle/>
                    <a:p>
                      <a:r>
                        <a:rPr lang="de-DE" sz="1300" b="1" dirty="0" err="1"/>
                        <a:t>Algorithm</a:t>
                      </a:r>
                      <a:endParaRPr lang="de-DE" sz="1300" b="1" dirty="0"/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/>
                        <a:t>What It Learns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/>
                        <a:t>How It Works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/>
                        <a:t>Best For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b="1" dirty="0"/>
                        <a:t>Real-World Use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014939"/>
                  </a:ext>
                </a:extLst>
              </a:tr>
              <a:tr h="785189">
                <a:tc>
                  <a:txBody>
                    <a:bodyPr/>
                    <a:lstStyle/>
                    <a:p>
                      <a:r>
                        <a:rPr lang="en-DE" sz="1300" dirty="0"/>
                        <a:t>🎯 </a:t>
                      </a:r>
                      <a:r>
                        <a:rPr lang="de-DE" sz="1300" b="1" dirty="0">
                          <a:solidFill>
                            <a:srgbClr val="FF0000"/>
                          </a:solidFill>
                        </a:rPr>
                        <a:t>Q-Learning</a:t>
                      </a:r>
                      <a:endParaRPr lang="de-DE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Action values (Q-table)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Tries actions, updates value table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Small, simple environments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Grid-based</a:t>
                      </a:r>
                      <a:r>
                        <a:rPr lang="de-DE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games</a:t>
                      </a:r>
                      <a:r>
                        <a:rPr lang="de-DE" sz="13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maze-solving</a:t>
                      </a:r>
                      <a:r>
                        <a:rPr lang="de-DE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robots</a:t>
                      </a:r>
                      <a:endParaRPr lang="de-DE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78722"/>
                  </a:ext>
                </a:extLst>
              </a:tr>
              <a:tr h="967891">
                <a:tc>
                  <a:txBody>
                    <a:bodyPr/>
                    <a:lstStyle/>
                    <a:p>
                      <a:r>
                        <a:rPr lang="en-DE" sz="1300" dirty="0">
                          <a:solidFill>
                            <a:srgbClr val="FF0000"/>
                          </a:solidFill>
                        </a:rPr>
                        <a:t>🧠 </a:t>
                      </a:r>
                      <a:r>
                        <a:rPr lang="de-DE" sz="1300" b="1" dirty="0">
                          <a:solidFill>
                            <a:srgbClr val="FF0000"/>
                          </a:solidFill>
                        </a:rPr>
                        <a:t>Deep Q-Network (DQN)</a:t>
                      </a:r>
                      <a:endParaRPr lang="de-DE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300"/>
                        <a:t>Action values via a neural net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Replaces table with deep learning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Complex/high-dimensional states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FF0000"/>
                          </a:solidFill>
                        </a:rPr>
                        <a:t>Playing Atari games, recommendation systems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744883"/>
                  </a:ext>
                </a:extLst>
              </a:tr>
              <a:tr h="1005024">
                <a:tc>
                  <a:txBody>
                    <a:bodyPr/>
                    <a:lstStyle/>
                    <a:p>
                      <a:r>
                        <a:rPr lang="en-DE" sz="1300" dirty="0">
                          <a:solidFill>
                            <a:srgbClr val="FF0000"/>
                          </a:solidFill>
                        </a:rPr>
                        <a:t>📈 </a:t>
                      </a:r>
                      <a:r>
                        <a:rPr lang="de-DE" sz="1300" b="1" dirty="0">
                          <a:solidFill>
                            <a:srgbClr val="FF0000"/>
                          </a:solidFill>
                        </a:rPr>
                        <a:t>Policy Gradient</a:t>
                      </a:r>
                      <a:endParaRPr lang="de-DE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The policy directly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Learns probability of actions that do well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Continuous or large action spaces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FF0000"/>
                          </a:solidFill>
                        </a:rPr>
                        <a:t>Robotic control, real-time bidding in ads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400160"/>
                  </a:ext>
                </a:extLst>
              </a:tr>
              <a:tr h="967891">
                <a:tc>
                  <a:txBody>
                    <a:bodyPr/>
                    <a:lstStyle/>
                    <a:p>
                      <a:r>
                        <a:rPr lang="en-DE" sz="1300" dirty="0">
                          <a:solidFill>
                            <a:srgbClr val="FF0000"/>
                          </a:solidFill>
                        </a:rPr>
                        <a:t>🎭 </a:t>
                      </a:r>
                      <a:r>
                        <a:rPr lang="de-DE" sz="1300" b="1" dirty="0">
                          <a:solidFill>
                            <a:srgbClr val="FF0000"/>
                          </a:solidFill>
                        </a:rPr>
                        <a:t>Actor-</a:t>
                      </a:r>
                      <a:r>
                        <a:rPr lang="de-DE" sz="1300" b="1" dirty="0" err="1">
                          <a:solidFill>
                            <a:srgbClr val="FF0000"/>
                          </a:solidFill>
                        </a:rPr>
                        <a:t>Critic</a:t>
                      </a:r>
                      <a:endParaRPr lang="de-DE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Policy + value function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Actor chooses actions, Critic scores them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Balance between PG and value-based</a:t>
                      </a: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>
                          <a:solidFill>
                            <a:srgbClr val="FF0000"/>
                          </a:solidFill>
                        </a:rPr>
                        <a:t>Navigation </a:t>
                      </a:r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for</a:t>
                      </a:r>
                      <a:r>
                        <a:rPr lang="de-DE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drones</a:t>
                      </a:r>
                      <a:r>
                        <a:rPr lang="de-DE" sz="13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portfolio</a:t>
                      </a:r>
                      <a:r>
                        <a:rPr lang="de-DE" sz="13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de-DE" sz="1300" dirty="0" err="1">
                          <a:solidFill>
                            <a:srgbClr val="FF0000"/>
                          </a:solidFill>
                        </a:rPr>
                        <a:t>optimization</a:t>
                      </a:r>
                      <a:endParaRPr lang="de-DE" sz="1300" dirty="0">
                        <a:solidFill>
                          <a:srgbClr val="FF0000"/>
                        </a:solidFill>
                      </a:endParaRPr>
                    </a:p>
                  </a:txBody>
                  <a:tcPr marL="64569" marR="64569" marT="32285" marB="3228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917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17192"/>
            <a:ext cx="7055380" cy="1400530"/>
          </a:xfrm>
        </p:spPr>
        <p:txBody>
          <a:bodyPr/>
          <a:lstStyle/>
          <a:p>
            <a:r>
              <a:rPr lang="de-DE" dirty="0"/>
              <a:t>Challenges in RL</a:t>
            </a:r>
            <a:br>
              <a:rPr lang="de-DE" dirty="0"/>
            </a:br>
            <a:endParaRPr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6CAAC5-9232-CB4C-CBAC-F7637B123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527" y="1177636"/>
            <a:ext cx="8160328" cy="547254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🔄 </a:t>
            </a:r>
            <a:r>
              <a:rPr lang="en-US" b="1" dirty="0">
                <a:solidFill>
                  <a:srgbClr val="FF0000"/>
                </a:solidFill>
              </a:rPr>
              <a:t>Balancing exploration vs exploitation</a:t>
            </a:r>
          </a:p>
          <a:p>
            <a:pPr>
              <a:buNone/>
            </a:pPr>
            <a:r>
              <a:rPr lang="en-US" b="1" dirty="0"/>
              <a:t>What it means:</a:t>
            </a:r>
            <a:br>
              <a:rPr lang="en-US" dirty="0"/>
            </a:br>
            <a:r>
              <a:rPr lang="en-US" dirty="0"/>
              <a:t>Should the agent </a:t>
            </a:r>
            <a:r>
              <a:rPr lang="en-US" b="1" dirty="0">
                <a:solidFill>
                  <a:srgbClr val="FF0000"/>
                </a:solidFill>
              </a:rPr>
              <a:t>try something new (explore)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stick with what has worked so far (exploit)</a:t>
            </a:r>
            <a:r>
              <a:rPr lang="en-US" dirty="0"/>
              <a:t>?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In a </a:t>
            </a:r>
            <a:r>
              <a:rPr lang="en-US" dirty="0">
                <a:solidFill>
                  <a:srgbClr val="FF0000"/>
                </a:solidFill>
              </a:rPr>
              <a:t>food delivery app</a:t>
            </a:r>
            <a:r>
              <a:rPr lang="en-US" dirty="0"/>
              <a:t>, should it </a:t>
            </a:r>
            <a:r>
              <a:rPr lang="en-US" b="1" dirty="0"/>
              <a:t>keep offering the most popular dish</a:t>
            </a:r>
            <a:r>
              <a:rPr lang="en-US" dirty="0"/>
              <a:t> (exploit) or </a:t>
            </a:r>
            <a:r>
              <a:rPr lang="en-US" b="1" dirty="0"/>
              <a:t>try suggesting a new dish</a:t>
            </a:r>
            <a:r>
              <a:rPr lang="en-US" dirty="0"/>
              <a:t> that might become a hit (explore)?</a:t>
            </a:r>
          </a:p>
          <a:p>
            <a:pPr>
              <a:buNone/>
            </a:pPr>
            <a:r>
              <a:rPr lang="en-US" b="1" dirty="0"/>
              <a:t>⏳ </a:t>
            </a:r>
            <a:r>
              <a:rPr lang="en-US" b="1" dirty="0">
                <a:solidFill>
                  <a:srgbClr val="FF0000"/>
                </a:solidFill>
              </a:rPr>
              <a:t>Delayed rewards</a:t>
            </a:r>
          </a:p>
          <a:p>
            <a:pPr>
              <a:buNone/>
            </a:pPr>
            <a:r>
              <a:rPr lang="en-US" b="1" dirty="0"/>
              <a:t>What it means:</a:t>
            </a:r>
            <a:br>
              <a:rPr lang="en-US" dirty="0"/>
            </a:br>
            <a:r>
              <a:rPr lang="en-US" dirty="0"/>
              <a:t>The agent's actions may only pay off </a:t>
            </a:r>
            <a:r>
              <a:rPr lang="en-US" b="1" dirty="0">
                <a:solidFill>
                  <a:srgbClr val="FF0000"/>
                </a:solidFill>
              </a:rPr>
              <a:t>after many steps</a:t>
            </a:r>
            <a:r>
              <a:rPr lang="en-US" dirty="0"/>
              <a:t>, not immediately.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chess</a:t>
            </a:r>
            <a:r>
              <a:rPr lang="en-US" dirty="0"/>
              <a:t>, a move you make now might </a:t>
            </a:r>
            <a:r>
              <a:rPr lang="en-US" b="1" dirty="0"/>
              <a:t>not </a:t>
            </a:r>
            <a:r>
              <a:rPr lang="en-US" b="1" dirty="0">
                <a:solidFill>
                  <a:srgbClr val="FF0000"/>
                </a:solidFill>
              </a:rPr>
              <a:t>give you a reward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until </a:t>
            </a:r>
            <a:r>
              <a:rPr lang="en-US" b="1" dirty="0">
                <a:solidFill>
                  <a:srgbClr val="FF0000"/>
                </a:solidFill>
              </a:rPr>
              <a:t>many moves later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when you win or lose. The system must learn to link </a:t>
            </a:r>
            <a:r>
              <a:rPr lang="en-US" b="1" dirty="0">
                <a:solidFill>
                  <a:srgbClr val="FF0000"/>
                </a:solidFill>
              </a:rPr>
              <a:t>early decisions with much later outcomes</a:t>
            </a:r>
            <a:r>
              <a:rPr lang="en-US" dirty="0"/>
              <a:t>.</a:t>
            </a:r>
          </a:p>
          <a:p>
            <a:endParaRPr lang="LID4096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D44B-3EDC-295D-5AAF-30EBB246C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B7CB-59EF-1B32-4704-0D078715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217192"/>
            <a:ext cx="7055380" cy="1400530"/>
          </a:xfrm>
        </p:spPr>
        <p:txBody>
          <a:bodyPr/>
          <a:lstStyle/>
          <a:p>
            <a:r>
              <a:rPr lang="de-DE" dirty="0"/>
              <a:t>Challenges in RL</a:t>
            </a:r>
            <a:br>
              <a:rPr lang="de-DE" dirty="0"/>
            </a:b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D868F-F19D-E456-1DB2-DDA1830C5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836" y="955964"/>
            <a:ext cx="8271164" cy="568484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🧭 </a:t>
            </a:r>
            <a:r>
              <a:rPr lang="en-US" b="1" dirty="0">
                <a:solidFill>
                  <a:srgbClr val="FF0000"/>
                </a:solidFill>
              </a:rPr>
              <a:t>Sparse rewards</a:t>
            </a:r>
          </a:p>
          <a:p>
            <a:pPr>
              <a:buNone/>
            </a:pPr>
            <a:r>
              <a:rPr lang="en-US" b="1" dirty="0"/>
              <a:t>What it means:</a:t>
            </a:r>
            <a:br>
              <a:rPr lang="en-US" dirty="0"/>
            </a:br>
            <a:r>
              <a:rPr lang="en-US" dirty="0"/>
              <a:t>The agent </a:t>
            </a:r>
            <a:r>
              <a:rPr lang="en-US" b="1" dirty="0">
                <a:solidFill>
                  <a:srgbClr val="FF0000"/>
                </a:solidFill>
              </a:rPr>
              <a:t>rarely gets feedback</a:t>
            </a:r>
            <a:r>
              <a:rPr lang="en-US" dirty="0"/>
              <a:t>, so it’s hard to learn what works.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robot in a maze </a:t>
            </a:r>
            <a:r>
              <a:rPr lang="en-US" dirty="0"/>
              <a:t>only gets </a:t>
            </a:r>
            <a:r>
              <a:rPr lang="en-US" dirty="0">
                <a:solidFill>
                  <a:srgbClr val="FF0000"/>
                </a:solidFill>
              </a:rPr>
              <a:t>a reward </a:t>
            </a:r>
            <a:r>
              <a:rPr lang="en-US" dirty="0"/>
              <a:t>when it </a:t>
            </a:r>
            <a:r>
              <a:rPr lang="en-US" b="1" dirty="0">
                <a:solidFill>
                  <a:srgbClr val="FF0000"/>
                </a:solidFill>
              </a:rPr>
              <a:t>finds the exit</a:t>
            </a:r>
            <a:r>
              <a:rPr lang="en-US" dirty="0">
                <a:solidFill>
                  <a:srgbClr val="FF0000"/>
                </a:solidFill>
              </a:rPr>
              <a:t>. </a:t>
            </a:r>
            <a:r>
              <a:rPr lang="en-US" dirty="0"/>
              <a:t>But while wandering around, it gets </a:t>
            </a:r>
            <a:r>
              <a:rPr lang="en-US" b="1" dirty="0"/>
              <a:t>no hints</a:t>
            </a:r>
            <a:r>
              <a:rPr lang="en-US" dirty="0"/>
              <a:t> — just silence. Learning becomes very slow.</a:t>
            </a:r>
          </a:p>
          <a:p>
            <a:pPr>
              <a:buNone/>
            </a:pPr>
            <a:r>
              <a:rPr lang="en-US" b="1" dirty="0"/>
              <a:t>🧠 </a:t>
            </a:r>
            <a:r>
              <a:rPr lang="en-US" b="1" dirty="0">
                <a:solidFill>
                  <a:srgbClr val="FF0000"/>
                </a:solidFill>
              </a:rPr>
              <a:t>Computationally heavy</a:t>
            </a:r>
          </a:p>
          <a:p>
            <a:pPr>
              <a:buNone/>
            </a:pPr>
            <a:r>
              <a:rPr lang="en-US" b="1" dirty="0"/>
              <a:t>What it means:</a:t>
            </a:r>
            <a:br>
              <a:rPr lang="en-US" dirty="0"/>
            </a:br>
            <a:r>
              <a:rPr lang="en-US" dirty="0"/>
              <a:t>RL </a:t>
            </a:r>
            <a:r>
              <a:rPr lang="en-US" dirty="0">
                <a:solidFill>
                  <a:srgbClr val="FF0000"/>
                </a:solidFill>
              </a:rPr>
              <a:t>needs </a:t>
            </a:r>
            <a:r>
              <a:rPr lang="en-US" b="1" dirty="0">
                <a:solidFill>
                  <a:srgbClr val="FF0000"/>
                </a:solidFill>
              </a:rPr>
              <a:t>lots of data, memory, and computation</a:t>
            </a:r>
            <a:r>
              <a:rPr lang="en-US" dirty="0"/>
              <a:t>, especially with complex environments.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Training an AI to play a </a:t>
            </a:r>
            <a:r>
              <a:rPr lang="en-US" dirty="0">
                <a:solidFill>
                  <a:srgbClr val="FF0000"/>
                </a:solidFill>
              </a:rPr>
              <a:t>3D game </a:t>
            </a:r>
            <a:r>
              <a:rPr lang="en-US" dirty="0"/>
              <a:t>(like Minecraft) with RL takes </a:t>
            </a:r>
            <a:r>
              <a:rPr lang="en-US" b="1" dirty="0">
                <a:solidFill>
                  <a:srgbClr val="FF0000"/>
                </a:solidFill>
              </a:rPr>
              <a:t>millions of simulations</a:t>
            </a:r>
            <a:r>
              <a:rPr lang="en-US" dirty="0"/>
              <a:t>, each needing time and processing power — much more than supervised learning.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56402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Visual </a:t>
            </a:r>
            <a:r>
              <a:rPr lang="de-DE" dirty="0" err="1"/>
              <a:t>Examples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60336" cy="4195481"/>
          </a:xfrm>
        </p:spPr>
        <p:txBody>
          <a:bodyPr/>
          <a:lstStyle/>
          <a:p>
            <a:r>
              <a:rPr lang="de-DE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CartPole</a:t>
            </a:r>
            <a:r>
              <a:rPr lang="de-DE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dirty="0" err="1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Ballancing</a:t>
            </a:r>
            <a:r>
              <a:rPr lang="de-DE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</a:p>
          <a:p>
            <a:pPr marL="0" indent="0">
              <a:buNone/>
            </a:pPr>
            <a:r>
              <a:rPr lang="de-DE" dirty="0">
                <a:solidFill>
                  <a:srgbClr val="9DD0C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https://youtu.be/ErqF0S4qtos?si=Alt4BW6oTN54z8VF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>
                <a:solidFill>
                  <a:srgbClr val="FF0000"/>
                </a:solidFill>
              </a:rPr>
              <a:t>Maze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https://www.youtube.com/watch?v=eCWR8mgMFlQ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>
                <a:solidFill>
                  <a:srgbClr val="FF0000"/>
                </a:solidFill>
              </a:rPr>
              <a:t>Frozen</a:t>
            </a:r>
            <a:r>
              <a:rPr lang="de-DE" dirty="0">
                <a:solidFill>
                  <a:srgbClr val="FF0000"/>
                </a:solidFill>
              </a:rPr>
              <a:t> Lake</a:t>
            </a:r>
          </a:p>
          <a:p>
            <a:pPr marL="0" indent="0">
              <a:buNone/>
            </a:pPr>
            <a:r>
              <a:rPr lang="de-DE" dirty="0">
                <a:hlinkClick r:id="rId4"/>
              </a:rPr>
              <a:t>https://youtu.be/59ZNbve8NSc?si=6n04KGzRHR2WlqPO</a:t>
            </a:r>
            <a:endParaRPr lang="de-DE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7E6A9-E816-D3F2-F2D1-97DF2827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847E-944D-22A9-78FB-8AD296DB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858" y="177415"/>
            <a:ext cx="7055380" cy="717321"/>
          </a:xfrm>
        </p:spPr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Learners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9F06124-0CFF-5369-6822-E90371522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48" y="1049004"/>
            <a:ext cx="5761704" cy="5761704"/>
          </a:xfrm>
        </p:spPr>
      </p:pic>
    </p:spTree>
    <p:extLst>
      <p:ext uri="{BB962C8B-B14F-4D97-AF65-F5344CB8AC3E}">
        <p14:creationId xmlns:p14="http://schemas.microsoft.com/office/powerpoint/2010/main" val="95567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3957-921B-49C2-B1CF-B75C199A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Future </a:t>
            </a:r>
            <a:r>
              <a:rPr lang="de-DE" dirty="0" err="1"/>
              <a:t>of</a:t>
            </a:r>
            <a:r>
              <a:rPr lang="de-DE" dirty="0"/>
              <a:t> RL</a:t>
            </a:r>
            <a:br>
              <a:rPr lang="de-DE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AFC1-6B8E-BA09-4FFB-9759C6B6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1571145"/>
            <a:ext cx="6711654" cy="419548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🔄 Always Learning AI</a:t>
            </a:r>
            <a:br>
              <a:rPr lang="en-US" dirty="0"/>
            </a:br>
            <a:r>
              <a:rPr lang="en-US" dirty="0" err="1"/>
              <a:t>AI</a:t>
            </a:r>
            <a:r>
              <a:rPr lang="en-US" dirty="0"/>
              <a:t> that </a:t>
            </a:r>
            <a:r>
              <a:rPr lang="en-US" dirty="0">
                <a:solidFill>
                  <a:srgbClr val="FF0000"/>
                </a:solidFill>
              </a:rPr>
              <a:t>keeps learning and improving over time </a:t>
            </a:r>
            <a:r>
              <a:rPr lang="en-US" dirty="0"/>
              <a:t>— like a personal assistant that gets better the more you use it.</a:t>
            </a:r>
          </a:p>
          <a:p>
            <a:pPr>
              <a:buNone/>
            </a:pPr>
            <a:r>
              <a:rPr lang="en-US" b="1" dirty="0"/>
              <a:t>🤖 Smarter Robots</a:t>
            </a:r>
            <a:br>
              <a:rPr lang="en-US" dirty="0"/>
            </a:br>
            <a:r>
              <a:rPr lang="en-US" dirty="0" err="1"/>
              <a:t>Robots</a:t>
            </a:r>
            <a:r>
              <a:rPr lang="en-US" dirty="0"/>
              <a:t> that can </a:t>
            </a:r>
            <a:r>
              <a:rPr lang="en-US" dirty="0">
                <a:solidFill>
                  <a:srgbClr val="FF0000"/>
                </a:solidFill>
              </a:rPr>
              <a:t>adapt and make decisions on their own </a:t>
            </a:r>
            <a:r>
              <a:rPr lang="en-US" dirty="0"/>
              <a:t>— useful for factories, hospitals, or homes.</a:t>
            </a:r>
          </a:p>
          <a:p>
            <a:pPr>
              <a:buNone/>
            </a:pPr>
            <a:r>
              <a:rPr lang="en-US" b="1" dirty="0"/>
              <a:t>🎯 Personalized AI for You</a:t>
            </a:r>
            <a:br>
              <a:rPr lang="en-US" dirty="0"/>
            </a:br>
            <a:r>
              <a:rPr lang="en-US" dirty="0"/>
              <a:t>AI that </a:t>
            </a:r>
            <a:r>
              <a:rPr lang="en-US" dirty="0">
                <a:solidFill>
                  <a:srgbClr val="FF0000"/>
                </a:solidFill>
              </a:rPr>
              <a:t>tailors itself to your habits and needs </a:t>
            </a:r>
            <a:r>
              <a:rPr lang="en-US" dirty="0"/>
              <a:t>— from shopping recommendations to smart home systems.</a:t>
            </a:r>
          </a:p>
          <a:p>
            <a:r>
              <a:rPr lang="en-US" b="1" dirty="0"/>
              <a:t>🧠 Real-Time Decision Making</a:t>
            </a:r>
            <a:br>
              <a:rPr lang="en-US" dirty="0"/>
            </a:br>
            <a:r>
              <a:rPr lang="en-US" dirty="0"/>
              <a:t>AI </a:t>
            </a:r>
            <a:r>
              <a:rPr lang="en-US" dirty="0">
                <a:solidFill>
                  <a:srgbClr val="FF0000"/>
                </a:solidFill>
              </a:rPr>
              <a:t>that learns strategies as things happen </a:t>
            </a:r>
            <a:r>
              <a:rPr lang="en-US" dirty="0"/>
              <a:t>— like managing traffic flow or making moves in a video game.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4960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423A-B487-5778-76B6-E25BB55EC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EDFF-8531-FBFF-4C98-55A0BD12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7734409" cy="454183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What is reinforcement learning, and how is it different from supervised and unsupervised learning?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Reinforcement Learning (RL) is a type of machine learning where an agent learns to make decisions by interacting with an environment to maximize cumulative reward.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there is no labeled input/output pair; feedback is given in terms of rewards.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focuses on finding structure in data, RL is goal-oriented and involves decision-making over time.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8373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2F7-1944-4900-90BA-05E19E1E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887" y="206911"/>
            <a:ext cx="8452813" cy="1012288"/>
          </a:xfrm>
        </p:spPr>
        <p:txBody>
          <a:bodyPr/>
          <a:lstStyle/>
          <a:p>
            <a:r>
              <a:rPr lang="de-DE" sz="3200" dirty="0"/>
              <a:t>Landscape </a:t>
            </a:r>
            <a:r>
              <a:rPr lang="de-DE" sz="3200" dirty="0" err="1"/>
              <a:t>of</a:t>
            </a:r>
            <a:r>
              <a:rPr lang="de-DE" sz="3200" dirty="0"/>
              <a:t> ML Engineer </a:t>
            </a:r>
            <a:r>
              <a:rPr lang="de-DE" sz="3200" dirty="0" err="1"/>
              <a:t>field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competence</a:t>
            </a:r>
            <a:endParaRPr lang="LID4096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C64A802-BC92-A6E9-EC43-F0A80BB3E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273667"/>
            <a:ext cx="7777316" cy="5377421"/>
          </a:xfrm>
        </p:spPr>
      </p:pic>
    </p:spTree>
    <p:extLst>
      <p:ext uri="{BB962C8B-B14F-4D97-AF65-F5344CB8AC3E}">
        <p14:creationId xmlns:p14="http://schemas.microsoft.com/office/powerpoint/2010/main" val="1459437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537D-B79B-AE1E-2E27-AB9AB385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F869-E27F-4772-192C-69F78C26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50E52-1597-C6B1-A3BA-52FE3A8A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748264" cy="43523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Explain the key components of a reinforcement learning problem (agent, environment, state, action, reward).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Agent: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Learner or decision-maker.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Everything the agent interacts with.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 (S):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representation of the current situation.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 (A):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What the agent can do.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Reward (R):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Feedback from the environment based on the action.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agent observes a state, takes an action, receives a reward, and transitions to a new state.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11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CB700-BE48-E382-7DB8-E67ECF404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0AFE4-F6AA-B4D8-2658-EF68E2BF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B31E-7BAB-4583-CEC9-E9D25CE69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87" y="2052925"/>
            <a:ext cx="6711654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What is the exploration vs. exploitation trade-off in RL? Why is it important?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means trying new actions to discover their effects.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means choosing known actions that yield the highest reward.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trade-off is important because focusing only on exploitation might miss better options, while too much exploration delays learning. Balancing both is key to learning an optimal policy.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98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2A6B1-62DC-5FA0-4074-5264A618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78EF-AFA0-72C0-4974-5C1E0FC4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8A56-03C8-BF26-C1AC-FABFF8349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Can you describe the difference between policy-based and value-based methods in RL?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Value-based methods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(like Q-learning) learn the value of actions or states and derive a policy from them.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Policy-based methods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(like REINFORCE) directly learn the policy without explicitly estimating values.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Value-based is more common in discrete action spaces; policy-based is often used in continuous action spaces.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646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3001-87F6-D77D-2717-638E129C7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3ABA1-6495-573D-9828-928E615B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F600-2CE4-AED6-C690-85EE78E32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911144" cy="4195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What is a Markov Decision Process (MDP), and why is it important in RL?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MDP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mathematical framework used to model decision-making, defined by: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(S),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Actions (A),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Transition probabilities (P),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Rewards (R),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Discount factor (γ).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Markov property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assumes the future is independent of the past given the present state. MDPs provide the formal basis for most RL algorithms.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152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69E90-BD2C-93E4-18DA-C0EF7B9E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D95F-D6D3-F4A6-51AF-CC6F10357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F8228-2FD9-89C1-F44A-B8449FD6E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7911145" cy="4195481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What is Q-learning, and how does it work?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Q-learning is a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value-based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off-policy RL algorithm. It learns a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Q-function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Q(s, a)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estimates the expected cumulative reward of taking action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state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following the optimal policy afterward.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core update rule is: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Q(s, a) ← Q(s, a) + α[r +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γ·max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(Q(s', a')) – Q(s, a)]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1803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3ED26-07F4-0E8D-8CA3-A37AC59A6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EA40-B764-B9D1-74B2-1C16CB30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05EC-F573-C158-0BDC-E4AE8FBB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911144" cy="4195481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What is Q-learning, and how does it work?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Q-learning is a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value-based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off-policy RL algorithm. It learns a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Q-function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Q(s, a)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estimates the expected cumulative reward of taking action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state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following the optimal policy afterward.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core update rule is: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Q(s, a) ← Q(s, a) + α[r + </a:t>
            </a:r>
            <a:r>
              <a:rPr lang="en-US" b="1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γ·max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(Q(s', a')) – Q(s, a)]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900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516D9-C793-3A6D-9E3E-83EA8E33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6A58-4BDF-EA39-296C-C2192D06C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EC81-2387-4CE8-8F9A-C3887D2B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What is the difference between Monte Carlo methods and Temporal-Difference (TD) learning?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Monte Carlo (MC):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Waits until the end of an episode to calculate returns, then updates values.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 Learning: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Updates estimates after every step using bootstrapping (i.e., uses existing estimates to update others).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TD is more sample-efficient and works in ongoing tasks (not just episodic ones).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9929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DAEDC-0F45-651D-8A97-009EEC8B4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9625-2929-D557-DF85-184256B38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0E1C-875B-1B63-C622-B51004E2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Have you heard of Deep Q-Networks (DQNs)? What problem do they solve compared to basic Q-learning?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Yes! DQNs use a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approximate the Q-function when the state space is large or continuous.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solve the problem of storing and updating a Q-table, which becomes impractical in complex environments.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Techniques like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experience replay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target networks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help stabilize training.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243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9BDC7-3E22-C3E3-D6AA-61EDB1BBA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DB2C-400C-E38F-DFAA-AB8A3911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044F-B63C-6DF1-3CE0-E5DC7EAB4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8025355" cy="419548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How would you approach designing a reward function for a simple RL task like training an agent to balance a cart-pole?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reward function should encourage the agent to keep the pole balanced and cart centered. A simple approach: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 +1 reward for every timestep the pole is upright.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Optionally, penalize large deviations from center or angle.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Keep it </a:t>
            </a: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 and consistent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help the agent learn effectively.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7987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1784-189E-5CC1-6AE0-A65986C0D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AF46-170A-B0DE-458A-91B45C1A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7911145" cy="1400530"/>
          </a:xfrm>
        </p:spPr>
        <p:txBody>
          <a:bodyPr/>
          <a:lstStyle/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R/L on </a:t>
            </a:r>
            <a:r>
              <a:rPr lang="de-DE" dirty="0" err="1"/>
              <a:t>job</a:t>
            </a:r>
            <a:r>
              <a:rPr lang="de-DE" dirty="0"/>
              <a:t> </a:t>
            </a:r>
            <a:r>
              <a:rPr lang="de-DE" dirty="0" err="1"/>
              <a:t>interviews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B9AEE-A27F-D69B-7F94-A201E8F38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699" y="2052925"/>
            <a:ext cx="8039209" cy="452798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What challenges can arise in reinforcement learning, such as sparse rewards or convergence issues? How might you address them?</a:t>
            </a: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b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challenges: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Sparse rewards: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agent rarely gets feedback, making learning slow.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reward shaping or curriculum learning.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Convergence issues: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agent may not learn an optimal policy.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stable algorithms (like DQN with target networks), proper tuning, or better exploration strategies.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Overfitting to the training environment.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randomness, test on multiple scenarios.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594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32B50-84F2-20AA-497F-9CAAFF6D1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9470-6B9F-19FE-4634-C4F05F272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CC6F-DCC5-6996-B837-C3333BFF3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6"/>
            <a:ext cx="6711654" cy="1978748"/>
          </a:xfrm>
        </p:spPr>
        <p:txBody>
          <a:bodyPr>
            <a:normAutofit lnSpcReduction="10000"/>
          </a:bodyPr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Reinforcement Learning?</a:t>
            </a:r>
          </a:p>
          <a:p>
            <a:r>
              <a:rPr lang="de-DE" dirty="0" err="1"/>
              <a:t>When</a:t>
            </a:r>
            <a:r>
              <a:rPr lang="de-DE" dirty="0"/>
              <a:t>/</a:t>
            </a:r>
            <a:r>
              <a:rPr lang="de-DE" dirty="0" err="1"/>
              <a:t>Where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  <a:p>
            <a:r>
              <a:rPr lang="de-DE" dirty="0"/>
              <a:t>10 Frequent Questions </a:t>
            </a:r>
            <a:r>
              <a:rPr lang="de-DE" dirty="0" err="1"/>
              <a:t>about</a:t>
            </a:r>
            <a:r>
              <a:rPr lang="de-DE" dirty="0"/>
              <a:t> Reinforcement Learning </a:t>
            </a:r>
            <a:r>
              <a:rPr lang="de-DE" dirty="0" err="1"/>
              <a:t>asked</a:t>
            </a:r>
            <a:r>
              <a:rPr lang="de-DE" dirty="0"/>
              <a:t> on Job Interviews</a:t>
            </a:r>
          </a:p>
          <a:p>
            <a:r>
              <a:rPr lang="de-DE" dirty="0"/>
              <a:t>Sources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4738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Interview questions:</a:t>
            </a: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https://www.mlstack.cafe/interview-questions/reinforcement-learning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https://hellointern.in/blog/top-interview-questions-and-answers-for-reinforcement-learning-57425</a:t>
            </a:r>
            <a:endParaRPr lang="en-US" sz="1800" b="1" u="sng" kern="100" dirty="0">
              <a:solidFill>
                <a:srgbClr val="467886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Reinforcement Learning: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https://youtu.be/8JVRbHAVCws?si=BjqXxh11Ni6u0fft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7381E-1CE9-FB52-63A1-4448D5329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B6A7-C64E-769F-A150-16A5D7B7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 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EC781-2367-570A-D5A3-C6D735B7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Thank you for your attention! 🚀</a:t>
            </a:r>
          </a:p>
        </p:txBody>
      </p:sp>
    </p:spTree>
    <p:extLst>
      <p:ext uri="{BB962C8B-B14F-4D97-AF65-F5344CB8AC3E}">
        <p14:creationId xmlns:p14="http://schemas.microsoft.com/office/powerpoint/2010/main" val="31369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C209-ED71-DAC9-15B9-4BDCA0F5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9292E-0897-88B5-090E-04ED6B7C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256703"/>
            <a:ext cx="8379890" cy="1400530"/>
          </a:xfrm>
        </p:spPr>
        <p:txBody>
          <a:bodyPr/>
          <a:lstStyle/>
          <a:p>
            <a:r>
              <a:rPr lang="de-DE"/>
              <a:t>AI Universe</a:t>
            </a:r>
            <a:endParaRPr lang="LID4096" dirty="0"/>
          </a:p>
        </p:txBody>
      </p:sp>
      <p:pic>
        <p:nvPicPr>
          <p:cNvPr id="5" name="Content Placeholder 4" descr="A poster of a diagram of the machine learning process&#10;&#10;AI-generated content may be incorrect.">
            <a:extLst>
              <a:ext uri="{FF2B5EF4-FFF2-40B4-BE49-F238E27FC236}">
                <a16:creationId xmlns:a16="http://schemas.microsoft.com/office/drawing/2014/main" id="{C5F0F6F6-B1CD-D840-5F33-46EF3C552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62" y="1143000"/>
            <a:ext cx="8444028" cy="5338367"/>
          </a:xfrm>
        </p:spPr>
      </p:pic>
    </p:spTree>
    <p:extLst>
      <p:ext uri="{BB962C8B-B14F-4D97-AF65-F5344CB8AC3E}">
        <p14:creationId xmlns:p14="http://schemas.microsoft.com/office/powerpoint/2010/main" val="1578932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88505-011A-67F7-6D21-139004E12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DBB0-B551-1363-D9EE-3BD818BC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09" y="99190"/>
            <a:ext cx="8703013" cy="1400530"/>
          </a:xfrm>
        </p:spPr>
        <p:txBody>
          <a:bodyPr/>
          <a:lstStyle/>
          <a:p>
            <a:r>
              <a:rPr lang="de-DE" sz="3600" dirty="0" err="1"/>
              <a:t>Our</a:t>
            </a:r>
            <a:r>
              <a:rPr lang="de-DE" sz="3600" dirty="0"/>
              <a:t> Journey </a:t>
            </a:r>
            <a:r>
              <a:rPr lang="de-DE" sz="3600" dirty="0" err="1"/>
              <a:t>through</a:t>
            </a:r>
            <a:r>
              <a:rPr lang="de-DE" sz="3600" dirty="0"/>
              <a:t> AI Universe – </a:t>
            </a:r>
            <a:br>
              <a:rPr lang="de-DE" sz="3600" dirty="0"/>
            </a:br>
            <a:r>
              <a:rPr lang="de-DE" sz="3600" dirty="0"/>
              <a:t>Next Station: Reinforcement  Learning</a:t>
            </a:r>
            <a:endParaRPr lang="LID4096" sz="3600" dirty="0"/>
          </a:p>
        </p:txBody>
      </p:sp>
      <p:pic>
        <p:nvPicPr>
          <p:cNvPr id="4" name="Picture 3" descr="A diagram of machine learning&#10;&#10;AI-generated content may be incorrect.">
            <a:extLst>
              <a:ext uri="{FF2B5EF4-FFF2-40B4-BE49-F238E27FC236}">
                <a16:creationId xmlns:a16="http://schemas.microsoft.com/office/drawing/2014/main" id="{CFD1F596-5FB1-E91F-2B47-899611BA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1524430"/>
            <a:ext cx="8455742" cy="523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87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Reinforcement Learning?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3AD32C-AD8B-956F-EA64-185A1941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42" y="2551401"/>
            <a:ext cx="6711950" cy="2851871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A type of machine learning</a:t>
            </a:r>
          </a:p>
          <a:p>
            <a:r>
              <a:rPr dirty="0">
                <a:solidFill>
                  <a:srgbClr val="FF0000"/>
                </a:solidFill>
              </a:rPr>
              <a:t>Agent learns by interacting with an environment</a:t>
            </a:r>
          </a:p>
          <a:p>
            <a:r>
              <a:rPr dirty="0"/>
              <a:t>Uses </a:t>
            </a:r>
            <a:r>
              <a:rPr dirty="0">
                <a:solidFill>
                  <a:srgbClr val="FF0000"/>
                </a:solidFill>
              </a:rPr>
              <a:t>trial and error </a:t>
            </a:r>
            <a:r>
              <a:rPr dirty="0"/>
              <a:t>to find the best strategy</a:t>
            </a:r>
          </a:p>
          <a:p>
            <a:r>
              <a:rPr dirty="0">
                <a:solidFill>
                  <a:srgbClr val="FF0000"/>
                </a:solidFill>
              </a:rPr>
              <a:t>Gets feedback through rewards or penalties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A </a:t>
            </a:r>
            <a:r>
              <a:rPr lang="de-DE" dirty="0" err="1">
                <a:solidFill>
                  <a:srgbClr val="FF0000"/>
                </a:solidFill>
              </a:rPr>
              <a:t>good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old</a:t>
            </a:r>
            <a:r>
              <a:rPr lang="de-DE" dirty="0">
                <a:solidFill>
                  <a:srgbClr val="FF0000"/>
                </a:solidFill>
              </a:rPr>
              <a:t> „</a:t>
            </a:r>
            <a:r>
              <a:rPr lang="de-DE" dirty="0" err="1">
                <a:solidFill>
                  <a:srgbClr val="FF0000"/>
                </a:solidFill>
              </a:rPr>
              <a:t>Carrot</a:t>
            </a:r>
            <a:r>
              <a:rPr lang="de-DE" dirty="0">
                <a:solidFill>
                  <a:srgbClr val="FF0000"/>
                </a:solidFill>
              </a:rPr>
              <a:t> and Stick“ </a:t>
            </a:r>
            <a:r>
              <a:rPr lang="de-DE" dirty="0" err="1">
                <a:solidFill>
                  <a:srgbClr val="FF0000"/>
                </a:solidFill>
              </a:rPr>
              <a:t>method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8E203-AD5D-27D2-9535-2C1BA93C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FF2A-D945-EA4C-00BE-6BC333E2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09" y="452718"/>
            <a:ext cx="8098851" cy="1400530"/>
          </a:xfrm>
        </p:spPr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Reinforcement Learning</a:t>
            </a:r>
            <a:endParaRPr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DE4B60-0394-4B2B-CA0F-FF5887AA7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542" y="2551401"/>
            <a:ext cx="7732444" cy="3636748"/>
          </a:xfrm>
        </p:spPr>
        <p:txBody>
          <a:bodyPr/>
          <a:lstStyle/>
          <a:p>
            <a:r>
              <a:rPr lang="en-US" dirty="0"/>
              <a:t>We use reinforcement learning </a:t>
            </a:r>
            <a:r>
              <a:rPr lang="en-US" dirty="0">
                <a:solidFill>
                  <a:srgbClr val="FF0000"/>
                </a:solidFill>
              </a:rPr>
              <a:t>when there is no clear correct answer upfront</a:t>
            </a:r>
            <a:r>
              <a:rPr lang="en-US" dirty="0"/>
              <a:t>, and the best strategy must be learned through repeated interaction with an environment that provides feedback over time — like </a:t>
            </a:r>
            <a:r>
              <a:rPr lang="en-US" dirty="0">
                <a:solidFill>
                  <a:srgbClr val="FF0000"/>
                </a:solidFill>
              </a:rPr>
              <a:t>in games, robotics, or decision-making systems</a:t>
            </a:r>
            <a:r>
              <a:rPr lang="en-US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3053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8ACBC-E60A-F8AF-DE69-31DFD0D6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A1EF-CB2B-295D-3FFF-4F1A4662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174787"/>
            <a:ext cx="8659290" cy="1400530"/>
          </a:xfrm>
        </p:spPr>
        <p:txBody>
          <a:bodyPr/>
          <a:lstStyle/>
          <a:p>
            <a:r>
              <a:rPr lang="de-DE" sz="3600" dirty="0" err="1"/>
              <a:t>What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Reinforcement Learning?</a:t>
            </a:r>
            <a:endParaRPr sz="3600" dirty="0"/>
          </a:p>
        </p:txBody>
      </p:sp>
      <p:pic>
        <p:nvPicPr>
          <p:cNvPr id="9" name="Content Placeholder 8" descr="A child holding a toy and giving a fist to a dog&#10;&#10;AI-generated content may be incorrect.">
            <a:extLst>
              <a:ext uri="{FF2B5EF4-FFF2-40B4-BE49-F238E27FC236}">
                <a16:creationId xmlns:a16="http://schemas.microsoft.com/office/drawing/2014/main" id="{5527F6F8-F9B6-19CF-1430-5781ABC42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710" y="2143432"/>
            <a:ext cx="6801357" cy="3542830"/>
          </a:xfrm>
        </p:spPr>
      </p:pic>
    </p:spTree>
    <p:extLst>
      <p:ext uri="{BB962C8B-B14F-4D97-AF65-F5344CB8AC3E}">
        <p14:creationId xmlns:p14="http://schemas.microsoft.com/office/powerpoint/2010/main" val="2847580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0"/>
            <a:ext cx="7055380" cy="1400530"/>
          </a:xfrm>
        </p:spPr>
        <p:txBody>
          <a:bodyPr/>
          <a:lstStyle/>
          <a:p>
            <a:r>
              <a:rPr lang="de-DE" dirty="0"/>
              <a:t>Real World </a:t>
            </a:r>
            <a:r>
              <a:rPr lang="de-DE" dirty="0" err="1"/>
              <a:t>Examples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884692"/>
            <a:ext cx="8315481" cy="545679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Robotics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Teach robots to walk, grasp, or navigate.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Boston Dynamics robots learning balance and movement in real-world </a:t>
            </a:r>
            <a:r>
              <a:rPr lang="en-US" dirty="0" err="1"/>
              <a:t>environmen</a:t>
            </a: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Autonomous Driving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Make real-time driving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Lane changes, merging, or braking learned through RL in simulation before real-world deployment.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Finance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Optimize trading strategies or portfolio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An RL agent learns when to buy/sell stocks based on market signals to maximize returns.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Aerospace &amp;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Path planning for drones or spacecraft.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RL used in Mars rover simulations to plan efficient exploration routes.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229</TotalTime>
  <Words>2100</Words>
  <Application>Microsoft Office PowerPoint</Application>
  <PresentationFormat>On-screen Show (4:3)</PresentationFormat>
  <Paragraphs>182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Ion</vt:lpstr>
      <vt:lpstr>Reinforcement Learning –  Teaching Machines to Learn Like Humans</vt:lpstr>
      <vt:lpstr>Landscape of ML Engineer field of competence</vt:lpstr>
      <vt:lpstr>Structure of the presentation </vt:lpstr>
      <vt:lpstr>AI Universe</vt:lpstr>
      <vt:lpstr>Our Journey through AI Universe –  Next Station: Reinforcement  Learning</vt:lpstr>
      <vt:lpstr>What is Reinforcement Learning?</vt:lpstr>
      <vt:lpstr>When do we use Reinforcement Learning</vt:lpstr>
      <vt:lpstr>What is Reinforcement Learning?</vt:lpstr>
      <vt:lpstr>Real World Examples</vt:lpstr>
      <vt:lpstr>Real World Examples</vt:lpstr>
      <vt:lpstr>Core Concepts/Glosary </vt:lpstr>
      <vt:lpstr>The Reinforcement Learning Loop </vt:lpstr>
      <vt:lpstr>Popular RL Algorithms</vt:lpstr>
      <vt:lpstr>Challenges in RL </vt:lpstr>
      <vt:lpstr>Challenges in RL </vt:lpstr>
      <vt:lpstr>Visual Examples</vt:lpstr>
      <vt:lpstr>For visual Learners</vt:lpstr>
      <vt:lpstr>The Future of RL 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10 Frequent Questions about R/L on job interviews</vt:lpstr>
      <vt:lpstr>Sources</vt:lpstr>
      <vt:lpstr>Questions? 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Miro Žilaji</dc:creator>
  <cp:keywords/>
  <dc:description>generated using python-pptx</dc:description>
  <cp:lastModifiedBy>Miro Žilaji</cp:lastModifiedBy>
  <cp:revision>43</cp:revision>
  <dcterms:created xsi:type="dcterms:W3CDTF">2013-01-27T09:14:16Z</dcterms:created>
  <dcterms:modified xsi:type="dcterms:W3CDTF">2025-04-30T06:34:25Z</dcterms:modified>
  <cp:category/>
</cp:coreProperties>
</file>