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ileron" charset="1" panose="00000500000000000000"/>
      <p:regular r:id="rId12"/>
    </p:embeddedFont>
    <p:embeddedFont>
      <p:font typeface="Aileron Ultra-Bold" charset="1" panose="00000A00000000000000"/>
      <p:regular r:id="rId13"/>
    </p:embeddedFont>
    <p:embeddedFont>
      <p:font typeface="Aileron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14" Target="../media/image31.png" Type="http://schemas.openxmlformats.org/officeDocument/2006/relationships/image"/><Relationship Id="rId15" Target="../media/image32.sv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C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658" y="5424764"/>
            <a:ext cx="22011416" cy="3833536"/>
            <a:chOff x="0" y="0"/>
            <a:chExt cx="2353769" cy="4099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769" cy="409935"/>
            </a:xfrm>
            <a:custGeom>
              <a:avLst/>
              <a:gdLst/>
              <a:ahLst/>
              <a:cxnLst/>
              <a:rect r="r" b="b" t="t" l="l"/>
              <a:pathLst>
                <a:path h="409935" w="2353769">
                  <a:moveTo>
                    <a:pt x="2150569" y="0"/>
                  </a:moveTo>
                  <a:lnTo>
                    <a:pt x="0" y="0"/>
                  </a:lnTo>
                  <a:lnTo>
                    <a:pt x="0" y="409935"/>
                  </a:lnTo>
                  <a:lnTo>
                    <a:pt x="2150569" y="409935"/>
                  </a:lnTo>
                  <a:lnTo>
                    <a:pt x="2353769" y="204968"/>
                  </a:lnTo>
                  <a:lnTo>
                    <a:pt x="2150569" y="0"/>
                  </a:lnTo>
                  <a:close/>
                </a:path>
              </a:pathLst>
            </a:custGeom>
            <a:solidFill>
              <a:srgbClr val="0056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39469" cy="4766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73515" y="3129213"/>
            <a:ext cx="6340969" cy="5415786"/>
            <a:chOff x="0" y="0"/>
            <a:chExt cx="8454626" cy="722104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786366" y="6830411"/>
              <a:ext cx="1944231" cy="390637"/>
              <a:chOff x="0" y="0"/>
              <a:chExt cx="2888648" cy="5803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5260420" y="2295080"/>
              <a:ext cx="3194206" cy="390637"/>
              <a:chOff x="0" y="0"/>
              <a:chExt cx="4745803" cy="5803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5260420" y="4556670"/>
              <a:ext cx="3194206" cy="390637"/>
              <a:chOff x="0" y="0"/>
              <a:chExt cx="4745803" cy="58039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name="AutoShape 15" id="15"/>
            <p:cNvSpPr/>
            <p:nvPr/>
          </p:nvSpPr>
          <p:spPr>
            <a:xfrm rot="-5400000">
              <a:off x="228747" y="3587748"/>
              <a:ext cx="6830411" cy="48616"/>
            </a:xfrm>
            <a:prstGeom prst="rect">
              <a:avLst/>
            </a:prstGeom>
            <a:solidFill>
              <a:srgbClr val="FFFFFF">
                <a:alpha val="24706"/>
              </a:srgbClr>
            </a:solidFill>
          </p:spPr>
        </p:sp>
        <p:grpSp>
          <p:nvGrpSpPr>
            <p:cNvPr name="Group 16" id="16"/>
            <p:cNvGrpSpPr/>
            <p:nvPr/>
          </p:nvGrpSpPr>
          <p:grpSpPr>
            <a:xfrm rot="-10800000">
              <a:off x="0" y="4556670"/>
              <a:ext cx="3194206" cy="390637"/>
              <a:chOff x="0" y="0"/>
              <a:chExt cx="4745803" cy="58039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-10800000">
              <a:off x="0" y="2295080"/>
              <a:ext cx="3194206" cy="390637"/>
              <a:chOff x="0" y="0"/>
              <a:chExt cx="4745803" cy="58039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4333053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-2540"/>
                <a:ext cx="4745803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4745803">
                    <a:moveTo>
                      <a:pt x="4729293" y="261620"/>
                    </a:moveTo>
                    <a:lnTo>
                      <a:pt x="4354643" y="8890"/>
                    </a:lnTo>
                    <a:cubicBezTo>
                      <a:pt x="4343213" y="1270"/>
                      <a:pt x="4327973" y="0"/>
                      <a:pt x="4315273" y="6350"/>
                    </a:cubicBezTo>
                    <a:cubicBezTo>
                      <a:pt x="4302573" y="12700"/>
                      <a:pt x="4294953" y="25400"/>
                      <a:pt x="4294953" y="39370"/>
                    </a:cubicBezTo>
                    <a:lnTo>
                      <a:pt x="4294953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4294953" y="330200"/>
                    </a:lnTo>
                    <a:lnTo>
                      <a:pt x="4294953" y="544830"/>
                    </a:lnTo>
                    <a:cubicBezTo>
                      <a:pt x="4294953" y="558800"/>
                      <a:pt x="4302573" y="571500"/>
                      <a:pt x="4315273" y="577850"/>
                    </a:cubicBezTo>
                    <a:cubicBezTo>
                      <a:pt x="4320353" y="580390"/>
                      <a:pt x="4326703" y="582930"/>
                      <a:pt x="4333053" y="582930"/>
                    </a:cubicBezTo>
                    <a:cubicBezTo>
                      <a:pt x="4340673" y="582930"/>
                      <a:pt x="4348293" y="580390"/>
                      <a:pt x="4354643" y="576580"/>
                    </a:cubicBezTo>
                    <a:lnTo>
                      <a:pt x="4729293" y="323850"/>
                    </a:lnTo>
                    <a:cubicBezTo>
                      <a:pt x="4739453" y="316230"/>
                      <a:pt x="4745803" y="304800"/>
                      <a:pt x="4745803" y="292100"/>
                    </a:cubicBezTo>
                    <a:cubicBezTo>
                      <a:pt x="4745803" y="279400"/>
                      <a:pt x="4739453" y="267970"/>
                      <a:pt x="4729293" y="261620"/>
                    </a:cubicBezTo>
                    <a:close/>
                    <a:moveTo>
                      <a:pt x="4371153" y="473710"/>
                    </a:moveTo>
                    <a:lnTo>
                      <a:pt x="4371153" y="111760"/>
                    </a:lnTo>
                    <a:lnTo>
                      <a:pt x="4639123" y="292100"/>
                    </a:lnTo>
                    <a:lnTo>
                      <a:pt x="4371153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sp>
          <p:nvSpPr>
            <p:cNvPr name="AutoShape 22" id="22"/>
            <p:cNvSpPr/>
            <p:nvPr/>
          </p:nvSpPr>
          <p:spPr>
            <a:xfrm rot="-5400000">
              <a:off x="1395468" y="3586216"/>
              <a:ext cx="6830411" cy="48616"/>
            </a:xfrm>
            <a:prstGeom prst="rect">
              <a:avLst/>
            </a:prstGeom>
            <a:solidFill>
              <a:srgbClr val="FFFFFF">
                <a:alpha val="24706"/>
              </a:srgbClr>
            </a:solid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4786366" y="0"/>
              <a:ext cx="1944231" cy="390637"/>
              <a:chOff x="0" y="0"/>
              <a:chExt cx="2888648" cy="58039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-10800000">
              <a:off x="1724029" y="3063"/>
              <a:ext cx="1944231" cy="390637"/>
              <a:chOff x="0" y="0"/>
              <a:chExt cx="2888648" cy="58039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  <p:grpSp>
          <p:nvGrpSpPr>
            <p:cNvPr name="Group 29" id="29"/>
            <p:cNvGrpSpPr/>
            <p:nvPr/>
          </p:nvGrpSpPr>
          <p:grpSpPr>
            <a:xfrm rot="-10800000">
              <a:off x="1724029" y="6830411"/>
              <a:ext cx="1944231" cy="390637"/>
              <a:chOff x="0" y="0"/>
              <a:chExt cx="2888648" cy="58039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2475898" y="38100"/>
                <a:ext cx="374650" cy="504190"/>
              </a:xfrm>
              <a:custGeom>
                <a:avLst/>
                <a:gdLst/>
                <a:ahLst/>
                <a:cxnLst/>
                <a:rect r="r" b="b" t="t" l="l"/>
                <a:pathLst>
                  <a:path h="504190" w="374650">
                    <a:moveTo>
                      <a:pt x="0" y="504190"/>
                    </a:moveTo>
                    <a:lnTo>
                      <a:pt x="0" y="0"/>
                    </a:lnTo>
                    <a:lnTo>
                      <a:pt x="374650" y="252730"/>
                    </a:lnTo>
                    <a:close/>
                  </a:path>
                </a:pathLst>
              </a:custGeom>
              <a:solidFill>
                <a:srgbClr val="007C91">
                  <a:alpha val="24706"/>
                </a:srgbClr>
              </a:soli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-2540"/>
                <a:ext cx="2888648" cy="582930"/>
              </a:xfrm>
              <a:custGeom>
                <a:avLst/>
                <a:gdLst/>
                <a:ahLst/>
                <a:cxnLst/>
                <a:rect r="r" b="b" t="t" l="l"/>
                <a:pathLst>
                  <a:path h="582930" w="2888648">
                    <a:moveTo>
                      <a:pt x="2872138" y="261620"/>
                    </a:moveTo>
                    <a:lnTo>
                      <a:pt x="2497488" y="8890"/>
                    </a:lnTo>
                    <a:cubicBezTo>
                      <a:pt x="2486058" y="1270"/>
                      <a:pt x="2470818" y="0"/>
                      <a:pt x="2458118" y="6350"/>
                    </a:cubicBezTo>
                    <a:cubicBezTo>
                      <a:pt x="2445418" y="12700"/>
                      <a:pt x="2437798" y="25400"/>
                      <a:pt x="2437798" y="39370"/>
                    </a:cubicBezTo>
                    <a:lnTo>
                      <a:pt x="2437798" y="254000"/>
                    </a:lnTo>
                    <a:lnTo>
                      <a:pt x="0" y="254000"/>
                    </a:lnTo>
                    <a:lnTo>
                      <a:pt x="0" y="330200"/>
                    </a:lnTo>
                    <a:lnTo>
                      <a:pt x="2437798" y="330200"/>
                    </a:lnTo>
                    <a:lnTo>
                      <a:pt x="2437798" y="544830"/>
                    </a:lnTo>
                    <a:cubicBezTo>
                      <a:pt x="2437798" y="558800"/>
                      <a:pt x="2445418" y="571500"/>
                      <a:pt x="2458118" y="577850"/>
                    </a:cubicBezTo>
                    <a:cubicBezTo>
                      <a:pt x="2463198" y="580390"/>
                      <a:pt x="2469548" y="582930"/>
                      <a:pt x="2475898" y="582930"/>
                    </a:cubicBezTo>
                    <a:cubicBezTo>
                      <a:pt x="2483518" y="582930"/>
                      <a:pt x="2491138" y="580390"/>
                      <a:pt x="2497488" y="576580"/>
                    </a:cubicBezTo>
                    <a:lnTo>
                      <a:pt x="2872138" y="323850"/>
                    </a:lnTo>
                    <a:cubicBezTo>
                      <a:pt x="2882298" y="316230"/>
                      <a:pt x="2888648" y="304800"/>
                      <a:pt x="2888648" y="292100"/>
                    </a:cubicBezTo>
                    <a:cubicBezTo>
                      <a:pt x="2888648" y="279400"/>
                      <a:pt x="2882298" y="267970"/>
                      <a:pt x="2872138" y="261620"/>
                    </a:cubicBezTo>
                    <a:close/>
                    <a:moveTo>
                      <a:pt x="2513998" y="473710"/>
                    </a:moveTo>
                    <a:lnTo>
                      <a:pt x="2513998" y="111760"/>
                    </a:lnTo>
                    <a:lnTo>
                      <a:pt x="2781968" y="292100"/>
                    </a:lnTo>
                    <a:lnTo>
                      <a:pt x="2513998" y="473710"/>
                    </a:lnTo>
                    <a:close/>
                  </a:path>
                </a:pathLst>
              </a:custGeom>
              <a:solidFill>
                <a:srgbClr val="FFFFFF">
                  <a:alpha val="24706"/>
                </a:srgbClr>
              </a:solidFill>
            </p:spPr>
          </p:sp>
        </p:grpSp>
      </p:grpSp>
      <p:grpSp>
        <p:nvGrpSpPr>
          <p:cNvPr name="Group 32" id="32"/>
          <p:cNvGrpSpPr/>
          <p:nvPr/>
        </p:nvGrpSpPr>
        <p:grpSpPr>
          <a:xfrm rot="0">
            <a:off x="0" y="838320"/>
            <a:ext cx="22011416" cy="1521295"/>
            <a:chOff x="0" y="0"/>
            <a:chExt cx="2353769" cy="16267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353769" cy="162678"/>
            </a:xfrm>
            <a:custGeom>
              <a:avLst/>
              <a:gdLst/>
              <a:ahLst/>
              <a:cxnLst/>
              <a:rect r="r" b="b" t="t" l="l"/>
              <a:pathLst>
                <a:path h="162678" w="2353769">
                  <a:moveTo>
                    <a:pt x="2150569" y="0"/>
                  </a:moveTo>
                  <a:lnTo>
                    <a:pt x="0" y="0"/>
                  </a:lnTo>
                  <a:lnTo>
                    <a:pt x="0" y="162678"/>
                  </a:lnTo>
                  <a:lnTo>
                    <a:pt x="2150569" y="162678"/>
                  </a:lnTo>
                  <a:lnTo>
                    <a:pt x="2353769" y="81339"/>
                  </a:lnTo>
                  <a:lnTo>
                    <a:pt x="2150569" y="0"/>
                  </a:lnTo>
                  <a:close/>
                </a:path>
              </a:pathLst>
            </a:custGeom>
            <a:solidFill>
              <a:srgbClr val="00566D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2239469" cy="229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3193911" y="2763894"/>
            <a:ext cx="3843325" cy="1038992"/>
            <a:chOff x="0" y="0"/>
            <a:chExt cx="9555633" cy="258324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7450238" y="4144492"/>
            <a:ext cx="3387524" cy="3387524"/>
          </a:xfrm>
          <a:custGeom>
            <a:avLst/>
            <a:gdLst/>
            <a:ahLst/>
            <a:cxnLst/>
            <a:rect r="r" b="b" t="t" l="l"/>
            <a:pathLst>
              <a:path h="3387524" w="3387524">
                <a:moveTo>
                  <a:pt x="0" y="0"/>
                </a:moveTo>
                <a:lnTo>
                  <a:pt x="3387524" y="0"/>
                </a:lnTo>
                <a:lnTo>
                  <a:pt x="3387524" y="3387524"/>
                </a:lnTo>
                <a:lnTo>
                  <a:pt x="0" y="338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576903" y="4383911"/>
            <a:ext cx="4017345" cy="1454343"/>
            <a:chOff x="0" y="0"/>
            <a:chExt cx="9555633" cy="345929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555634" cy="3459291"/>
            </a:xfrm>
            <a:custGeom>
              <a:avLst/>
              <a:gdLst/>
              <a:ahLst/>
              <a:cxnLst/>
              <a:rect r="r" b="b" t="t" l="l"/>
              <a:pathLst>
                <a:path h="3459291" w="9555634">
                  <a:moveTo>
                    <a:pt x="9431173" y="3459291"/>
                  </a:moveTo>
                  <a:lnTo>
                    <a:pt x="124460" y="3459291"/>
                  </a:lnTo>
                  <a:cubicBezTo>
                    <a:pt x="55880" y="3459291"/>
                    <a:pt x="0" y="3403411"/>
                    <a:pt x="0" y="33348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3334831"/>
                  </a:lnTo>
                  <a:cubicBezTo>
                    <a:pt x="9555634" y="3403411"/>
                    <a:pt x="9499753" y="3459291"/>
                    <a:pt x="9431173" y="3459291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816123" y="6156184"/>
            <a:ext cx="4157393" cy="1375832"/>
            <a:chOff x="0" y="0"/>
            <a:chExt cx="9555633" cy="316230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555634" cy="3162306"/>
            </a:xfrm>
            <a:custGeom>
              <a:avLst/>
              <a:gdLst/>
              <a:ahLst/>
              <a:cxnLst/>
              <a:rect r="r" b="b" t="t" l="l"/>
              <a:pathLst>
                <a:path h="3162306" w="9555634">
                  <a:moveTo>
                    <a:pt x="9431173" y="3162306"/>
                  </a:moveTo>
                  <a:lnTo>
                    <a:pt x="124460" y="3162306"/>
                  </a:lnTo>
                  <a:cubicBezTo>
                    <a:pt x="55880" y="3162306"/>
                    <a:pt x="0" y="3106426"/>
                    <a:pt x="0" y="303784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3037846"/>
                  </a:lnTo>
                  <a:cubicBezTo>
                    <a:pt x="9555634" y="3106426"/>
                    <a:pt x="9499753" y="3162306"/>
                    <a:pt x="9431173" y="316230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2393488" y="7670318"/>
            <a:ext cx="4326644" cy="1587982"/>
            <a:chOff x="0" y="0"/>
            <a:chExt cx="9555633" cy="350714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555634" cy="3507146"/>
            </a:xfrm>
            <a:custGeom>
              <a:avLst/>
              <a:gdLst/>
              <a:ahLst/>
              <a:cxnLst/>
              <a:rect r="r" b="b" t="t" l="l"/>
              <a:pathLst>
                <a:path h="3507146" w="9555634">
                  <a:moveTo>
                    <a:pt x="9431173" y="3507146"/>
                  </a:moveTo>
                  <a:lnTo>
                    <a:pt x="124460" y="3507146"/>
                  </a:lnTo>
                  <a:cubicBezTo>
                    <a:pt x="55880" y="3507146"/>
                    <a:pt x="0" y="3451266"/>
                    <a:pt x="0" y="338268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3382686"/>
                  </a:lnTo>
                  <a:cubicBezTo>
                    <a:pt x="9555634" y="3451266"/>
                    <a:pt x="9499753" y="3507146"/>
                    <a:pt x="9431173" y="3507146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1249025" y="2673941"/>
            <a:ext cx="4508817" cy="1218899"/>
            <a:chOff x="0" y="0"/>
            <a:chExt cx="9555633" cy="258324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2860890" y="4544142"/>
            <a:ext cx="3257501" cy="880623"/>
            <a:chOff x="0" y="0"/>
            <a:chExt cx="9555633" cy="258324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2860890" y="6251744"/>
            <a:ext cx="3257501" cy="880623"/>
            <a:chOff x="0" y="0"/>
            <a:chExt cx="9555633" cy="258324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1567868" y="7589567"/>
            <a:ext cx="3257501" cy="1668733"/>
            <a:chOff x="0" y="0"/>
            <a:chExt cx="9555633" cy="489510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555634" cy="4895103"/>
            </a:xfrm>
            <a:custGeom>
              <a:avLst/>
              <a:gdLst/>
              <a:ahLst/>
              <a:cxnLst/>
              <a:rect r="r" b="b" t="t" l="l"/>
              <a:pathLst>
                <a:path h="4895103" w="9555634">
                  <a:moveTo>
                    <a:pt x="9431173" y="4895103"/>
                  </a:moveTo>
                  <a:lnTo>
                    <a:pt x="124460" y="4895103"/>
                  </a:lnTo>
                  <a:cubicBezTo>
                    <a:pt x="55880" y="4895103"/>
                    <a:pt x="0" y="4839223"/>
                    <a:pt x="0" y="47706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4770643"/>
                  </a:lnTo>
                  <a:cubicBezTo>
                    <a:pt x="9555634" y="4839223"/>
                    <a:pt x="9499753" y="4895103"/>
                    <a:pt x="9431173" y="4895103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99"/>
                </a:lnSpc>
              </a:pPr>
              <a:r>
                <a:rPr lang="en-US" sz="3399" spc="16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ML </a:t>
              </a:r>
            </a:p>
            <a:p>
              <a:pPr algn="ctr">
                <a:lnSpc>
                  <a:spcPts val="5099"/>
                </a:lnSpc>
              </a:pPr>
              <a:r>
                <a:rPr lang="en-US" sz="3399" spc="16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Workflow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5243599" y="962025"/>
            <a:ext cx="7800801" cy="92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8"/>
              </a:lnSpc>
              <a:spcBef>
                <a:spcPct val="0"/>
              </a:spcBef>
            </a:pPr>
            <a:r>
              <a:rPr lang="en-US" b="true" sz="5624" spc="168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Pycaret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462631" y="2887903"/>
            <a:ext cx="3180977" cy="59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3"/>
              </a:lnSpc>
            </a:pPr>
            <a:r>
              <a:rPr lang="en-US" sz="3289" spc="16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Preprocessing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603351" y="4694483"/>
            <a:ext cx="3990897" cy="70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1"/>
              </a:lnSpc>
            </a:pPr>
            <a:r>
              <a:rPr lang="en-US" sz="3881" spc="19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Modellauswahl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212867" y="6287895"/>
            <a:ext cx="3217723" cy="81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sz="4541" spc="22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Training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2393488" y="7751977"/>
            <a:ext cx="4250120" cy="121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3"/>
              </a:lnSpc>
            </a:pPr>
            <a:r>
              <a:rPr lang="en-US" sz="3289" spc="16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Hyperpaprameter Tuning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567868" y="2909057"/>
            <a:ext cx="4189974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sz="3599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Experimentieren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857410" y="4646725"/>
            <a:ext cx="3480651" cy="580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3"/>
              </a:lnSpc>
            </a:pPr>
            <a:r>
              <a:rPr lang="en-US" sz="3182" spc="15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Deployment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857410" y="6300884"/>
            <a:ext cx="3217723" cy="54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2"/>
              </a:lnSpc>
            </a:pPr>
            <a:r>
              <a:rPr lang="en-US" sz="2941" spc="14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Ensembling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1767076" y="7734832"/>
            <a:ext cx="2722565" cy="125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</a:pPr>
            <a:r>
              <a:rPr lang="en-US" sz="3389" spc="1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Model Evaluatiom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AAF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703" y="2836539"/>
            <a:ext cx="18499407" cy="6360701"/>
            <a:chOff x="0" y="0"/>
            <a:chExt cx="1387401" cy="4770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7401" cy="477034"/>
            </a:xfrm>
            <a:custGeom>
              <a:avLst/>
              <a:gdLst/>
              <a:ahLst/>
              <a:cxnLst/>
              <a:rect r="r" b="b" t="t" l="l"/>
              <a:pathLst>
                <a:path h="477034" w="1387401">
                  <a:moveTo>
                    <a:pt x="1387401" y="0"/>
                  </a:moveTo>
                  <a:lnTo>
                    <a:pt x="0" y="0"/>
                  </a:lnTo>
                  <a:lnTo>
                    <a:pt x="101600" y="238517"/>
                  </a:lnTo>
                  <a:lnTo>
                    <a:pt x="0" y="477034"/>
                  </a:lnTo>
                  <a:lnTo>
                    <a:pt x="1387401" y="477034"/>
                  </a:lnTo>
                  <a:lnTo>
                    <a:pt x="1285801" y="238517"/>
                  </a:lnTo>
                  <a:lnTo>
                    <a:pt x="1387401" y="0"/>
                  </a:lnTo>
                  <a:close/>
                </a:path>
              </a:pathLst>
            </a:custGeom>
            <a:solidFill>
              <a:srgbClr val="0056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8900" y="-66675"/>
              <a:ext cx="1209601" cy="543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60890" y="2855589"/>
            <a:ext cx="3257501" cy="880623"/>
            <a:chOff x="0" y="0"/>
            <a:chExt cx="9555633" cy="25832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258010" y="7921247"/>
            <a:ext cx="3257501" cy="880623"/>
            <a:chOff x="0" y="0"/>
            <a:chExt cx="9555633" cy="25832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759801" y="3188579"/>
            <a:ext cx="1498209" cy="214643"/>
            <a:chOff x="0" y="0"/>
            <a:chExt cx="3545840" cy="508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9AAFA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1759801" y="8209158"/>
            <a:ext cx="1498209" cy="214643"/>
            <a:chOff x="0" y="0"/>
            <a:chExt cx="3545840" cy="508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9AAFA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2169609" y="2836539"/>
            <a:ext cx="3257501" cy="880623"/>
            <a:chOff x="0" y="0"/>
            <a:chExt cx="9555633" cy="25832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2169609" y="4544142"/>
            <a:ext cx="3257501" cy="880623"/>
            <a:chOff x="0" y="0"/>
            <a:chExt cx="9555633" cy="25832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169609" y="6251744"/>
            <a:ext cx="3257501" cy="880623"/>
            <a:chOff x="0" y="0"/>
            <a:chExt cx="9555633" cy="25832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2169609" y="7921247"/>
            <a:ext cx="3257501" cy="880623"/>
            <a:chOff x="0" y="0"/>
            <a:chExt cx="9555633" cy="25832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555634" cy="2583240"/>
            </a:xfrm>
            <a:custGeom>
              <a:avLst/>
              <a:gdLst/>
              <a:ahLst/>
              <a:cxnLst/>
              <a:rect r="r" b="b" t="t" l="l"/>
              <a:pathLst>
                <a:path h="2583240" w="9555634">
                  <a:moveTo>
                    <a:pt x="9431173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431173" y="0"/>
                  </a:lnTo>
                  <a:cubicBezTo>
                    <a:pt x="9499753" y="0"/>
                    <a:pt x="9555634" y="55880"/>
                    <a:pt x="9555634" y="124460"/>
                  </a:cubicBezTo>
                  <a:lnTo>
                    <a:pt x="9555634" y="2458780"/>
                  </a:lnTo>
                  <a:cubicBezTo>
                    <a:pt x="9555634" y="2527360"/>
                    <a:pt x="9499753" y="2583240"/>
                    <a:pt x="9431173" y="25832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2257286" y="2930605"/>
            <a:ext cx="3428768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spc="16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Calssification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92864" y="4610120"/>
            <a:ext cx="3428768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599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Regression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92864" y="6317722"/>
            <a:ext cx="3428768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599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Clustering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92864" y="7987225"/>
            <a:ext cx="3428768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599" spc="17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Anomaly</a:t>
            </a:r>
          </a:p>
        </p:txBody>
      </p:sp>
      <p:grpSp>
        <p:nvGrpSpPr>
          <p:cNvPr name="Group 27" id="27"/>
          <p:cNvGrpSpPr/>
          <p:nvPr/>
        </p:nvGrpSpPr>
        <p:grpSpPr>
          <a:xfrm rot="-10800000">
            <a:off x="4955180" y="8275538"/>
            <a:ext cx="1498209" cy="214643"/>
            <a:chOff x="0" y="0"/>
            <a:chExt cx="3545840" cy="508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9AAFA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4936950" y="6606035"/>
            <a:ext cx="1498209" cy="214643"/>
            <a:chOff x="0" y="0"/>
            <a:chExt cx="3545840" cy="508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9AAFA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4955180" y="4898432"/>
            <a:ext cx="1498209" cy="214643"/>
            <a:chOff x="0" y="0"/>
            <a:chExt cx="3545840" cy="508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9AAFA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5120614" y="3214531"/>
            <a:ext cx="1332775" cy="190942"/>
            <a:chOff x="0" y="0"/>
            <a:chExt cx="3545840" cy="508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3097530" y="49530"/>
              <a:ext cx="408940" cy="408940"/>
            </a:xfrm>
            <a:custGeom>
              <a:avLst/>
              <a:gdLst/>
              <a:ahLst/>
              <a:cxnLst/>
              <a:rect r="r" b="b" t="t" l="l"/>
              <a:pathLst>
                <a:path h="408940" w="408940">
                  <a:moveTo>
                    <a:pt x="204470" y="0"/>
                  </a:moveTo>
                  <a:cubicBezTo>
                    <a:pt x="91544" y="0"/>
                    <a:pt x="0" y="91544"/>
                    <a:pt x="0" y="204470"/>
                  </a:cubicBezTo>
                  <a:cubicBezTo>
                    <a:pt x="0" y="317396"/>
                    <a:pt x="91544" y="408940"/>
                    <a:pt x="204470" y="408940"/>
                  </a:cubicBezTo>
                  <a:cubicBezTo>
                    <a:pt x="317396" y="408940"/>
                    <a:pt x="408940" y="317396"/>
                    <a:pt x="408940" y="204470"/>
                  </a:cubicBezTo>
                  <a:cubicBezTo>
                    <a:pt x="408940" y="91544"/>
                    <a:pt x="317396" y="0"/>
                    <a:pt x="204470" y="0"/>
                  </a:cubicBezTo>
                  <a:close/>
                </a:path>
              </a:pathLst>
            </a:custGeom>
            <a:solidFill>
              <a:srgbClr val="9AAFA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1430"/>
              <a:ext cx="3545840" cy="485140"/>
            </a:xfrm>
            <a:custGeom>
              <a:avLst/>
              <a:gdLst/>
              <a:ahLst/>
              <a:cxnLst/>
              <a:rect r="r" b="b" t="t" l="l"/>
              <a:pathLst>
                <a:path h="485140" w="3545840">
                  <a:moveTo>
                    <a:pt x="3302000" y="0"/>
                  </a:moveTo>
                  <a:cubicBezTo>
                    <a:pt x="3181350" y="0"/>
                    <a:pt x="3081020" y="88900"/>
                    <a:pt x="3061970" y="204470"/>
                  </a:cubicBezTo>
                  <a:lnTo>
                    <a:pt x="0" y="204470"/>
                  </a:lnTo>
                  <a:lnTo>
                    <a:pt x="0" y="280670"/>
                  </a:lnTo>
                  <a:lnTo>
                    <a:pt x="3063240" y="280670"/>
                  </a:lnTo>
                  <a:cubicBezTo>
                    <a:pt x="3081020" y="396240"/>
                    <a:pt x="3182620" y="485140"/>
                    <a:pt x="3303270" y="485140"/>
                  </a:cubicBezTo>
                  <a:cubicBezTo>
                    <a:pt x="3437890" y="485140"/>
                    <a:pt x="3545840" y="375920"/>
                    <a:pt x="3545840" y="242570"/>
                  </a:cubicBezTo>
                  <a:cubicBezTo>
                    <a:pt x="3545840" y="107950"/>
                    <a:pt x="3436620" y="0"/>
                    <a:pt x="3302000" y="0"/>
                  </a:cubicBezTo>
                  <a:close/>
                  <a:moveTo>
                    <a:pt x="3302000" y="408940"/>
                  </a:moveTo>
                  <a:cubicBezTo>
                    <a:pt x="3210560" y="408940"/>
                    <a:pt x="3135630" y="334010"/>
                    <a:pt x="3135630" y="242570"/>
                  </a:cubicBezTo>
                  <a:cubicBezTo>
                    <a:pt x="3135630" y="151130"/>
                    <a:pt x="3210560" y="76200"/>
                    <a:pt x="3302000" y="76200"/>
                  </a:cubicBezTo>
                  <a:cubicBezTo>
                    <a:pt x="3393440" y="76200"/>
                    <a:pt x="3468370" y="151130"/>
                    <a:pt x="3468370" y="242570"/>
                  </a:cubicBezTo>
                  <a:cubicBezTo>
                    <a:pt x="3469640" y="334010"/>
                    <a:pt x="3394710" y="408940"/>
                    <a:pt x="3302000" y="40894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7450238" y="4144492"/>
            <a:ext cx="3387524" cy="3387524"/>
          </a:xfrm>
          <a:custGeom>
            <a:avLst/>
            <a:gdLst/>
            <a:ahLst/>
            <a:cxnLst/>
            <a:rect r="r" b="b" t="t" l="l"/>
            <a:pathLst>
              <a:path h="3387524" w="3387524">
                <a:moveTo>
                  <a:pt x="0" y="0"/>
                </a:moveTo>
                <a:lnTo>
                  <a:pt x="3387524" y="0"/>
                </a:lnTo>
                <a:lnTo>
                  <a:pt x="3387524" y="3387524"/>
                </a:lnTo>
                <a:lnTo>
                  <a:pt x="0" y="3387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3557454" y="2744401"/>
            <a:ext cx="2187629" cy="95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49"/>
              </a:lnSpc>
            </a:pPr>
            <a:r>
              <a:rPr lang="en-US" sz="5299" spc="26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NLP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6416928" y="3276850"/>
            <a:ext cx="5361695" cy="5146951"/>
            <a:chOff x="0" y="0"/>
            <a:chExt cx="7148926" cy="6862602"/>
          </a:xfrm>
        </p:grpSpPr>
        <p:sp>
          <p:nvSpPr>
            <p:cNvPr name="AutoShape 42" id="42"/>
            <p:cNvSpPr/>
            <p:nvPr/>
          </p:nvSpPr>
          <p:spPr>
            <a:xfrm rot="0">
              <a:off x="0" y="3382456"/>
              <a:ext cx="7100470" cy="48845"/>
            </a:xfrm>
            <a:prstGeom prst="rect">
              <a:avLst/>
            </a:prstGeom>
            <a:solidFill>
              <a:srgbClr val="00566D">
                <a:alpha val="19608"/>
              </a:srgbClr>
            </a:solidFill>
            <a:ln w="53340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AutoShape 43" id="43"/>
            <p:cNvSpPr/>
            <p:nvPr/>
          </p:nvSpPr>
          <p:spPr>
            <a:xfrm rot="-5400000">
              <a:off x="3693397" y="3407073"/>
              <a:ext cx="6862602" cy="48456"/>
            </a:xfrm>
            <a:prstGeom prst="rect">
              <a:avLst/>
            </a:prstGeom>
            <a:solidFill>
              <a:srgbClr val="00566D">
                <a:alpha val="19608"/>
              </a:srgbClr>
            </a:solidFill>
            <a:ln w="53340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AutoShape 44" id="44"/>
            <p:cNvSpPr/>
            <p:nvPr/>
          </p:nvSpPr>
          <p:spPr>
            <a:xfrm rot="-5400000">
              <a:off x="-3407073" y="3407073"/>
              <a:ext cx="6862602" cy="48456"/>
            </a:xfrm>
            <a:prstGeom prst="rect">
              <a:avLst/>
            </a:prstGeom>
            <a:solidFill>
              <a:srgbClr val="00566D">
                <a:alpha val="19608"/>
              </a:srgbClr>
            </a:solidFill>
            <a:ln w="53340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</p:grpSp>
      <p:sp>
        <p:nvSpPr>
          <p:cNvPr name="TextBox 45" id="45"/>
          <p:cNvSpPr txBox="true"/>
          <p:nvPr/>
        </p:nvSpPr>
        <p:spPr>
          <a:xfrm rot="0">
            <a:off x="13258010" y="7957803"/>
            <a:ext cx="3257501" cy="719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79"/>
              </a:lnSpc>
            </a:pPr>
            <a:r>
              <a:rPr lang="en-US" sz="4053" spc="20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Time Series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02990" y="5614988"/>
            <a:ext cx="2682020" cy="417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b="true" sz="2600" spc="10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MODULE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D9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3336" y="2202581"/>
            <a:ext cx="19715878" cy="2326581"/>
            <a:chOff x="0" y="0"/>
            <a:chExt cx="5192659" cy="6127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92659" cy="612762"/>
            </a:xfrm>
            <a:custGeom>
              <a:avLst/>
              <a:gdLst/>
              <a:ahLst/>
              <a:cxnLst/>
              <a:rect r="r" b="b" t="t" l="l"/>
              <a:pathLst>
                <a:path h="612762" w="5192659">
                  <a:moveTo>
                    <a:pt x="0" y="0"/>
                  </a:moveTo>
                  <a:lnTo>
                    <a:pt x="5192659" y="0"/>
                  </a:lnTo>
                  <a:lnTo>
                    <a:pt x="5192659" y="612762"/>
                  </a:lnTo>
                  <a:lnTo>
                    <a:pt x="0" y="612762"/>
                  </a:lnTo>
                  <a:close/>
                </a:path>
              </a:pathLst>
            </a:custGeom>
            <a:solidFill>
              <a:srgbClr val="007C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5192659" cy="6794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33336" y="6296549"/>
            <a:ext cx="19715878" cy="2382038"/>
            <a:chOff x="0" y="0"/>
            <a:chExt cx="5192659" cy="6273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192659" cy="627368"/>
            </a:xfrm>
            <a:custGeom>
              <a:avLst/>
              <a:gdLst/>
              <a:ahLst/>
              <a:cxnLst/>
              <a:rect r="r" b="b" t="t" l="l"/>
              <a:pathLst>
                <a:path h="627368" w="5192659">
                  <a:moveTo>
                    <a:pt x="0" y="0"/>
                  </a:moveTo>
                  <a:lnTo>
                    <a:pt x="5192659" y="0"/>
                  </a:lnTo>
                  <a:lnTo>
                    <a:pt x="5192659" y="627368"/>
                  </a:lnTo>
                  <a:lnTo>
                    <a:pt x="0" y="627368"/>
                  </a:lnTo>
                  <a:close/>
                </a:path>
              </a:pathLst>
            </a:custGeom>
            <a:solidFill>
              <a:srgbClr val="007C9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192659" cy="694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14157" y="5308900"/>
            <a:ext cx="12516948" cy="2997001"/>
            <a:chOff x="0" y="0"/>
            <a:chExt cx="16689264" cy="3996001"/>
          </a:xfrm>
        </p:grpSpPr>
        <p:sp>
          <p:nvSpPr>
            <p:cNvPr name="AutoShape 9" id="9"/>
            <p:cNvSpPr/>
            <p:nvPr/>
          </p:nvSpPr>
          <p:spPr>
            <a:xfrm rot="-5400000">
              <a:off x="6200365" y="1981001"/>
              <a:ext cx="3985611" cy="44390"/>
            </a:xfrm>
            <a:prstGeom prst="rect">
              <a:avLst/>
            </a:prstGeom>
            <a:solidFill>
              <a:srgbClr val="1A1A1A">
                <a:alpha val="17647"/>
              </a:srgbClr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0" y="0"/>
              <a:ext cx="16689264" cy="48616"/>
            </a:xfrm>
            <a:prstGeom prst="rect">
              <a:avLst/>
            </a:prstGeom>
            <a:solidFill>
              <a:srgbClr val="1A1A1A">
                <a:alpha val="17647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365809" y="8098874"/>
            <a:ext cx="3690255" cy="1159426"/>
            <a:chOff x="0" y="0"/>
            <a:chExt cx="11845229" cy="37216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845229" cy="3721603"/>
            </a:xfrm>
            <a:custGeom>
              <a:avLst/>
              <a:gdLst/>
              <a:ahLst/>
              <a:cxnLst/>
              <a:rect r="r" b="b" t="t" l="l"/>
              <a:pathLst>
                <a:path h="3721603" w="11845229">
                  <a:moveTo>
                    <a:pt x="1172076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720769" y="0"/>
                  </a:lnTo>
                  <a:cubicBezTo>
                    <a:pt x="11789349" y="0"/>
                    <a:pt x="11845229" y="55880"/>
                    <a:pt x="11845229" y="124460"/>
                  </a:cubicBezTo>
                  <a:lnTo>
                    <a:pt x="11845229" y="3597142"/>
                  </a:lnTo>
                  <a:cubicBezTo>
                    <a:pt x="11845229" y="3665722"/>
                    <a:pt x="11789349" y="3721603"/>
                    <a:pt x="11720769" y="37216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4549" y="4765649"/>
            <a:ext cx="1239216" cy="1159426"/>
            <a:chOff x="0" y="0"/>
            <a:chExt cx="3977719" cy="37216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3238564" y="4765649"/>
            <a:ext cx="1239216" cy="1159426"/>
            <a:chOff x="0" y="0"/>
            <a:chExt cx="3977719" cy="3721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B87333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4682579" y="4765649"/>
            <a:ext cx="1239216" cy="1159426"/>
            <a:chOff x="0" y="0"/>
            <a:chExt cx="3977719" cy="37216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164D4A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126593" y="4765649"/>
            <a:ext cx="1239216" cy="1159426"/>
            <a:chOff x="0" y="0"/>
            <a:chExt cx="3977719" cy="37216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056064" y="4765649"/>
            <a:ext cx="1239216" cy="1159426"/>
            <a:chOff x="0" y="0"/>
            <a:chExt cx="3977719" cy="372160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500078" y="4765649"/>
            <a:ext cx="1239216" cy="1159426"/>
            <a:chOff x="0" y="0"/>
            <a:chExt cx="3977719" cy="37216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164D4A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291744" y="4729187"/>
            <a:ext cx="1239216" cy="1159426"/>
            <a:chOff x="0" y="0"/>
            <a:chExt cx="3977719" cy="37216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5400000">
            <a:off x="6120205" y="4005779"/>
            <a:ext cx="1165199" cy="354540"/>
            <a:chOff x="0" y="0"/>
            <a:chExt cx="1907456" cy="5803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3418198" y="4191802"/>
            <a:ext cx="879948" cy="267746"/>
            <a:chOff x="0" y="0"/>
            <a:chExt cx="1907456" cy="58039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B8733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5400000">
            <a:off x="11235698" y="4191802"/>
            <a:ext cx="879948" cy="267746"/>
            <a:chOff x="0" y="0"/>
            <a:chExt cx="1907456" cy="58039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5400000">
            <a:off x="1974183" y="6231175"/>
            <a:ext cx="879948" cy="267746"/>
            <a:chOff x="0" y="0"/>
            <a:chExt cx="1907456" cy="58039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00566D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4862213" y="6231175"/>
            <a:ext cx="879948" cy="267746"/>
            <a:chOff x="0" y="0"/>
            <a:chExt cx="1907456" cy="58039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164D4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5400000">
            <a:off x="12679712" y="6231175"/>
            <a:ext cx="879948" cy="267746"/>
            <a:chOff x="0" y="0"/>
            <a:chExt cx="1907456" cy="58039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164D4A"/>
            </a:solidFill>
          </p:spPr>
        </p:sp>
      </p:grpSp>
      <p:grpSp>
        <p:nvGrpSpPr>
          <p:cNvPr name="Group 45" id="45"/>
          <p:cNvGrpSpPr/>
          <p:nvPr/>
        </p:nvGrpSpPr>
        <p:grpSpPr>
          <a:xfrm rot="-5400000">
            <a:off x="14361880" y="3997475"/>
            <a:ext cx="1098945" cy="334381"/>
            <a:chOff x="0" y="0"/>
            <a:chExt cx="1907456" cy="58039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00566D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6513740" y="5122331"/>
            <a:ext cx="464923" cy="464923"/>
          </a:xfrm>
          <a:custGeom>
            <a:avLst/>
            <a:gdLst/>
            <a:ahLst/>
            <a:cxnLst/>
            <a:rect r="r" b="b" t="t" l="l"/>
            <a:pathLst>
              <a:path h="464923" w="464923">
                <a:moveTo>
                  <a:pt x="0" y="0"/>
                </a:moveTo>
                <a:lnTo>
                  <a:pt x="464922" y="0"/>
                </a:lnTo>
                <a:lnTo>
                  <a:pt x="464922" y="464923"/>
                </a:lnTo>
                <a:lnTo>
                  <a:pt x="0" y="464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5060294" y="5103469"/>
            <a:ext cx="483786" cy="483786"/>
          </a:xfrm>
          <a:custGeom>
            <a:avLst/>
            <a:gdLst/>
            <a:ahLst/>
            <a:cxnLst/>
            <a:rect r="r" b="b" t="t" l="l"/>
            <a:pathLst>
              <a:path h="483786" w="483786">
                <a:moveTo>
                  <a:pt x="0" y="0"/>
                </a:moveTo>
                <a:lnTo>
                  <a:pt x="483785" y="0"/>
                </a:lnTo>
                <a:lnTo>
                  <a:pt x="483785" y="483785"/>
                </a:lnTo>
                <a:lnTo>
                  <a:pt x="0" y="483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-10800000">
            <a:off x="3564197" y="5051387"/>
            <a:ext cx="587949" cy="587949"/>
          </a:xfrm>
          <a:custGeom>
            <a:avLst/>
            <a:gdLst/>
            <a:ahLst/>
            <a:cxnLst/>
            <a:rect r="r" b="b" t="t" l="l"/>
            <a:pathLst>
              <a:path h="587949" w="587949">
                <a:moveTo>
                  <a:pt x="0" y="0"/>
                </a:moveTo>
                <a:lnTo>
                  <a:pt x="587949" y="0"/>
                </a:lnTo>
                <a:lnTo>
                  <a:pt x="587949" y="587949"/>
                </a:lnTo>
                <a:lnTo>
                  <a:pt x="0" y="5879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2126403" y="5067039"/>
            <a:ext cx="575508" cy="575508"/>
          </a:xfrm>
          <a:custGeom>
            <a:avLst/>
            <a:gdLst/>
            <a:ahLst/>
            <a:cxnLst/>
            <a:rect r="r" b="b" t="t" l="l"/>
            <a:pathLst>
              <a:path h="575508" w="575508">
                <a:moveTo>
                  <a:pt x="0" y="0"/>
                </a:moveTo>
                <a:lnTo>
                  <a:pt x="575508" y="0"/>
                </a:lnTo>
                <a:lnTo>
                  <a:pt x="575508" y="575508"/>
                </a:lnTo>
                <a:lnTo>
                  <a:pt x="0" y="5755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1433082" y="5112203"/>
            <a:ext cx="485180" cy="485180"/>
          </a:xfrm>
          <a:custGeom>
            <a:avLst/>
            <a:gdLst/>
            <a:ahLst/>
            <a:cxnLst/>
            <a:rect r="r" b="b" t="t" l="l"/>
            <a:pathLst>
              <a:path h="485180" w="485180">
                <a:moveTo>
                  <a:pt x="0" y="0"/>
                </a:moveTo>
                <a:lnTo>
                  <a:pt x="485180" y="0"/>
                </a:lnTo>
                <a:lnTo>
                  <a:pt x="485180" y="485180"/>
                </a:lnTo>
                <a:lnTo>
                  <a:pt x="0" y="485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2850739" y="5085845"/>
            <a:ext cx="537895" cy="537895"/>
          </a:xfrm>
          <a:custGeom>
            <a:avLst/>
            <a:gdLst/>
            <a:ahLst/>
            <a:cxnLst/>
            <a:rect r="r" b="b" t="t" l="l"/>
            <a:pathLst>
              <a:path h="537895" w="537895">
                <a:moveTo>
                  <a:pt x="0" y="0"/>
                </a:moveTo>
                <a:lnTo>
                  <a:pt x="537895" y="0"/>
                </a:lnTo>
                <a:lnTo>
                  <a:pt x="537895" y="537895"/>
                </a:lnTo>
                <a:lnTo>
                  <a:pt x="0" y="5378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4710844" y="5126060"/>
            <a:ext cx="440522" cy="457466"/>
          </a:xfrm>
          <a:custGeom>
            <a:avLst/>
            <a:gdLst/>
            <a:ahLst/>
            <a:cxnLst/>
            <a:rect r="r" b="b" t="t" l="l"/>
            <a:pathLst>
              <a:path h="457466" w="440522">
                <a:moveTo>
                  <a:pt x="0" y="0"/>
                </a:moveTo>
                <a:lnTo>
                  <a:pt x="440523" y="0"/>
                </a:lnTo>
                <a:lnTo>
                  <a:pt x="440523" y="457465"/>
                </a:lnTo>
                <a:lnTo>
                  <a:pt x="0" y="4574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48678" t="-42098" r="-54307" b="-53369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64D4A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99"/>
                </a:lnSpc>
              </a:pPr>
              <a:r>
                <a:rPr lang="en-US" sz="3799" spc="18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Prediction</a:t>
              </a: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5243599" y="990600"/>
            <a:ext cx="7800801" cy="52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24"/>
              </a:lnSpc>
              <a:spcBef>
                <a:spcPct val="0"/>
              </a:spcBef>
            </a:pPr>
            <a:r>
              <a:rPr lang="en-US" b="true" sz="3225" spc="96">
                <a:solidFill>
                  <a:srgbClr val="1A1A1A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Workflow in PyCaret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606104" y="8247047"/>
            <a:ext cx="3209665" cy="834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4"/>
              </a:lnSpc>
              <a:spcBef>
                <a:spcPct val="0"/>
              </a:spcBef>
            </a:pPr>
            <a:r>
              <a:rPr lang="en-US" b="true" sz="2600" spc="101">
                <a:solidFill>
                  <a:srgbClr val="1A1A1A"/>
                </a:solidFill>
                <a:latin typeface="Aileron Bold"/>
                <a:ea typeface="Aileron Bold"/>
                <a:cs typeface="Aileron Bold"/>
                <a:sym typeface="Aileron Bold"/>
              </a:rPr>
              <a:t>BEISPIEL: CLASSIFICATION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648380" y="2519063"/>
            <a:ext cx="3529574" cy="1033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0"/>
              </a:lnSpc>
            </a:pPr>
            <a:r>
              <a:rPr lang="en-US" sz="2820" spc="14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Modell </a:t>
            </a:r>
            <a:r>
              <a:rPr lang="en-US" sz="2820" spc="14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selektieren &amp; trainieren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49844" y="3025359"/>
            <a:ext cx="3970638" cy="101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7"/>
              </a:lnSpc>
            </a:pPr>
            <a:r>
              <a:rPr lang="en-US" sz="2758" spc="1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Setup: Daten einlesen &amp; vorb</a:t>
            </a:r>
            <a:r>
              <a:rPr lang="en-US" sz="2758" spc="13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ereiten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198951" y="7022360"/>
            <a:ext cx="2618749" cy="115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7"/>
              </a:lnSpc>
            </a:pPr>
            <a:r>
              <a:rPr lang="en-US" sz="3138" spc="156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Modelle vergle</a:t>
            </a:r>
            <a:r>
              <a:rPr lang="en-US" sz="3138" spc="156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ichen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37747" y="6959316"/>
            <a:ext cx="3299943" cy="572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9"/>
              </a:lnSpc>
            </a:pPr>
            <a:r>
              <a:rPr lang="en-US" sz="3159" spc="15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Import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2007944" y="6906200"/>
            <a:ext cx="3728146" cy="53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8"/>
              </a:lnSpc>
            </a:pPr>
            <a:r>
              <a:rPr lang="en-US" sz="2978" spc="148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Deployment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178741" y="3476704"/>
            <a:ext cx="3291147" cy="4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4"/>
              </a:lnSpc>
            </a:pPr>
            <a:r>
              <a:rPr lang="en-US" sz="2629" spc="13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Modell speichern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3968153" y="3113507"/>
            <a:ext cx="3291147" cy="468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4"/>
              </a:lnSpc>
            </a:pPr>
            <a:r>
              <a:rPr lang="en-US" sz="2629" spc="13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Anwenden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9031144" cy="10287000"/>
            <a:chOff x="0" y="0"/>
            <a:chExt cx="237857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857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78573">
                  <a:moveTo>
                    <a:pt x="0" y="0"/>
                  </a:moveTo>
                  <a:lnTo>
                    <a:pt x="2378573" y="0"/>
                  </a:lnTo>
                  <a:lnTo>
                    <a:pt x="237857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378573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56856" y="0"/>
            <a:ext cx="9031144" cy="10287000"/>
            <a:chOff x="0" y="0"/>
            <a:chExt cx="237857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7857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78573">
                  <a:moveTo>
                    <a:pt x="0" y="0"/>
                  </a:moveTo>
                  <a:lnTo>
                    <a:pt x="2378573" y="0"/>
                  </a:lnTo>
                  <a:lnTo>
                    <a:pt x="237857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8D9D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378573" cy="2776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828677" y="167076"/>
            <a:ext cx="19116677" cy="660908"/>
            <a:chOff x="0" y="0"/>
            <a:chExt cx="4745626" cy="1640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45626" cy="164067"/>
            </a:xfrm>
            <a:custGeom>
              <a:avLst/>
              <a:gdLst/>
              <a:ahLst/>
              <a:cxnLst/>
              <a:rect r="r" b="b" t="t" l="l"/>
              <a:pathLst>
                <a:path h="164067" w="4745626">
                  <a:moveTo>
                    <a:pt x="4745626" y="0"/>
                  </a:moveTo>
                  <a:lnTo>
                    <a:pt x="0" y="0"/>
                  </a:lnTo>
                  <a:lnTo>
                    <a:pt x="101600" y="82034"/>
                  </a:lnTo>
                  <a:lnTo>
                    <a:pt x="0" y="164067"/>
                  </a:lnTo>
                  <a:lnTo>
                    <a:pt x="4745626" y="164067"/>
                  </a:lnTo>
                  <a:lnTo>
                    <a:pt x="4644026" y="82034"/>
                  </a:lnTo>
                  <a:lnTo>
                    <a:pt x="4745626" y="0"/>
                  </a:lnTo>
                  <a:close/>
                </a:path>
              </a:pathLst>
            </a:custGeom>
            <a:solidFill>
              <a:srgbClr val="007C9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88900" y="-66675"/>
              <a:ext cx="4567826" cy="230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1028700"/>
            <a:ext cx="759248" cy="710362"/>
            <a:chOff x="0" y="0"/>
            <a:chExt cx="3977719" cy="37216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2279030"/>
            <a:ext cx="759248" cy="710362"/>
            <a:chOff x="0" y="0"/>
            <a:chExt cx="3977719" cy="37216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0" y="5143500"/>
            <a:ext cx="759248" cy="710362"/>
            <a:chOff x="0" y="0"/>
            <a:chExt cx="3977719" cy="37216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0" y="6775719"/>
            <a:ext cx="759248" cy="710362"/>
            <a:chOff x="0" y="0"/>
            <a:chExt cx="3977719" cy="37216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7259300" y="1028700"/>
            <a:ext cx="759248" cy="710362"/>
            <a:chOff x="0" y="0"/>
            <a:chExt cx="3977719" cy="37216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7259300" y="2780259"/>
            <a:ext cx="759248" cy="710362"/>
            <a:chOff x="0" y="0"/>
            <a:chExt cx="3977719" cy="372160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7259300" y="4788319"/>
            <a:ext cx="759248" cy="710362"/>
            <a:chOff x="0" y="0"/>
            <a:chExt cx="3977719" cy="37216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7259300" y="7486081"/>
            <a:ext cx="759248" cy="710362"/>
            <a:chOff x="0" y="0"/>
            <a:chExt cx="3977719" cy="372160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977719" cy="3721603"/>
            </a:xfrm>
            <a:custGeom>
              <a:avLst/>
              <a:gdLst/>
              <a:ahLst/>
              <a:cxnLst/>
              <a:rect r="r" b="b" t="t" l="l"/>
              <a:pathLst>
                <a:path h="3721603" w="3977719">
                  <a:moveTo>
                    <a:pt x="3853259" y="3721602"/>
                  </a:moveTo>
                  <a:lnTo>
                    <a:pt x="124460" y="3721602"/>
                  </a:lnTo>
                  <a:cubicBezTo>
                    <a:pt x="55880" y="3721602"/>
                    <a:pt x="0" y="3665722"/>
                    <a:pt x="0" y="35971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53259" y="0"/>
                  </a:lnTo>
                  <a:cubicBezTo>
                    <a:pt x="3921839" y="0"/>
                    <a:pt x="3977719" y="55880"/>
                    <a:pt x="3977719" y="124460"/>
                  </a:cubicBezTo>
                  <a:lnTo>
                    <a:pt x="3977719" y="3597142"/>
                  </a:lnTo>
                  <a:cubicBezTo>
                    <a:pt x="3977719" y="3665722"/>
                    <a:pt x="3921839" y="3721603"/>
                    <a:pt x="3853259" y="3721603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028700" y="933450"/>
            <a:ext cx="6985118" cy="832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from pycaret.classification import *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1. Setup: Daten einlesen &amp; vorbereiten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clf1 = setup(data=df, target='label', session_id=123)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2. Modelle vergleichen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best_model = compare_models(}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3. Modell selektieren &amp; trainieren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  <a:r>
              <a:rPr lang="en-US" sz="2970" spc="148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model = create_model('rf')  # Random Forest</a:t>
            </a: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456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995400" y="942975"/>
            <a:ext cx="7263900" cy="813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4. Hyperparameter-Tuning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tuned_model = tune_model(model)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5. Evaluierung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evaluate_model(tuned_model)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6. Vorhersage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predictions = predict_model(tuned_model, data=test_data)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7. Modell speichern</a:t>
            </a:r>
          </a:p>
          <a:p>
            <a:pPr algn="l" marL="0" indent="0" lvl="0">
              <a:lnSpc>
                <a:spcPts val="4673"/>
              </a:lnSpc>
              <a:spcBef>
                <a:spcPct val="0"/>
              </a:spcBef>
            </a:pPr>
            <a:r>
              <a:rPr lang="en-US" sz="3115" spc="155" strike="noStrike" u="none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save_model(tuned_model, 'rf_tuned_model')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79624" y="9258300"/>
            <a:ext cx="19116677" cy="660908"/>
            <a:chOff x="0" y="0"/>
            <a:chExt cx="4745626" cy="16406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745626" cy="164067"/>
            </a:xfrm>
            <a:custGeom>
              <a:avLst/>
              <a:gdLst/>
              <a:ahLst/>
              <a:cxnLst/>
              <a:rect r="r" b="b" t="t" l="l"/>
              <a:pathLst>
                <a:path h="164067" w="4745626">
                  <a:moveTo>
                    <a:pt x="4745626" y="0"/>
                  </a:moveTo>
                  <a:lnTo>
                    <a:pt x="0" y="0"/>
                  </a:lnTo>
                  <a:lnTo>
                    <a:pt x="101600" y="82034"/>
                  </a:lnTo>
                  <a:lnTo>
                    <a:pt x="0" y="164067"/>
                  </a:lnTo>
                  <a:lnTo>
                    <a:pt x="4745626" y="164067"/>
                  </a:lnTo>
                  <a:lnTo>
                    <a:pt x="4644026" y="82034"/>
                  </a:lnTo>
                  <a:lnTo>
                    <a:pt x="4745626" y="0"/>
                  </a:lnTo>
                  <a:close/>
                </a:path>
              </a:pathLst>
            </a:custGeom>
            <a:solidFill>
              <a:srgbClr val="007C91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88900" y="-66675"/>
              <a:ext cx="4567826" cy="230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7354" y="7448712"/>
            <a:ext cx="18525354" cy="3120282"/>
            <a:chOff x="0" y="0"/>
            <a:chExt cx="4879106" cy="8218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9106" cy="821803"/>
            </a:xfrm>
            <a:custGeom>
              <a:avLst/>
              <a:gdLst/>
              <a:ahLst/>
              <a:cxnLst/>
              <a:rect r="r" b="b" t="t" l="l"/>
              <a:pathLst>
                <a:path h="821803" w="4879106">
                  <a:moveTo>
                    <a:pt x="0" y="0"/>
                  </a:moveTo>
                  <a:lnTo>
                    <a:pt x="4879106" y="0"/>
                  </a:lnTo>
                  <a:lnTo>
                    <a:pt x="4879106" y="821803"/>
                  </a:lnTo>
                  <a:lnTo>
                    <a:pt x="0" y="821803"/>
                  </a:lnTo>
                  <a:close/>
                </a:path>
              </a:pathLst>
            </a:custGeom>
            <a:solidFill>
              <a:srgbClr val="007C9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79106" cy="888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52669" y="2793444"/>
            <a:ext cx="8082460" cy="6003431"/>
            <a:chOff x="0" y="0"/>
            <a:chExt cx="10776613" cy="80045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3444215"/>
              <a:ext cx="10776613" cy="1102640"/>
              <a:chOff x="0" y="0"/>
              <a:chExt cx="23709286" cy="242588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709286" cy="2425884"/>
              </a:xfrm>
              <a:custGeom>
                <a:avLst/>
                <a:gdLst/>
                <a:ahLst/>
                <a:cxnLst/>
                <a:rect r="r" b="b" t="t" l="l"/>
                <a:pathLst>
                  <a:path h="2425884" w="23709286">
                    <a:moveTo>
                      <a:pt x="23584826" y="2425884"/>
                    </a:moveTo>
                    <a:lnTo>
                      <a:pt x="124460" y="2425884"/>
                    </a:lnTo>
                    <a:cubicBezTo>
                      <a:pt x="55880" y="2425884"/>
                      <a:pt x="0" y="2370004"/>
                      <a:pt x="0" y="230142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3584826" y="0"/>
                    </a:lnTo>
                    <a:cubicBezTo>
                      <a:pt x="23653406" y="0"/>
                      <a:pt x="23709286" y="55880"/>
                      <a:pt x="23709286" y="124460"/>
                    </a:cubicBezTo>
                    <a:lnTo>
                      <a:pt x="23709286" y="2301424"/>
                    </a:lnTo>
                    <a:cubicBezTo>
                      <a:pt x="23709286" y="2370004"/>
                      <a:pt x="23653406" y="2425884"/>
                      <a:pt x="23584826" y="2425884"/>
                    </a:cubicBezTo>
                    <a:close/>
                  </a:path>
                </a:pathLst>
              </a:custGeom>
              <a:solidFill>
                <a:srgbClr val="000000">
                  <a:alpha val="49804"/>
                </a:srgbClr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9377362" y="0"/>
              <a:ext cx="1399251" cy="8004574"/>
              <a:chOff x="0" y="0"/>
              <a:chExt cx="3078448" cy="1761061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78449" cy="17610610"/>
              </a:xfrm>
              <a:custGeom>
                <a:avLst/>
                <a:gdLst/>
                <a:ahLst/>
                <a:cxnLst/>
                <a:rect r="r" b="b" t="t" l="l"/>
                <a:pathLst>
                  <a:path h="17610610" w="3078449">
                    <a:moveTo>
                      <a:pt x="2953988" y="17610610"/>
                    </a:moveTo>
                    <a:lnTo>
                      <a:pt x="124460" y="17610610"/>
                    </a:lnTo>
                    <a:cubicBezTo>
                      <a:pt x="55880" y="17610610"/>
                      <a:pt x="0" y="17554730"/>
                      <a:pt x="0" y="174861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53988" y="0"/>
                    </a:lnTo>
                    <a:cubicBezTo>
                      <a:pt x="3022568" y="0"/>
                      <a:pt x="3078449" y="55880"/>
                      <a:pt x="3078449" y="124460"/>
                    </a:cubicBezTo>
                    <a:lnTo>
                      <a:pt x="3078449" y="17486151"/>
                    </a:lnTo>
                    <a:cubicBezTo>
                      <a:pt x="3078449" y="17554730"/>
                      <a:pt x="3022568" y="17610610"/>
                      <a:pt x="2953988" y="17610610"/>
                    </a:cubicBezTo>
                    <a:close/>
                  </a:path>
                </a:pathLst>
              </a:custGeom>
              <a:solidFill>
                <a:srgbClr val="000000">
                  <a:alpha val="49804"/>
                </a:srgbClr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25352" y="0"/>
              <a:ext cx="1399251" cy="8004574"/>
              <a:chOff x="0" y="0"/>
              <a:chExt cx="3078448" cy="1761061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78449" cy="17610610"/>
              </a:xfrm>
              <a:custGeom>
                <a:avLst/>
                <a:gdLst/>
                <a:ahLst/>
                <a:cxnLst/>
                <a:rect r="r" b="b" t="t" l="l"/>
                <a:pathLst>
                  <a:path h="17610610" w="3078449">
                    <a:moveTo>
                      <a:pt x="2953988" y="17610610"/>
                    </a:moveTo>
                    <a:lnTo>
                      <a:pt x="124460" y="17610610"/>
                    </a:lnTo>
                    <a:cubicBezTo>
                      <a:pt x="55880" y="17610610"/>
                      <a:pt x="0" y="17554730"/>
                      <a:pt x="0" y="1748615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953988" y="0"/>
                    </a:lnTo>
                    <a:cubicBezTo>
                      <a:pt x="3022568" y="0"/>
                      <a:pt x="3078449" y="55880"/>
                      <a:pt x="3078449" y="124460"/>
                    </a:cubicBezTo>
                    <a:lnTo>
                      <a:pt x="3078449" y="17486151"/>
                    </a:lnTo>
                    <a:cubicBezTo>
                      <a:pt x="3078449" y="17554730"/>
                      <a:pt x="3022568" y="17610610"/>
                      <a:pt x="2953988" y="17610610"/>
                    </a:cubicBezTo>
                    <a:close/>
                  </a:path>
                </a:pathLst>
              </a:custGeom>
              <a:solidFill>
                <a:srgbClr val="000000">
                  <a:alpha val="49804"/>
                </a:srgbClr>
              </a:solidFill>
            </p:spPr>
          </p:sp>
        </p:grpSp>
      </p:grpSp>
      <p:grpSp>
        <p:nvGrpSpPr>
          <p:cNvPr name="Group 12" id="12"/>
          <p:cNvGrpSpPr/>
          <p:nvPr/>
        </p:nvGrpSpPr>
        <p:grpSpPr>
          <a:xfrm rot="0">
            <a:off x="7212791" y="5381670"/>
            <a:ext cx="3781230" cy="826980"/>
            <a:chOff x="0" y="0"/>
            <a:chExt cx="11091952" cy="242588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091952" cy="2425884"/>
            </a:xfrm>
            <a:custGeom>
              <a:avLst/>
              <a:gdLst/>
              <a:ahLst/>
              <a:cxnLst/>
              <a:rect r="r" b="b" t="t" l="l"/>
              <a:pathLst>
                <a:path h="2425884" w="11091952">
                  <a:moveTo>
                    <a:pt x="10967492" y="2425884"/>
                  </a:moveTo>
                  <a:lnTo>
                    <a:pt x="124460" y="2425884"/>
                  </a:lnTo>
                  <a:cubicBezTo>
                    <a:pt x="55880" y="2425884"/>
                    <a:pt x="0" y="2370004"/>
                    <a:pt x="0" y="230142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0967492" y="0"/>
                  </a:lnTo>
                  <a:cubicBezTo>
                    <a:pt x="11036072" y="0"/>
                    <a:pt x="11091952" y="55880"/>
                    <a:pt x="11091952" y="124460"/>
                  </a:cubicBezTo>
                  <a:lnTo>
                    <a:pt x="11091952" y="2301424"/>
                  </a:lnTo>
                  <a:cubicBezTo>
                    <a:pt x="11091952" y="2370004"/>
                    <a:pt x="11036072" y="2425884"/>
                    <a:pt x="10967492" y="2425884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050349" y="4495983"/>
            <a:ext cx="1070773" cy="880623"/>
            <a:chOff x="0" y="0"/>
            <a:chExt cx="3141031" cy="25832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5050349" y="6203585"/>
            <a:ext cx="1070773" cy="880623"/>
            <a:chOff x="0" y="0"/>
            <a:chExt cx="3141031" cy="25832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050349" y="7911188"/>
            <a:ext cx="1070773" cy="880623"/>
            <a:chOff x="0" y="0"/>
            <a:chExt cx="3141031" cy="25832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050349" y="2788380"/>
            <a:ext cx="1070773" cy="880623"/>
            <a:chOff x="0" y="0"/>
            <a:chExt cx="3141031" cy="25832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2085690" y="2793444"/>
            <a:ext cx="1070773" cy="880623"/>
            <a:chOff x="0" y="0"/>
            <a:chExt cx="3141031" cy="25832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2378487" y="3001294"/>
            <a:ext cx="485180" cy="485180"/>
          </a:xfrm>
          <a:custGeom>
            <a:avLst/>
            <a:gdLst/>
            <a:ahLst/>
            <a:cxnLst/>
            <a:rect r="r" b="b" t="t" l="l"/>
            <a:pathLst>
              <a:path h="485180" w="485180">
                <a:moveTo>
                  <a:pt x="0" y="0"/>
                </a:moveTo>
                <a:lnTo>
                  <a:pt x="485180" y="0"/>
                </a:lnTo>
                <a:lnTo>
                  <a:pt x="485180" y="485180"/>
                </a:lnTo>
                <a:lnTo>
                  <a:pt x="0" y="485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2085690" y="4501047"/>
            <a:ext cx="1070773" cy="880623"/>
            <a:chOff x="0" y="0"/>
            <a:chExt cx="3141031" cy="25832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2085690" y="6208650"/>
            <a:ext cx="1070773" cy="880623"/>
            <a:chOff x="0" y="0"/>
            <a:chExt cx="3141031" cy="258324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085690" y="7921317"/>
            <a:ext cx="1070773" cy="880623"/>
            <a:chOff x="0" y="0"/>
            <a:chExt cx="3141031" cy="258324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141032" cy="2583240"/>
            </a:xfrm>
            <a:custGeom>
              <a:avLst/>
              <a:gdLst/>
              <a:ahLst/>
              <a:cxnLst/>
              <a:rect r="r" b="b" t="t" l="l"/>
              <a:pathLst>
                <a:path h="2583240" w="3141032">
                  <a:moveTo>
                    <a:pt x="3016571" y="2583240"/>
                  </a:moveTo>
                  <a:lnTo>
                    <a:pt x="124460" y="2583240"/>
                  </a:lnTo>
                  <a:cubicBezTo>
                    <a:pt x="55880" y="2583240"/>
                    <a:pt x="0" y="2527360"/>
                    <a:pt x="0" y="24587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16571" y="0"/>
                  </a:lnTo>
                  <a:cubicBezTo>
                    <a:pt x="3085151" y="0"/>
                    <a:pt x="3141032" y="55880"/>
                    <a:pt x="3141032" y="124460"/>
                  </a:cubicBezTo>
                  <a:lnTo>
                    <a:pt x="3141032" y="2458780"/>
                  </a:lnTo>
                  <a:cubicBezTo>
                    <a:pt x="3141032" y="2527360"/>
                    <a:pt x="3085151" y="2583240"/>
                    <a:pt x="3016571" y="258324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5314691" y="4705574"/>
            <a:ext cx="483786" cy="483786"/>
          </a:xfrm>
          <a:custGeom>
            <a:avLst/>
            <a:gdLst/>
            <a:ahLst/>
            <a:cxnLst/>
            <a:rect r="r" b="b" t="t" l="l"/>
            <a:pathLst>
              <a:path h="483786" w="483786">
                <a:moveTo>
                  <a:pt x="0" y="0"/>
                </a:moveTo>
                <a:lnTo>
                  <a:pt x="483786" y="0"/>
                </a:lnTo>
                <a:lnTo>
                  <a:pt x="483786" y="483785"/>
                </a:lnTo>
                <a:lnTo>
                  <a:pt x="0" y="483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268830" y="8074918"/>
            <a:ext cx="575508" cy="575508"/>
          </a:xfrm>
          <a:custGeom>
            <a:avLst/>
            <a:gdLst/>
            <a:ahLst/>
            <a:cxnLst/>
            <a:rect r="r" b="b" t="t" l="l"/>
            <a:pathLst>
              <a:path h="575508" w="575508">
                <a:moveTo>
                  <a:pt x="0" y="0"/>
                </a:moveTo>
                <a:lnTo>
                  <a:pt x="575508" y="0"/>
                </a:lnTo>
                <a:lnTo>
                  <a:pt x="575508" y="575508"/>
                </a:lnTo>
                <a:lnTo>
                  <a:pt x="0" y="5755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5313413" y="2986101"/>
            <a:ext cx="464923" cy="464923"/>
          </a:xfrm>
          <a:custGeom>
            <a:avLst/>
            <a:gdLst/>
            <a:ahLst/>
            <a:cxnLst/>
            <a:rect r="r" b="b" t="t" l="l"/>
            <a:pathLst>
              <a:path h="464923" w="464923">
                <a:moveTo>
                  <a:pt x="0" y="0"/>
                </a:moveTo>
                <a:lnTo>
                  <a:pt x="464923" y="0"/>
                </a:lnTo>
                <a:lnTo>
                  <a:pt x="464923" y="464923"/>
                </a:lnTo>
                <a:lnTo>
                  <a:pt x="0" y="4649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800000">
            <a:off x="5314691" y="6339794"/>
            <a:ext cx="587949" cy="587949"/>
          </a:xfrm>
          <a:custGeom>
            <a:avLst/>
            <a:gdLst/>
            <a:ahLst/>
            <a:cxnLst/>
            <a:rect r="r" b="b" t="t" l="l"/>
            <a:pathLst>
              <a:path h="587949" w="587949">
                <a:moveTo>
                  <a:pt x="0" y="0"/>
                </a:moveTo>
                <a:lnTo>
                  <a:pt x="587949" y="0"/>
                </a:lnTo>
                <a:lnTo>
                  <a:pt x="587949" y="587949"/>
                </a:lnTo>
                <a:lnTo>
                  <a:pt x="0" y="5879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379184" y="6436724"/>
            <a:ext cx="483786" cy="483786"/>
          </a:xfrm>
          <a:custGeom>
            <a:avLst/>
            <a:gdLst/>
            <a:ahLst/>
            <a:cxnLst/>
            <a:rect r="r" b="b" t="t" l="l"/>
            <a:pathLst>
              <a:path h="483786" w="483786">
                <a:moveTo>
                  <a:pt x="0" y="0"/>
                </a:moveTo>
                <a:lnTo>
                  <a:pt x="483785" y="0"/>
                </a:lnTo>
                <a:lnTo>
                  <a:pt x="483785" y="483786"/>
                </a:lnTo>
                <a:lnTo>
                  <a:pt x="0" y="4837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352129" y="4723368"/>
            <a:ext cx="537895" cy="537895"/>
          </a:xfrm>
          <a:custGeom>
            <a:avLst/>
            <a:gdLst/>
            <a:ahLst/>
            <a:cxnLst/>
            <a:rect r="r" b="b" t="t" l="l"/>
            <a:pathLst>
              <a:path h="537895" w="537895">
                <a:moveTo>
                  <a:pt x="0" y="0"/>
                </a:moveTo>
                <a:lnTo>
                  <a:pt x="537895" y="0"/>
                </a:lnTo>
                <a:lnTo>
                  <a:pt x="537895" y="537895"/>
                </a:lnTo>
                <a:lnTo>
                  <a:pt x="0" y="53789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2449502" y="8137346"/>
            <a:ext cx="440522" cy="457466"/>
          </a:xfrm>
          <a:custGeom>
            <a:avLst/>
            <a:gdLst/>
            <a:ahLst/>
            <a:cxnLst/>
            <a:rect r="r" b="b" t="t" l="l"/>
            <a:pathLst>
              <a:path h="457466" w="440522">
                <a:moveTo>
                  <a:pt x="0" y="0"/>
                </a:moveTo>
                <a:lnTo>
                  <a:pt x="440522" y="0"/>
                </a:lnTo>
                <a:lnTo>
                  <a:pt x="440522" y="457466"/>
                </a:lnTo>
                <a:lnTo>
                  <a:pt x="0" y="4574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48678" t="-42098" r="-54307" b="-53369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-10800000">
            <a:off x="4172721" y="3104947"/>
            <a:ext cx="879948" cy="267746"/>
            <a:chOff x="0" y="0"/>
            <a:chExt cx="1907456" cy="58039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-10800000">
            <a:off x="4172721" y="4818826"/>
            <a:ext cx="879948" cy="267746"/>
            <a:chOff x="0" y="0"/>
            <a:chExt cx="1907456" cy="58039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10800000">
            <a:off x="4172721" y="6532705"/>
            <a:ext cx="879948" cy="267746"/>
            <a:chOff x="0" y="0"/>
            <a:chExt cx="1907456" cy="58039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47" id="47"/>
          <p:cNvGrpSpPr/>
          <p:nvPr/>
        </p:nvGrpSpPr>
        <p:grpSpPr>
          <a:xfrm rot="-10800000">
            <a:off x="4172721" y="8246584"/>
            <a:ext cx="879948" cy="267746"/>
            <a:chOff x="0" y="0"/>
            <a:chExt cx="1907456" cy="58039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3137449" y="8251649"/>
            <a:ext cx="879948" cy="267746"/>
            <a:chOff x="0" y="0"/>
            <a:chExt cx="1907456" cy="58039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2C92D5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3137449" y="6537770"/>
            <a:ext cx="879948" cy="267746"/>
            <a:chOff x="0" y="0"/>
            <a:chExt cx="1907456" cy="58039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3137449" y="4823891"/>
            <a:ext cx="879948" cy="267746"/>
            <a:chOff x="0" y="0"/>
            <a:chExt cx="1907456" cy="58039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3EDAD8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3137449" y="3110012"/>
            <a:ext cx="879948" cy="267746"/>
            <a:chOff x="0" y="0"/>
            <a:chExt cx="1907456" cy="58039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1494706" y="38100"/>
              <a:ext cx="374650" cy="504190"/>
            </a:xfrm>
            <a:custGeom>
              <a:avLst/>
              <a:gdLst/>
              <a:ahLst/>
              <a:cxnLst/>
              <a:rect r="r" b="b" t="t" l="l"/>
              <a:pathLst>
                <a:path h="504190" w="374650">
                  <a:moveTo>
                    <a:pt x="0" y="504190"/>
                  </a:moveTo>
                  <a:lnTo>
                    <a:pt x="0" y="0"/>
                  </a:lnTo>
                  <a:lnTo>
                    <a:pt x="374650" y="2527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-2540"/>
              <a:ext cx="1907456" cy="582930"/>
            </a:xfrm>
            <a:custGeom>
              <a:avLst/>
              <a:gdLst/>
              <a:ahLst/>
              <a:cxnLst/>
              <a:rect r="r" b="b" t="t" l="l"/>
              <a:pathLst>
                <a:path h="582930" w="1907456">
                  <a:moveTo>
                    <a:pt x="1890946" y="261620"/>
                  </a:moveTo>
                  <a:lnTo>
                    <a:pt x="1516296" y="8890"/>
                  </a:lnTo>
                  <a:cubicBezTo>
                    <a:pt x="1504867" y="1270"/>
                    <a:pt x="1489626" y="0"/>
                    <a:pt x="1476926" y="6350"/>
                  </a:cubicBezTo>
                  <a:cubicBezTo>
                    <a:pt x="1464226" y="12700"/>
                    <a:pt x="1456606" y="25400"/>
                    <a:pt x="1456606" y="39370"/>
                  </a:cubicBezTo>
                  <a:lnTo>
                    <a:pt x="1456606" y="254000"/>
                  </a:lnTo>
                  <a:lnTo>
                    <a:pt x="0" y="254000"/>
                  </a:lnTo>
                  <a:lnTo>
                    <a:pt x="0" y="330200"/>
                  </a:lnTo>
                  <a:lnTo>
                    <a:pt x="1456606" y="330200"/>
                  </a:lnTo>
                  <a:lnTo>
                    <a:pt x="1456606" y="544830"/>
                  </a:lnTo>
                  <a:cubicBezTo>
                    <a:pt x="1456606" y="558800"/>
                    <a:pt x="1464226" y="571500"/>
                    <a:pt x="1476926" y="577850"/>
                  </a:cubicBezTo>
                  <a:cubicBezTo>
                    <a:pt x="1482006" y="580390"/>
                    <a:pt x="1488356" y="582930"/>
                    <a:pt x="1494706" y="582930"/>
                  </a:cubicBezTo>
                  <a:cubicBezTo>
                    <a:pt x="1502326" y="582930"/>
                    <a:pt x="1509946" y="580390"/>
                    <a:pt x="1516296" y="576580"/>
                  </a:cubicBezTo>
                  <a:lnTo>
                    <a:pt x="1890946" y="323850"/>
                  </a:lnTo>
                  <a:cubicBezTo>
                    <a:pt x="1901106" y="316230"/>
                    <a:pt x="1907456" y="304800"/>
                    <a:pt x="1907456" y="292100"/>
                  </a:cubicBezTo>
                  <a:cubicBezTo>
                    <a:pt x="1907456" y="279400"/>
                    <a:pt x="1901106" y="267970"/>
                    <a:pt x="1890946" y="261620"/>
                  </a:cubicBezTo>
                  <a:close/>
                  <a:moveTo>
                    <a:pt x="1532806" y="473710"/>
                  </a:moveTo>
                  <a:lnTo>
                    <a:pt x="1532806" y="111760"/>
                  </a:lnTo>
                  <a:lnTo>
                    <a:pt x="1800776" y="292100"/>
                  </a:lnTo>
                  <a:lnTo>
                    <a:pt x="1532806" y="473710"/>
                  </a:lnTo>
                  <a:close/>
                </a:path>
              </a:pathLst>
            </a:custGeom>
            <a:solidFill>
              <a:srgbClr val="86EAE9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-159271" y="-203545"/>
            <a:ext cx="18525354" cy="2657806"/>
            <a:chOff x="0" y="0"/>
            <a:chExt cx="4879106" cy="69999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4879106" cy="699998"/>
            </a:xfrm>
            <a:custGeom>
              <a:avLst/>
              <a:gdLst/>
              <a:ahLst/>
              <a:cxnLst/>
              <a:rect r="r" b="b" t="t" l="l"/>
              <a:pathLst>
                <a:path h="699998" w="4879106">
                  <a:moveTo>
                    <a:pt x="0" y="0"/>
                  </a:moveTo>
                  <a:lnTo>
                    <a:pt x="4879106" y="0"/>
                  </a:lnTo>
                  <a:lnTo>
                    <a:pt x="4879106" y="699998"/>
                  </a:lnTo>
                  <a:lnTo>
                    <a:pt x="0" y="699998"/>
                  </a:lnTo>
                  <a:close/>
                </a:path>
              </a:pathLst>
            </a:custGeom>
            <a:solidFill>
              <a:srgbClr val="007C9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4879106" cy="766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7360321" y="5543130"/>
            <a:ext cx="3633700" cy="44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1"/>
              </a:lnSpc>
              <a:spcBef>
                <a:spcPct val="0"/>
              </a:spcBef>
            </a:pPr>
            <a:r>
              <a:rPr lang="en-US" b="true" sz="2792" spc="108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 + PROS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95707" y="4243826"/>
            <a:ext cx="3073218" cy="131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9"/>
              </a:lnSpc>
            </a:pP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E</a:t>
            </a: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ingebaute Preprocessing-Schritte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29860" y="5951429"/>
            <a:ext cx="2739065" cy="131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9"/>
              </a:lnSpc>
            </a:pP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Plot-Funktion für ROC, Confusion Matrix, </a:t>
            </a: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usw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21020" y="7523504"/>
            <a:ext cx="3073218" cy="217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15"/>
              </a:lnSpc>
            </a:pPr>
            <a:r>
              <a:rPr lang="en-US" b="true" sz="2343" spc="117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Unte</a:t>
            </a:r>
            <a:r>
              <a:rPr lang="en-US" b="true" sz="2343" spc="117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rstützung für MLflow, SHAP, Optuna, interpretierbare Modelle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29860" y="2760061"/>
            <a:ext cx="2739065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99"/>
              </a:lnSpc>
            </a:pP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20 ML-Algo</a:t>
            </a: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rithmen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4483365" y="2551417"/>
            <a:ext cx="2777095" cy="131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119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K</a:t>
            </a: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ompatibel mit Pandas, NumPy, scikit-learn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4483365" y="4259019"/>
            <a:ext cx="2777095" cy="131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119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Sch</a:t>
            </a: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nelles Prototyping für ML-Use Cases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4483365" y="5742785"/>
            <a:ext cx="2777095" cy="176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399" spc="119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An</a:t>
            </a:r>
            <a:r>
              <a:rPr lang="en-US" b="true" sz="2399" spc="119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omaly Detection in Produktionsdaten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4452531" y="7815385"/>
            <a:ext cx="2777095" cy="131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9"/>
              </a:lnSpc>
            </a:pPr>
            <a:r>
              <a:rPr lang="en-US" b="true" sz="2399" spc="11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Automatisierte Modellvergleiche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62984" y="2185837"/>
          <a:ext cx="15287129" cy="7442881"/>
        </p:xfrm>
        <a:graphic>
          <a:graphicData uri="http://schemas.openxmlformats.org/drawingml/2006/table">
            <a:tbl>
              <a:tblPr/>
              <a:tblGrid>
                <a:gridCol w="5095710"/>
                <a:gridCol w="5095710"/>
                <a:gridCol w="5095710"/>
              </a:tblGrid>
              <a:tr h="14761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Tool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Fokus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Unterschiede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8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scikit-learn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Flexibilität, manuell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PyCaret automatisiert scikit-learn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8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H2O AutoML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AutoML, Performance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PyCaret ist leichtergewichtig &amp; pythonisch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8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TPOT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Genetische Modelloptimierung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Komplexer, weniger kontrollierbar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61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Auto-sklearn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Automatisierte Pipelines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Mehr Fokus auf Optimierung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62984" y="1167424"/>
            <a:ext cx="3169444" cy="739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9"/>
              </a:lnSpc>
              <a:spcBef>
                <a:spcPct val="0"/>
              </a:spcBef>
            </a:pPr>
            <a:r>
              <a:rPr lang="en-US" sz="4099" spc="20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Abgrenzung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DAGmSX2c-UU</dc:identifier>
  <dcterms:modified xsi:type="dcterms:W3CDTF">2011-08-01T06:04:30Z</dcterms:modified>
  <cp:revision>1</cp:revision>
  <dc:title>aret</dc:title>
</cp:coreProperties>
</file>