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Covered By Your Grac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D16D8-6E37-446B-AA11-2F4E70CD354F}">
  <a:tblStyle styleId="{4E8D16D8-6E37-446B-AA11-2F4E70CD3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CoveredByYourGrac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964c600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964c600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f4b681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6f4b681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6d421b0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6d421b0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d421b0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d421b0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6d421b0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6d421b0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6d421b0e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6d421b0e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6d421b0e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6d421b0e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1964c600d_3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1964c600d_3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1964c600d_3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1964c600d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c1964c600d_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c1964c600d_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1964c600d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1964c600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ea144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ea144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1964c600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1964c600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1964c600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1964c600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6f4b681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6f4b681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6f4b681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6f4b681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6f4b681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6f4b681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6d421b0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6d421b0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amsunghospital.com/home/healthInfo/content/contenView.do?CONT_SRC=HOMEPAGE&amp;CONT_SRC_ID=29394&amp;CONT_CLS_CD=001021005001&amp;CONT_ID=3860" TargetMode="External"/><Relationship Id="rId4" Type="http://schemas.openxmlformats.org/officeDocument/2006/relationships/hyperlink" Target="http://drskinny.co.kr/bbs/board.php?bo_table=diet&amp;wr_id=3&amp;page=2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amsunghospital.com/home/healthInfo/content/contenView.do?CONT_SRC=HOMEPAGE&amp;CONT_SRC_ID=29394&amp;CONT_CLS_CD=001021005001&amp;CONT_ID=3860" TargetMode="External"/><Relationship Id="rId4" Type="http://schemas.openxmlformats.org/officeDocument/2006/relationships/hyperlink" Target="http://drskinny.co.kr/bbs/board.php?bo_table=diet&amp;wr_id=3&amp;page=2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amsunghospital.com/home/healthInfo/content/contenView.do?CONT_SRC=HOMEPAGE&amp;CONT_SRC_ID=29394&amp;CONT_CLS_CD=001021005001&amp;CONT_ID=3860" TargetMode="External"/><Relationship Id="rId4" Type="http://schemas.openxmlformats.org/officeDocument/2006/relationships/hyperlink" Target="http://drskinny.co.kr/bbs/board.php?bo_table=diet&amp;wr_id=3&amp;page=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2825"/>
            <a:ext cx="3911825" cy="3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12825"/>
            <a:ext cx="8520600" cy="13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0000FF"/>
                </a:solidFill>
              </a:rPr>
              <a:t>				</a:t>
            </a:r>
            <a:endParaRPr b="1" sz="4000">
              <a:solidFill>
                <a:srgbClr val="0000FF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66"/>
              <a:t>Team:2 </a:t>
            </a:r>
            <a:r>
              <a:rPr b="1" lang="ko" sz="3333"/>
              <a:t>	</a:t>
            </a:r>
            <a:endParaRPr b="1" sz="2000"/>
          </a:p>
        </p:txBody>
      </p:sp>
      <p:sp>
        <p:nvSpPr>
          <p:cNvPr id="57" name="Google Shape;57;p13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960250" y="2172550"/>
            <a:ext cx="4507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건강관리를 위해 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하루 식단을 관리하는 프로그램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김현오(</a:t>
            </a: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captain)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서형민, 김종진, 박준형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윤신요, 조현석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875" y="3121475"/>
            <a:ext cx="1073975" cy="7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24687" r="20045" t="0"/>
          <a:stretch/>
        </p:blipFill>
        <p:spPr>
          <a:xfrm>
            <a:off x="2522375" y="3121475"/>
            <a:ext cx="887101" cy="90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6475" y="3669675"/>
            <a:ext cx="1198001" cy="119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(01/16 )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72" name="Google Shape;172;p22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홈</a:t>
            </a:r>
            <a:endParaRPr sz="3000"/>
          </a:p>
        </p:txBody>
      </p:sp>
      <p:sp>
        <p:nvSpPr>
          <p:cNvPr id="174" name="Google Shape;174;p22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(09/16 )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0" y="2773400"/>
            <a:ext cx="20002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088850" y="920025"/>
            <a:ext cx="3398700" cy="1544100"/>
          </a:xfrm>
          <a:prstGeom prst="cloudCallout">
            <a:avLst>
              <a:gd fmla="val -38012" name="adj1"/>
              <a:gd fmla="val 69516" name="adj2"/>
            </a:avLst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2591100" y="1140500"/>
            <a:ext cx="272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2023년 크롱,, 다이어트 해서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루피에게 고백해야지..!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건강하게 다이어트해야하는데,,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신년 술자리도 있고,, 크롱</a:t>
            </a:r>
            <a:endParaRPr sz="1200">
              <a:latin typeface="Pilgi"/>
              <a:ea typeface="Pilgi"/>
              <a:cs typeface="Pilgi"/>
              <a:sym typeface="Pilgi"/>
            </a:endParaRPr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2575400" y="2586125"/>
            <a:ext cx="29184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유저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" sz="1300"/>
              <a:t>입력 및 수정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칼로리 (주요 기능)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" sz="1300"/>
              <a:t>날짜별 칼로리 계산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ko" sz="1300"/>
              <a:t>체중 증/감 추천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음주 측정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300"/>
              <a:t>광고 배너 (목표 문구)</a:t>
            </a:r>
            <a:endParaRPr sz="1300"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850" y="1019800"/>
            <a:ext cx="2695974" cy="36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86" name="Google Shape;186;p23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홈</a:t>
            </a:r>
            <a:endParaRPr sz="3000"/>
          </a:p>
        </p:txBody>
      </p:sp>
      <p:sp>
        <p:nvSpPr>
          <p:cNvPr id="188" name="Google Shape;188;p23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(10/16 )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0" y="2773400"/>
            <a:ext cx="2000250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3"/>
          <p:cNvCxnSpPr/>
          <p:nvPr/>
        </p:nvCxnSpPr>
        <p:spPr>
          <a:xfrm flipH="1">
            <a:off x="5154125" y="2811725"/>
            <a:ext cx="2084100" cy="4740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92" name="Google Shape;192;p23"/>
          <p:cNvSpPr txBox="1"/>
          <p:nvPr/>
        </p:nvSpPr>
        <p:spPr>
          <a:xfrm>
            <a:off x="3800225" y="3159100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요약 정보 안내</a:t>
            </a:r>
            <a:endParaRPr sz="1300"/>
          </a:p>
        </p:txBody>
      </p:sp>
      <p:cxnSp>
        <p:nvCxnSpPr>
          <p:cNvPr id="193" name="Google Shape;193;p23"/>
          <p:cNvCxnSpPr/>
          <p:nvPr/>
        </p:nvCxnSpPr>
        <p:spPr>
          <a:xfrm rot="10800000">
            <a:off x="5309050" y="4088500"/>
            <a:ext cx="6336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854050" y="3888400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광고 or 명언</a:t>
            </a:r>
            <a:endParaRPr sz="1300"/>
          </a:p>
        </p:txBody>
      </p:sp>
      <p:sp>
        <p:nvSpPr>
          <p:cNvPr id="195" name="Google Shape;195;p23"/>
          <p:cNvSpPr/>
          <p:nvPr/>
        </p:nvSpPr>
        <p:spPr>
          <a:xfrm>
            <a:off x="2088850" y="920025"/>
            <a:ext cx="3398700" cy="1544100"/>
          </a:xfrm>
          <a:prstGeom prst="cloudCallout">
            <a:avLst>
              <a:gd fmla="val -38012" name="adj1"/>
              <a:gd fmla="val 69516" name="adj2"/>
            </a:avLst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591100" y="1140500"/>
            <a:ext cx="272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2023년 크롱,, 다이어트 해서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루피에게 고백해야지..!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건강하게 다이어트해야하는데,,</a:t>
            </a:r>
            <a:endParaRPr sz="1200"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ilgi"/>
                <a:ea typeface="Pilgi"/>
                <a:cs typeface="Pilgi"/>
                <a:sym typeface="Pilgi"/>
              </a:rPr>
              <a:t>취중고백은 안돼,, 크롱</a:t>
            </a:r>
            <a:endParaRPr sz="1200">
              <a:latin typeface="Pilgi"/>
              <a:ea typeface="Pilgi"/>
              <a:cs typeface="Pilgi"/>
              <a:sym typeface="Pilgi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 flipH="1">
            <a:off x="5116475" y="1735050"/>
            <a:ext cx="1668600" cy="10299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98" name="Google Shape;198;p23"/>
          <p:cNvSpPr txBox="1"/>
          <p:nvPr/>
        </p:nvSpPr>
        <p:spPr>
          <a:xfrm>
            <a:off x="3854050" y="261151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유저 정보(심박수)</a:t>
            </a:r>
            <a:endParaRPr sz="1300"/>
          </a:p>
        </p:txBody>
      </p:sp>
      <p:cxnSp>
        <p:nvCxnSpPr>
          <p:cNvPr id="199" name="Google Shape;199;p23"/>
          <p:cNvCxnSpPr/>
          <p:nvPr/>
        </p:nvCxnSpPr>
        <p:spPr>
          <a:xfrm rot="10800000">
            <a:off x="5309050" y="4473400"/>
            <a:ext cx="6336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00" name="Google Shape;200;p23"/>
          <p:cNvSpPr txBox="1"/>
          <p:nvPr/>
        </p:nvSpPr>
        <p:spPr>
          <a:xfrm>
            <a:off x="3854050" y="4273300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네비게이션 바</a:t>
            </a:r>
            <a:endParaRPr sz="13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850" y="1019800"/>
            <a:ext cx="2695974" cy="36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3251034" y="1588106"/>
            <a:ext cx="2712717" cy="331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08" name="Google Shape;208;p24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8150" y="481800"/>
            <a:ext cx="18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홈</a:t>
            </a:r>
            <a:endParaRPr sz="3000"/>
          </a:p>
        </p:txBody>
      </p:sp>
      <p:sp>
        <p:nvSpPr>
          <p:cNvPr id="210" name="Google Shape;210;p24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(11/16 )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472314" y="1588106"/>
            <a:ext cx="2712717" cy="331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17" y="1860041"/>
            <a:ext cx="2206081" cy="2768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4"/>
          <p:cNvCxnSpPr/>
          <p:nvPr/>
        </p:nvCxnSpPr>
        <p:spPr>
          <a:xfrm flipH="1">
            <a:off x="2842321" y="4027055"/>
            <a:ext cx="1576500" cy="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214" name="Google Shape;214;p24"/>
          <p:cNvSpPr txBox="1"/>
          <p:nvPr/>
        </p:nvSpPr>
        <p:spPr>
          <a:xfrm>
            <a:off x="3379172" y="4027046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00"/>
                </a:solidFill>
              </a:rPr>
              <a:t>버튼 이동</a:t>
            </a:r>
            <a:endParaRPr b="1" sz="1300">
              <a:solidFill>
                <a:srgbClr val="FFFF00"/>
              </a:solidFill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6029759" y="1588118"/>
            <a:ext cx="2712717" cy="331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4831148" y="3802265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00"/>
                </a:solidFill>
              </a:rPr>
              <a:t>버튼 이동</a:t>
            </a:r>
            <a:endParaRPr b="1" sz="1300">
              <a:solidFill>
                <a:srgbClr val="FFFF00"/>
              </a:solidFill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5410538" y="4187174"/>
            <a:ext cx="870000" cy="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diamond"/>
            <a:tailEnd len="med" w="med" type="stealth"/>
          </a:ln>
        </p:spPr>
      </p:cxnSp>
      <p:sp>
        <p:nvSpPr>
          <p:cNvPr id="218" name="Google Shape;218;p24"/>
          <p:cNvSpPr txBox="1"/>
          <p:nvPr/>
        </p:nvSpPr>
        <p:spPr>
          <a:xfrm>
            <a:off x="6709150" y="120321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칼로리 계산</a:t>
            </a:r>
            <a:endParaRPr b="1" sz="1300"/>
          </a:p>
        </p:txBody>
      </p:sp>
      <p:sp>
        <p:nvSpPr>
          <p:cNvPr id="219" name="Google Shape;219;p24"/>
          <p:cNvSpPr txBox="1"/>
          <p:nvPr/>
        </p:nvSpPr>
        <p:spPr>
          <a:xfrm>
            <a:off x="1141175" y="1193338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홈</a:t>
            </a:r>
            <a:endParaRPr b="1" sz="13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75" y="1882875"/>
            <a:ext cx="2206075" cy="2768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895038" y="120321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유저 정보</a:t>
            </a:r>
            <a:endParaRPr b="1" sz="1300"/>
          </a:p>
        </p:txBody>
      </p:sp>
      <p:sp>
        <p:nvSpPr>
          <p:cNvPr id="222" name="Google Shape;222;p24"/>
          <p:cNvSpPr txBox="1"/>
          <p:nvPr/>
        </p:nvSpPr>
        <p:spPr>
          <a:xfrm>
            <a:off x="2087885" y="1997565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FF00"/>
                </a:solidFill>
              </a:rPr>
              <a:t>버튼 이동</a:t>
            </a:r>
            <a:endParaRPr b="1" sz="1300">
              <a:solidFill>
                <a:srgbClr val="FFFF00"/>
              </a:solidFill>
            </a:endParaRPr>
          </a:p>
        </p:txBody>
      </p:sp>
      <p:cxnSp>
        <p:nvCxnSpPr>
          <p:cNvPr id="223" name="Google Shape;223;p24"/>
          <p:cNvCxnSpPr/>
          <p:nvPr/>
        </p:nvCxnSpPr>
        <p:spPr>
          <a:xfrm>
            <a:off x="1906588" y="2289799"/>
            <a:ext cx="1772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diamond"/>
            <a:tailEnd len="med" w="med" type="stealth"/>
          </a:ln>
        </p:spPr>
      </p:cxnSp>
      <p:pic>
        <p:nvPicPr>
          <p:cNvPr id="224" name="Google Shape;2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550" y="1870775"/>
            <a:ext cx="2195049" cy="27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30" name="Google Shape;230;p25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음식 (칼로리)</a:t>
            </a:r>
            <a:endParaRPr sz="3000"/>
          </a:p>
        </p:txBody>
      </p:sp>
      <p:sp>
        <p:nvSpPr>
          <p:cNvPr id="232" name="Google Shape;232;p25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(12/16 )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650" y="996975"/>
            <a:ext cx="2670250" cy="3637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35" name="Google Shape;235;p25"/>
          <p:cNvGrpSpPr/>
          <p:nvPr/>
        </p:nvGrpSpPr>
        <p:grpSpPr>
          <a:xfrm>
            <a:off x="314748" y="1481524"/>
            <a:ext cx="2450072" cy="3515866"/>
            <a:chOff x="1930400" y="634200"/>
            <a:chExt cx="3347550" cy="4363200"/>
          </a:xfrm>
        </p:grpSpPr>
        <p:pic>
          <p:nvPicPr>
            <p:cNvPr id="236" name="Google Shape;236;p25"/>
            <p:cNvPicPr preferRelativeResize="0"/>
            <p:nvPr/>
          </p:nvPicPr>
          <p:blipFill rotWithShape="1">
            <a:blip r:embed="rId3">
              <a:alphaModFix/>
            </a:blip>
            <a:srcRect b="0" l="25288" r="24930" t="0"/>
            <a:stretch/>
          </p:blipFill>
          <p:spPr>
            <a:xfrm>
              <a:off x="1930400" y="634200"/>
              <a:ext cx="3347550" cy="43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30000" y="1007600"/>
              <a:ext cx="2722350" cy="3616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5"/>
          <p:cNvGrpSpPr/>
          <p:nvPr/>
        </p:nvGrpSpPr>
        <p:grpSpPr>
          <a:xfrm>
            <a:off x="2971612" y="1481530"/>
            <a:ext cx="2450072" cy="3515866"/>
            <a:chOff x="5588000" y="634200"/>
            <a:chExt cx="3347550" cy="4363200"/>
          </a:xfrm>
        </p:grpSpPr>
        <p:pic>
          <p:nvPicPr>
            <p:cNvPr id="239" name="Google Shape;239;p25"/>
            <p:cNvPicPr preferRelativeResize="0"/>
            <p:nvPr/>
          </p:nvPicPr>
          <p:blipFill rotWithShape="1">
            <a:blip r:embed="rId3">
              <a:alphaModFix/>
            </a:blip>
            <a:srcRect b="0" l="25288" r="24930" t="0"/>
            <a:stretch/>
          </p:blipFill>
          <p:spPr>
            <a:xfrm>
              <a:off x="5588000" y="634200"/>
              <a:ext cx="3347550" cy="43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00625" y="993375"/>
              <a:ext cx="2709325" cy="36448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41" name="Google Shape;241;p25"/>
          <p:cNvSpPr txBox="1"/>
          <p:nvPr/>
        </p:nvSpPr>
        <p:spPr>
          <a:xfrm>
            <a:off x="862838" y="109661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음식 검색</a:t>
            </a:r>
            <a:endParaRPr sz="1300"/>
          </a:p>
        </p:txBody>
      </p:sp>
      <p:sp>
        <p:nvSpPr>
          <p:cNvPr id="242" name="Google Shape;242;p25"/>
          <p:cNvSpPr txBox="1"/>
          <p:nvPr/>
        </p:nvSpPr>
        <p:spPr>
          <a:xfrm>
            <a:off x="3519675" y="109661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음식 추가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208350" y="1477200"/>
            <a:ext cx="2514875" cy="35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7" y="1769525"/>
            <a:ext cx="2006048" cy="2931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26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50" name="Google Shape;250;p26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달력</a:t>
            </a:r>
            <a:endParaRPr sz="3000"/>
          </a:p>
        </p:txBody>
      </p:sp>
      <p:sp>
        <p:nvSpPr>
          <p:cNvPr id="252" name="Google Shape;252;p26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(13/16 )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600" y="1011475"/>
            <a:ext cx="2722350" cy="36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2971612" y="1481530"/>
            <a:ext cx="2450072" cy="351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0300" y="1799625"/>
            <a:ext cx="1992675" cy="2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7581650" y="966963"/>
            <a:ext cx="135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</a:rPr>
              <a:t>날짜 선택</a:t>
            </a:r>
            <a:endParaRPr b="1" sz="1300">
              <a:solidFill>
                <a:srgbClr val="FF0000"/>
              </a:solidFill>
            </a:endParaRPr>
          </a:p>
        </p:txBody>
      </p:sp>
      <p:cxnSp>
        <p:nvCxnSpPr>
          <p:cNvPr id="258" name="Google Shape;258;p26"/>
          <p:cNvCxnSpPr/>
          <p:nvPr/>
        </p:nvCxnSpPr>
        <p:spPr>
          <a:xfrm flipH="1">
            <a:off x="2723225" y="2745963"/>
            <a:ext cx="769500" cy="48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64" name="Google Shape;264;p27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음주 페이지</a:t>
            </a:r>
            <a:endParaRPr sz="3000"/>
          </a:p>
        </p:txBody>
      </p:sp>
      <p:sp>
        <p:nvSpPr>
          <p:cNvPr id="266" name="Google Shape;266;p27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(14/16 )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600" y="1053950"/>
            <a:ext cx="2709325" cy="359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501100" y="1558775"/>
            <a:ext cx="4696200" cy="317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1263838" y="1173375"/>
            <a:ext cx="31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위드마크 공식(Widmark Formula)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5">
            <a:alphaModFix/>
          </a:blip>
          <a:srcRect b="52079" l="0" r="0" t="0"/>
          <a:stretch/>
        </p:blipFill>
        <p:spPr>
          <a:xfrm>
            <a:off x="866991" y="1731750"/>
            <a:ext cx="3979984" cy="1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 rotWithShape="1">
          <a:blip r:embed="rId6">
            <a:alphaModFix/>
          </a:blip>
          <a:srcRect b="3119" l="0" r="3119" t="0"/>
          <a:stretch/>
        </p:blipFill>
        <p:spPr>
          <a:xfrm>
            <a:off x="867000" y="3415725"/>
            <a:ext cx="3979974" cy="120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78" name="Google Shape;278;p28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102875" y="1280700"/>
            <a:ext cx="41307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ko" sz="2200">
                <a:solidFill>
                  <a:schemeClr val="dk1"/>
                </a:solidFill>
              </a:rPr>
              <a:t>메인 페이지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ko" sz="2200">
                <a:solidFill>
                  <a:schemeClr val="dk1"/>
                </a:solidFill>
              </a:rPr>
              <a:t>검색 페이지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ko" sz="2200">
                <a:solidFill>
                  <a:schemeClr val="dk1"/>
                </a:solidFill>
              </a:rPr>
              <a:t>결과 페이지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0800" y="634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</a:t>
            </a:r>
            <a:r>
              <a:rPr lang="ko" sz="2200">
                <a:solidFill>
                  <a:schemeClr val="dk2"/>
                </a:solidFill>
              </a:rPr>
              <a:t>배포까지의 과제</a:t>
            </a:r>
            <a:endParaRPr sz="3000"/>
          </a:p>
        </p:txBody>
      </p:sp>
      <p:sp>
        <p:nvSpPr>
          <p:cNvPr id="281" name="Google Shape;281;p28"/>
          <p:cNvSpPr txBox="1"/>
          <p:nvPr/>
        </p:nvSpPr>
        <p:spPr>
          <a:xfrm>
            <a:off x="3129250" y="1344675"/>
            <a:ext cx="4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로그인, 회원가입 구현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3129250" y="2354925"/>
            <a:ext cx="528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DB에서 불러오는 시간이 조금 느리다.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음식 종류가 더 많아야 한다.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3129250" y="3433425"/>
            <a:ext cx="528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맞춤 운동 추천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칼로리 이외의 값 (탄 단 지 당 나트륨)에 대한 건강 정보도 제공해주면 좋을 것이라 생각된다.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(15/16 )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90" name="Google Shape;290;p29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10800" y="634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역할분담</a:t>
            </a:r>
            <a:endParaRPr sz="3000"/>
          </a:p>
        </p:txBody>
      </p:sp>
      <p:sp>
        <p:nvSpPr>
          <p:cNvPr id="292" name="Google Shape;292;p29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(16/16 )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293" name="Google Shape;293;p29"/>
          <p:cNvGraphicFramePr/>
          <p:nvPr/>
        </p:nvGraphicFramePr>
        <p:xfrm>
          <a:off x="722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{4E8D16D8-6E37-446B-AA11-2F4E70CD354F}</a:tableStyleId>
              </a:tblPr>
              <a:tblGrid>
                <a:gridCol w="842825"/>
                <a:gridCol w="884275"/>
                <a:gridCol w="1403200"/>
                <a:gridCol w="4844650"/>
              </a:tblGrid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이름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담당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담당 페이지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주요 업무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김현오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GUI/DB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칼로리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칼로리 계산, DB연동, 버그 수정, 깃허브 관리, DB 구축 및 구조 작성.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서형민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GUI/DB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음식추가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유저가 입력한 음식 정보 추가/DB연동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김종진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DB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유저 정보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유저가 입력한 정보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박준형</a:t>
                      </a:r>
                      <a:endParaRPr b="1"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GUI/DB</a:t>
                      </a:r>
                      <a:endParaRPr sz="13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메인/술/(네비바)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메인/술/네비바 GUI 제작, (DB연동)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윤신요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GUI/DB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음식검색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유저가 검색한 음식 정보 출력/DB연동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조현석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GUI/DB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달력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유저와 소통할 수 있는 달력 페이지 제작/DB연동 및 DB테이블 작성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299" name="Google Shape;299;p30"/>
          <p:cNvSpPr txBox="1"/>
          <p:nvPr/>
        </p:nvSpPr>
        <p:spPr>
          <a:xfrm>
            <a:off x="10800" y="634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감사합니다.</a:t>
            </a:r>
            <a:endParaRPr sz="3000"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25" y="1280700"/>
            <a:ext cx="3610500" cy="3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>
            <p:ph type="ctrTitle"/>
          </p:nvPr>
        </p:nvSpPr>
        <p:spPr>
          <a:xfrm>
            <a:off x="311700" y="812825"/>
            <a:ext cx="8520600" cy="13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66"/>
              <a:t>Team:2 </a:t>
            </a:r>
            <a:r>
              <a:rPr b="1" lang="ko" sz="3333"/>
              <a:t>	</a:t>
            </a:r>
            <a:endParaRPr b="1" sz="2000"/>
          </a:p>
        </p:txBody>
      </p:sp>
      <p:sp>
        <p:nvSpPr>
          <p:cNvPr id="302" name="Google Shape;302;p30"/>
          <p:cNvSpPr txBox="1"/>
          <p:nvPr/>
        </p:nvSpPr>
        <p:spPr>
          <a:xfrm>
            <a:off x="3960250" y="2172550"/>
            <a:ext cx="4507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건강관리를 위해 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하루 식단을 관리하는 프로그램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김현오(captain)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서형민, 김종진, 박준형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윤신요, 조현석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475" y="3669675"/>
            <a:ext cx="1198001" cy="11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68" name="Google Shape;68;p14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0800" y="6342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&gt;</a:t>
            </a:r>
            <a:r>
              <a:rPr lang="ko" sz="2000">
                <a:solidFill>
                  <a:schemeClr val="dk1"/>
                </a:solidFill>
              </a:rPr>
              <a:t>벤치마킹 앱: fatsecret</a:t>
            </a:r>
            <a:endParaRPr sz="30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13" y="1126799"/>
            <a:ext cx="7736175" cy="39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(02/16 )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77" name="Google Shape;77;p15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0800" y="6342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&gt; Oracle DB Cloud</a:t>
            </a:r>
            <a:endParaRPr sz="3000"/>
          </a:p>
        </p:txBody>
      </p:sp>
      <p:sp>
        <p:nvSpPr>
          <p:cNvPr id="79" name="Google Shape;79;p15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(02/16 )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1279200"/>
            <a:ext cx="5424697" cy="371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22429" l="15127" r="15577" t="22135"/>
          <a:stretch/>
        </p:blipFill>
        <p:spPr>
          <a:xfrm>
            <a:off x="5711275" y="2338175"/>
            <a:ext cx="3074925" cy="24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87" name="Google Shape;87;p16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102875" y="1280700"/>
            <a:ext cx="41307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프로그램 개요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주요 기능 소개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프로그램 동작 설명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프로그램의 의의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동작 예시로 설명 (+ 시현)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배포까지의 과제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힘들었던 점. 후기, QnA</a:t>
            </a:r>
            <a:endParaRPr sz="2200"/>
          </a:p>
        </p:txBody>
      </p:sp>
      <p:sp>
        <p:nvSpPr>
          <p:cNvPr id="89" name="Google Shape;89;p16"/>
          <p:cNvSpPr txBox="1"/>
          <p:nvPr/>
        </p:nvSpPr>
        <p:spPr>
          <a:xfrm>
            <a:off x="10800" y="634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</a:t>
            </a:r>
            <a:r>
              <a:rPr lang="ko" sz="3000"/>
              <a:t>목차</a:t>
            </a:r>
            <a:endParaRPr sz="3000"/>
          </a:p>
        </p:txBody>
      </p:sp>
      <p:sp>
        <p:nvSpPr>
          <p:cNvPr id="90" name="Google Shape;90;p16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(03/16 )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850" y="1019800"/>
            <a:ext cx="2695974" cy="36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98" name="Google Shape;98;p17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102875" y="1280700"/>
            <a:ext cx="41307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소개: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목적: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사용자 경험: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ko" sz="1900">
                <a:solidFill>
                  <a:schemeClr val="dk1"/>
                </a:solidFill>
              </a:rPr>
              <a:t>소요일: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0800" y="6342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프로그램 개요</a:t>
            </a:r>
            <a:endParaRPr sz="3000"/>
          </a:p>
        </p:txBody>
      </p:sp>
      <p:sp>
        <p:nvSpPr>
          <p:cNvPr id="101" name="Google Shape;101;p17"/>
          <p:cNvSpPr txBox="1"/>
          <p:nvPr/>
        </p:nvSpPr>
        <p:spPr>
          <a:xfrm>
            <a:off x="2300700" y="1364175"/>
            <a:ext cx="684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사용자의 정보를 바탕으로 한 맞춤형 건강관리 프로그램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2300700" y="2177225"/>
            <a:ext cx="6843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유저가 자신이 하루 섭취한 칼로리와 음주 상태를 앎으로써, 자신의 건강 상태를 단위별로 체크한다.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또한 이를 바탕으로 하루 식단과 운동량을 관리할 수 있게끔 유도한다. </a:t>
            </a:r>
            <a:endParaRPr sz="1100"/>
          </a:p>
        </p:txBody>
      </p:sp>
      <p:sp>
        <p:nvSpPr>
          <p:cNvPr id="103" name="Google Shape;103;p17"/>
          <p:cNvSpPr txBox="1"/>
          <p:nvPr/>
        </p:nvSpPr>
        <p:spPr>
          <a:xfrm>
            <a:off x="2921750" y="3051800"/>
            <a:ext cx="6135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유저는 자신의 신체정보를 우선 입력하고, 추가적으로 하루 섭취한 음식(술 포함)을 키오스크 형태로 고른다. 프로그램은 이를 바탕으로한 다양한 사용자 맞춤 데이터를 분석&amp;노출해준다.</a:t>
            </a:r>
            <a:endParaRPr sz="1200"/>
          </a:p>
        </p:txBody>
      </p:sp>
      <p:sp>
        <p:nvSpPr>
          <p:cNvPr id="104" name="Google Shape;104;p17"/>
          <p:cNvSpPr txBox="1"/>
          <p:nvPr/>
        </p:nvSpPr>
        <p:spPr>
          <a:xfrm>
            <a:off x="2392750" y="3932875"/>
            <a:ext cx="613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기획 단계(3일), 개발 단계(8일), 검증 단계(3일) → 총 14일 (대략적인 날짜)</a:t>
            </a:r>
            <a:endParaRPr sz="1100"/>
          </a:p>
        </p:txBody>
      </p:sp>
      <p:sp>
        <p:nvSpPr>
          <p:cNvPr id="105" name="Google Shape;105;p17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(04/16 )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3853900" y="949175"/>
            <a:ext cx="4696200" cy="39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12" name="Google Shape;112;p18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계산 참고</a:t>
            </a:r>
            <a:endParaRPr sz="3000"/>
          </a:p>
        </p:txBody>
      </p:sp>
      <p:sp>
        <p:nvSpPr>
          <p:cNvPr id="114" name="Google Shape;114;p18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(05/16 )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426075" y="1209900"/>
            <a:ext cx="45720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유저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입력 및 수정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칼로리 (주요 기능)</a:t>
            </a:r>
            <a:endParaRPr b="1" sz="22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날짜별 칼로리 계산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체중 증/감 추천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음주 측정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광고 배너 (목표 문구)</a:t>
            </a:r>
            <a:endParaRPr sz="2200"/>
          </a:p>
        </p:txBody>
      </p:sp>
      <p:cxnSp>
        <p:nvCxnSpPr>
          <p:cNvPr id="116" name="Google Shape;116;p18"/>
          <p:cNvCxnSpPr/>
          <p:nvPr/>
        </p:nvCxnSpPr>
        <p:spPr>
          <a:xfrm>
            <a:off x="3088475" y="2476700"/>
            <a:ext cx="6336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10800" y="4891200"/>
            <a:ext cx="725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http://www.samsunghospital.com/home/healthInfo/content/contenView.do?CONT_SRC=HOMEPAGE&amp;CONT_SRC_ID=29394&amp;CONT_CLS_CD=001021005001&amp;CONT_ID=3860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0800" y="4796700"/>
            <a:ext cx="51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http://drskinny.co.kr/bbs/board.php?bo_table=diet&amp;wr_id=3&amp;page=2</a:t>
            </a:r>
            <a:endParaRPr sz="600">
              <a:solidFill>
                <a:srgbClr val="999999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350" y="1045962"/>
            <a:ext cx="3347549" cy="72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616638" y="563775"/>
            <a:ext cx="31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미플린 세인트 지어</a:t>
            </a:r>
            <a:r>
              <a:rPr lang="ko">
                <a:solidFill>
                  <a:srgbClr val="FF5200"/>
                </a:solidFill>
              </a:rPr>
              <a:t>Mifflin-St Jeor</a:t>
            </a:r>
            <a:r>
              <a:rPr lang="ko">
                <a:solidFill>
                  <a:schemeClr val="dk1"/>
                </a:solidFill>
              </a:rPr>
              <a:t> 방식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2350" y="1897526"/>
            <a:ext cx="3286899" cy="1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0225" y="3215250"/>
            <a:ext cx="3663216" cy="153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3853900" y="949175"/>
            <a:ext cx="4696200" cy="39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29" name="Google Shape;129;p19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계산 참고</a:t>
            </a:r>
            <a:endParaRPr sz="3000"/>
          </a:p>
        </p:txBody>
      </p:sp>
      <p:sp>
        <p:nvSpPr>
          <p:cNvPr id="131" name="Google Shape;131;p19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(06/16 )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426075" y="1209900"/>
            <a:ext cx="45720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유저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입력 및 수정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칼로리 (주요 기능)</a:t>
            </a:r>
            <a:endParaRPr b="1" sz="22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날짜별 칼로리 계산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AutoNum type="alphaLcPeriod"/>
            </a:pPr>
            <a:r>
              <a:rPr b="1" lang="ko" sz="2200" u="sng">
                <a:solidFill>
                  <a:schemeClr val="accent4"/>
                </a:solidFill>
              </a:rPr>
              <a:t>체중 증/감 추천</a:t>
            </a:r>
            <a:endParaRPr b="1" sz="2200" u="sng">
              <a:solidFill>
                <a:schemeClr val="accent4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음주 측정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광고 배너 (목표 문구)</a:t>
            </a:r>
            <a:endParaRPr sz="2200"/>
          </a:p>
        </p:txBody>
      </p:sp>
      <p:sp>
        <p:nvSpPr>
          <p:cNvPr id="133" name="Google Shape;133;p19"/>
          <p:cNvSpPr txBox="1"/>
          <p:nvPr/>
        </p:nvSpPr>
        <p:spPr>
          <a:xfrm>
            <a:off x="10800" y="4891200"/>
            <a:ext cx="725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http://www.samsunghospital.com/home/healthInfo/content/contenView.do?CONT_SRC=HOMEPAGE&amp;CONT_SRC_ID=29394&amp;CONT_CLS_CD=001021005001&amp;CONT_ID=3860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0800" y="4796700"/>
            <a:ext cx="51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http://drskinny.co.kr/bbs/board.php?bo_table=diet&amp;wr_id=3&amp;page=2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616638" y="563775"/>
            <a:ext cx="31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건강한 다이어트 방법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112" y="1152175"/>
            <a:ext cx="4155775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3922300" y="1767088"/>
            <a:ext cx="455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여러 연구들에 의하면, 하루 800kcal 이하로 열량을 제한하는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초저열량식</a:t>
            </a:r>
            <a:r>
              <a:rPr lang="ko" sz="1300">
                <a:solidFill>
                  <a:srgbClr val="FF5200"/>
                </a:solidFill>
              </a:rPr>
              <a:t>VLCD; Very Low Calorie Diet</a:t>
            </a:r>
            <a:r>
              <a:rPr lang="ko" sz="1300">
                <a:solidFill>
                  <a:schemeClr val="dk1"/>
                </a:solidFill>
              </a:rPr>
              <a:t>은 단기간에 상당히 많은 체중을 감량시키는 효과가 있으나 의학적으로 여러 가지 문제를 초래할 수 있고, 또 장기적으로는 체중 감량 효과가 저열량식과 유의한 차이가 없는 것으로 나타났습니다.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따라서 비만치료지침에서는 여러 연구 결과를 근거로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하루 500~1,000kcal 정도를 줄이는 저열량식을 권하고 있습니다.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853900" y="949175"/>
            <a:ext cx="4696200" cy="39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44" name="Google Shape;144;p20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 계산 참고</a:t>
            </a:r>
            <a:endParaRPr sz="3000"/>
          </a:p>
        </p:txBody>
      </p:sp>
      <p:sp>
        <p:nvSpPr>
          <p:cNvPr id="146" name="Google Shape;146;p20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(07/16 )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426075" y="1209900"/>
            <a:ext cx="45720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유저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입력 및 수정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칼로리 (주요 기능)</a:t>
            </a:r>
            <a:endParaRPr b="1" sz="22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날짜별 칼로리 계산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" sz="2200"/>
              <a:t>체중 증/감 추천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b="1" lang="ko" sz="2200">
                <a:solidFill>
                  <a:srgbClr val="FF0000"/>
                </a:solidFill>
              </a:rPr>
              <a:t>음주 측정</a:t>
            </a:r>
            <a:endParaRPr b="1" sz="2200">
              <a:solidFill>
                <a:srgbClr val="FF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광고 배너 (목표 문구)</a:t>
            </a:r>
            <a:endParaRPr sz="2200"/>
          </a:p>
        </p:txBody>
      </p:sp>
      <p:cxnSp>
        <p:nvCxnSpPr>
          <p:cNvPr id="148" name="Google Shape;148;p20"/>
          <p:cNvCxnSpPr/>
          <p:nvPr/>
        </p:nvCxnSpPr>
        <p:spPr>
          <a:xfrm flipH="1" rot="10800000">
            <a:off x="2140950" y="3965875"/>
            <a:ext cx="1688100" cy="1080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10800" y="4891200"/>
            <a:ext cx="725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http://www.samsunghospital.com/home/healthInfo/content/contenView.do?CONT_SRC=HOMEPAGE&amp;CONT_SRC_ID=29394&amp;CONT_CLS_CD=001021005001&amp;CONT_ID=3860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0800" y="4796700"/>
            <a:ext cx="51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http://drskinny.co.kr/bbs/board.php?bo_table=diet&amp;wr_id=3&amp;page=2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616638" y="563775"/>
            <a:ext cx="31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위드마크 공식(Widmark Formula)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52079" l="0" r="0" t="0"/>
          <a:stretch/>
        </p:blipFill>
        <p:spPr>
          <a:xfrm>
            <a:off x="4219791" y="1122150"/>
            <a:ext cx="3979984" cy="1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3119" l="0" r="3119" t="0"/>
          <a:stretch/>
        </p:blipFill>
        <p:spPr>
          <a:xfrm>
            <a:off x="4219800" y="2806125"/>
            <a:ext cx="3979974" cy="120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0" y="-10800"/>
            <a:ext cx="91440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건강관리를 위해 하루 식단을 관리하는 프로그램</a:t>
            </a:r>
            <a:endParaRPr b="1" sz="2000"/>
          </a:p>
        </p:txBody>
      </p:sp>
      <p:sp>
        <p:nvSpPr>
          <p:cNvPr id="159" name="Google Shape;159;p21"/>
          <p:cNvSpPr/>
          <p:nvPr/>
        </p:nvSpPr>
        <p:spPr>
          <a:xfrm>
            <a:off x="10800" y="0"/>
            <a:ext cx="12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0" y="481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&gt;</a:t>
            </a:r>
            <a:r>
              <a:rPr lang="ko" sz="3000"/>
              <a:t> 홈</a:t>
            </a:r>
            <a:endParaRPr sz="3000"/>
          </a:p>
        </p:txBody>
      </p:sp>
      <p:sp>
        <p:nvSpPr>
          <p:cNvPr id="161" name="Google Shape;161;p21"/>
          <p:cNvSpPr txBox="1"/>
          <p:nvPr/>
        </p:nvSpPr>
        <p:spPr>
          <a:xfrm>
            <a:off x="10800" y="0"/>
            <a:ext cx="1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 # 2팀 (08/16 )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25288" r="24930" t="0"/>
          <a:stretch/>
        </p:blipFill>
        <p:spPr>
          <a:xfrm>
            <a:off x="5588000" y="634200"/>
            <a:ext cx="3347550" cy="4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0" y="2773400"/>
            <a:ext cx="20002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2088850" y="920025"/>
            <a:ext cx="3398700" cy="1544100"/>
          </a:xfrm>
          <a:prstGeom prst="cloudCallout">
            <a:avLst>
              <a:gd fmla="val -38012" name="adj1"/>
              <a:gd fmla="val 69516" name="adj2"/>
            </a:avLst>
          </a:prstGeom>
          <a:solidFill>
            <a:srgbClr val="B6D7A8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591100" y="1140500"/>
            <a:ext cx="272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vered By Your Grace"/>
                <a:ea typeface="Covered By Your Grace"/>
                <a:cs typeface="Covered By Your Grace"/>
                <a:sym typeface="Covered By Your Grace"/>
              </a:rPr>
              <a:t>2023년 크롱,, 다이어트 해서</a:t>
            </a:r>
            <a:endParaRPr sz="1200">
              <a:latin typeface="Covered By Your Grace"/>
              <a:ea typeface="Covered By Your Grace"/>
              <a:cs typeface="Covered By Your Grace"/>
              <a:sym typeface="Covered By Your Gr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vered By Your Grace"/>
                <a:ea typeface="Covered By Your Grace"/>
                <a:cs typeface="Covered By Your Grace"/>
                <a:sym typeface="Covered By Your Grace"/>
              </a:rPr>
              <a:t>루피에게 고백해야지..!</a:t>
            </a:r>
            <a:endParaRPr sz="1200">
              <a:latin typeface="Covered By Your Grace"/>
              <a:ea typeface="Covered By Your Grace"/>
              <a:cs typeface="Covered By Your Grace"/>
              <a:sym typeface="Covered By Your Gr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vered By Your Grace"/>
              <a:ea typeface="Covered By Your Grace"/>
              <a:cs typeface="Covered By Your Grace"/>
              <a:sym typeface="Covered By Your Gr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vered By Your Grace"/>
                <a:ea typeface="Covered By Your Grace"/>
                <a:cs typeface="Covered By Your Grace"/>
                <a:sym typeface="Covered By Your Grace"/>
              </a:rPr>
              <a:t>건강하게 다이어트해야하는데,,</a:t>
            </a:r>
            <a:endParaRPr sz="1200">
              <a:latin typeface="Covered By Your Grace"/>
              <a:ea typeface="Covered By Your Grace"/>
              <a:cs typeface="Covered By Your Grace"/>
              <a:sym typeface="Covered By Your Gr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Covered By Your Grace"/>
                <a:ea typeface="Covered By Your Grace"/>
                <a:cs typeface="Covered By Your Grace"/>
                <a:sym typeface="Covered By Your Grace"/>
              </a:rPr>
              <a:t>신년 술자리도 있고,, 크롱</a:t>
            </a:r>
            <a:endParaRPr sz="1200">
              <a:latin typeface="Covered By Your Grace"/>
              <a:ea typeface="Covered By Your Grace"/>
              <a:cs typeface="Covered By Your Grace"/>
              <a:sym typeface="Covered By Your Grace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850" y="1019800"/>
            <a:ext cx="2695974" cy="36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