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66" r:id="rId3"/>
    <p:sldId id="268" r:id="rId4"/>
    <p:sldId id="267" r:id="rId5"/>
    <p:sldId id="269" r:id="rId6"/>
    <p:sldId id="275" r:id="rId7"/>
    <p:sldId id="270" r:id="rId8"/>
    <p:sldId id="271" r:id="rId9"/>
    <p:sldId id="272" r:id="rId10"/>
    <p:sldId id="273" r:id="rId11"/>
    <p:sldId id="274" r:id="rId12"/>
  </p:sldIdLst>
  <p:sldSz cx="14630400" cy="8229600"/>
  <p:notesSz cx="8229600" cy="14630400"/>
  <p:embeddedFontLst>
    <p:embeddedFont>
      <p:font typeface="Barlow Bold" panose="020B0604020202020204" charset="0"/>
      <p:bold r:id="rId14"/>
    </p:embeddedFont>
    <p:embeddedFont>
      <p:font typeface="Montserrat" panose="00000500000000000000"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29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ithub.com/SHMISHRA666/DataFlow-AI-Unified-Conversational-Data-Analytics-Platform" TargetMode="Externa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58309" y="2734032"/>
            <a:ext cx="7627382" cy="1870591"/>
          </a:xfrm>
          <a:prstGeom prst="rect">
            <a:avLst/>
          </a:prstGeom>
          <a:noFill/>
          <a:ln/>
        </p:spPr>
        <p:txBody>
          <a:bodyPr wrap="square" lIns="0" tIns="0" rIns="0" bIns="0" rtlCol="0" anchor="t"/>
          <a:lstStyle/>
          <a:p>
            <a:pPr marL="0" indent="0" algn="ctr">
              <a:lnSpc>
                <a:spcPts val="4900"/>
              </a:lnSpc>
              <a:buNone/>
            </a:pPr>
            <a:r>
              <a:rPr lang="en-US" sz="3900" b="1" dirty="0">
                <a:solidFill>
                  <a:srgbClr val="2E3C4E"/>
                </a:solidFill>
                <a:latin typeface="Barlow Bold" pitchFamily="34" charset="0"/>
                <a:ea typeface="Barlow Bold" pitchFamily="34" charset="-122"/>
                <a:cs typeface="Barlow Bold" pitchFamily="34" charset="-120"/>
              </a:rPr>
              <a:t>DataFlow AI: Unified Conversational Data Analytics Platform</a:t>
            </a:r>
            <a:endParaRPr lang="en-US" sz="3900" dirty="0"/>
          </a:p>
        </p:txBody>
      </p:sp>
      <p:sp>
        <p:nvSpPr>
          <p:cNvPr id="4" name="Text 1"/>
          <p:cNvSpPr/>
          <p:nvPr/>
        </p:nvSpPr>
        <p:spPr>
          <a:xfrm>
            <a:off x="758309" y="4888944"/>
            <a:ext cx="7627382" cy="606504"/>
          </a:xfrm>
          <a:prstGeom prst="rect">
            <a:avLst/>
          </a:prstGeom>
          <a:noFill/>
          <a:ln/>
        </p:spPr>
        <p:txBody>
          <a:bodyPr wrap="square" lIns="0" tIns="0" rIns="0" bIns="0" rtlCol="0" anchor="t"/>
          <a:lstStyle/>
          <a:p>
            <a:pPr marL="0" indent="0" algn="ctr">
              <a:lnSpc>
                <a:spcPts val="2350"/>
              </a:lnSpc>
              <a:buNone/>
            </a:pPr>
            <a:r>
              <a:rPr lang="en-US" sz="1600" dirty="0">
                <a:solidFill>
                  <a:srgbClr val="384653"/>
                </a:solidFill>
                <a:latin typeface="Montserrat" pitchFamily="34" charset="0"/>
                <a:ea typeface="Montserrat" pitchFamily="34" charset="-122"/>
                <a:cs typeface="Montserrat" pitchFamily="34" charset="-120"/>
              </a:rPr>
              <a:t>Transforming data into actionable insights through intuitive natural language interactions.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14613" y="1436251"/>
            <a:ext cx="13201174" cy="571738"/>
          </a:xfrm>
          <a:prstGeom prst="rect">
            <a:avLst/>
          </a:prstGeom>
          <a:noFill/>
          <a:ln/>
        </p:spPr>
        <p:txBody>
          <a:bodyPr wrap="square" lIns="0" tIns="0" rIns="0" bIns="0" rtlCol="0" anchor="t"/>
          <a:lstStyle/>
          <a:p>
            <a:pPr marL="0" indent="0" algn="l">
              <a:lnSpc>
                <a:spcPts val="2250"/>
              </a:lnSpc>
              <a:buNone/>
            </a:pPr>
            <a:r>
              <a:rPr lang="en-US" dirty="0">
                <a:solidFill>
                  <a:srgbClr val="384653"/>
                </a:solidFill>
                <a:latin typeface="Montserrat" pitchFamily="34" charset="0"/>
              </a:rPr>
              <a:t>Team Members-</a:t>
            </a:r>
          </a:p>
          <a:p>
            <a:pPr>
              <a:lnSpc>
                <a:spcPts val="2250"/>
              </a:lnSpc>
            </a:pPr>
            <a:r>
              <a:rPr lang="en-US" b="1" dirty="0">
                <a:solidFill>
                  <a:srgbClr val="384653"/>
                </a:solidFill>
                <a:latin typeface="Montserrat" pitchFamily="34" charset="0"/>
              </a:rPr>
              <a:t>Abhishek Karn, Amitabh Gupta, Shubhangi Mishra and Vibhanshu Ray.</a:t>
            </a:r>
            <a:br>
              <a:rPr lang="en-US" b="1" dirty="0">
                <a:solidFill>
                  <a:srgbClr val="384653"/>
                </a:solidFill>
                <a:latin typeface="Montserrat" pitchFamily="34" charset="0"/>
              </a:rPr>
            </a:br>
            <a:r>
              <a:rPr lang="en-US" b="1" dirty="0">
                <a:solidFill>
                  <a:srgbClr val="384653"/>
                </a:solidFill>
                <a:latin typeface="Montserrat" pitchFamily="34" charset="0"/>
              </a:rPr>
              <a:t>Link to GitHub Repo: </a:t>
            </a:r>
            <a:r>
              <a:rPr lang="en-US" b="1" dirty="0">
                <a:solidFill>
                  <a:srgbClr val="384653"/>
                </a:solidFill>
                <a:latin typeface="Montserrat" pitchFamily="34" charset="0"/>
                <a:hlinkClick r:id="rId2"/>
              </a:rPr>
              <a:t>https://github.com/SHMISHRA666/DataFlow-AI-Unified-Conversational-Data-Analytics-Platform</a:t>
            </a:r>
            <a:endParaRPr lang="en-US" b="1" dirty="0"/>
          </a:p>
        </p:txBody>
      </p:sp>
      <p:grpSp>
        <p:nvGrpSpPr>
          <p:cNvPr id="26" name="Group 25">
            <a:extLst>
              <a:ext uri="{FF2B5EF4-FFF2-40B4-BE49-F238E27FC236}">
                <a16:creationId xmlns:a16="http://schemas.microsoft.com/office/drawing/2014/main" id="{9E06CE12-61E9-EFEF-5291-E02F821F563A}"/>
              </a:ext>
            </a:extLst>
          </p:cNvPr>
          <p:cNvGrpSpPr/>
          <p:nvPr/>
        </p:nvGrpSpPr>
        <p:grpSpPr>
          <a:xfrm>
            <a:off x="4010425" y="2365295"/>
            <a:ext cx="6382703" cy="5152549"/>
            <a:chOff x="7540704" y="2387560"/>
            <a:chExt cx="6382703" cy="5152549"/>
          </a:xfrm>
        </p:grpSpPr>
        <p:sp>
          <p:nvSpPr>
            <p:cNvPr id="9" name="Text 7"/>
            <p:cNvSpPr/>
            <p:nvPr/>
          </p:nvSpPr>
          <p:spPr>
            <a:xfrm>
              <a:off x="7540704" y="2387560"/>
              <a:ext cx="2632829" cy="293727"/>
            </a:xfrm>
            <a:prstGeom prst="rect">
              <a:avLst/>
            </a:prstGeom>
            <a:noFill/>
            <a:ln/>
          </p:spPr>
          <p:txBody>
            <a:bodyPr wrap="none" lIns="0" tIns="0" rIns="0" bIns="0" rtlCol="0" anchor="t"/>
            <a:lstStyle/>
            <a:p>
              <a:pPr marL="0" indent="0" algn="l">
                <a:lnSpc>
                  <a:spcPts val="2300"/>
                </a:lnSpc>
                <a:buNone/>
              </a:pPr>
              <a:r>
                <a:rPr lang="en-US" sz="1850" b="1" dirty="0">
                  <a:solidFill>
                    <a:srgbClr val="2E3C4E"/>
                  </a:solidFill>
                  <a:latin typeface="Barlow Bold" pitchFamily="34" charset="0"/>
                  <a:ea typeface="Barlow Bold" pitchFamily="34" charset="-122"/>
                  <a:cs typeface="Barlow Bold" pitchFamily="34" charset="-120"/>
                </a:rPr>
                <a:t>Key Success Deliverables</a:t>
              </a:r>
              <a:endParaRPr lang="en-US" sz="1850" dirty="0"/>
            </a:p>
          </p:txBody>
        </p:sp>
        <p:sp>
          <p:nvSpPr>
            <p:cNvPr id="10" name="Shape 8"/>
            <p:cNvSpPr/>
            <p:nvPr/>
          </p:nvSpPr>
          <p:spPr>
            <a:xfrm>
              <a:off x="7540704" y="2971562"/>
              <a:ext cx="5580340" cy="223242"/>
            </a:xfrm>
            <a:prstGeom prst="roundRect">
              <a:avLst>
                <a:gd name="adj" fmla="val 120045"/>
              </a:avLst>
            </a:prstGeom>
            <a:solidFill>
              <a:srgbClr val="D4E9F7"/>
            </a:solidFill>
            <a:ln w="7620">
              <a:solidFill>
                <a:srgbClr val="BACFDD"/>
              </a:solidFill>
              <a:prstDash val="solid"/>
            </a:ln>
          </p:spPr>
        </p:sp>
        <p:pic>
          <p:nvPicPr>
            <p:cNvPr id="11" name="Image 0" descr="preencoded.png"/>
            <p:cNvPicPr>
              <a:picLocks noChangeAspect="1"/>
            </p:cNvPicPr>
            <p:nvPr/>
          </p:nvPicPr>
          <p:blipFill>
            <a:blip r:embed="rId3"/>
            <a:stretch>
              <a:fillRect/>
            </a:stretch>
          </p:blipFill>
          <p:spPr>
            <a:xfrm>
              <a:off x="7540704" y="2971562"/>
              <a:ext cx="55721" cy="223242"/>
            </a:xfrm>
            <a:prstGeom prst="rect">
              <a:avLst/>
            </a:prstGeom>
          </p:spPr>
        </p:pic>
        <p:sp>
          <p:nvSpPr>
            <p:cNvPr id="12" name="Text 9"/>
            <p:cNvSpPr/>
            <p:nvPr/>
          </p:nvSpPr>
          <p:spPr>
            <a:xfrm>
              <a:off x="13254990" y="2971562"/>
              <a:ext cx="668417"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1</a:t>
              </a:r>
              <a:endParaRPr lang="en-US" sz="1750" dirty="0"/>
            </a:p>
          </p:txBody>
        </p:sp>
        <p:sp>
          <p:nvSpPr>
            <p:cNvPr id="13" name="Text 10"/>
            <p:cNvSpPr/>
            <p:nvPr/>
          </p:nvSpPr>
          <p:spPr>
            <a:xfrm>
              <a:off x="7540704" y="3418046"/>
              <a:ext cx="2996446"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Functional Agent Framework</a:t>
              </a:r>
              <a:endParaRPr lang="en-US" sz="1850" dirty="0"/>
            </a:p>
          </p:txBody>
        </p:sp>
        <p:sp>
          <p:nvSpPr>
            <p:cNvPr id="14" name="Shape 11"/>
            <p:cNvSpPr/>
            <p:nvPr/>
          </p:nvSpPr>
          <p:spPr>
            <a:xfrm>
              <a:off x="7540704" y="4247674"/>
              <a:ext cx="5534382" cy="223242"/>
            </a:xfrm>
            <a:prstGeom prst="roundRect">
              <a:avLst>
                <a:gd name="adj" fmla="val 120045"/>
              </a:avLst>
            </a:prstGeom>
            <a:solidFill>
              <a:srgbClr val="D4E9F7"/>
            </a:solidFill>
            <a:ln w="7620">
              <a:solidFill>
                <a:srgbClr val="BACFDD"/>
              </a:solidFill>
              <a:prstDash val="solid"/>
            </a:ln>
          </p:spPr>
        </p:sp>
        <p:pic>
          <p:nvPicPr>
            <p:cNvPr id="15" name="Image 1" descr="preencoded.png"/>
            <p:cNvPicPr>
              <a:picLocks noChangeAspect="1"/>
            </p:cNvPicPr>
            <p:nvPr/>
          </p:nvPicPr>
          <p:blipFill>
            <a:blip r:embed="rId4"/>
            <a:stretch>
              <a:fillRect/>
            </a:stretch>
          </p:blipFill>
          <p:spPr>
            <a:xfrm>
              <a:off x="7540704" y="4247674"/>
              <a:ext cx="110609" cy="223242"/>
            </a:xfrm>
            <a:prstGeom prst="rect">
              <a:avLst/>
            </a:prstGeom>
          </p:spPr>
        </p:pic>
        <p:sp>
          <p:nvSpPr>
            <p:cNvPr id="16" name="Text 12"/>
            <p:cNvSpPr/>
            <p:nvPr/>
          </p:nvSpPr>
          <p:spPr>
            <a:xfrm>
              <a:off x="13209032" y="4247674"/>
              <a:ext cx="714375"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2</a:t>
              </a:r>
              <a:endParaRPr lang="en-US" sz="1750" dirty="0"/>
            </a:p>
          </p:txBody>
        </p:sp>
        <p:sp>
          <p:nvSpPr>
            <p:cNvPr id="17" name="Text 13"/>
            <p:cNvSpPr/>
            <p:nvPr/>
          </p:nvSpPr>
          <p:spPr>
            <a:xfrm>
              <a:off x="7540704" y="4694158"/>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Working Data Pipeline</a:t>
              </a:r>
              <a:endParaRPr lang="en-US" sz="1850" dirty="0"/>
            </a:p>
          </p:txBody>
        </p:sp>
        <p:sp>
          <p:nvSpPr>
            <p:cNvPr id="18" name="Shape 14"/>
            <p:cNvSpPr/>
            <p:nvPr/>
          </p:nvSpPr>
          <p:spPr>
            <a:xfrm>
              <a:off x="7540704" y="5523786"/>
              <a:ext cx="5538787" cy="223242"/>
            </a:xfrm>
            <a:prstGeom prst="roundRect">
              <a:avLst>
                <a:gd name="adj" fmla="val 120045"/>
              </a:avLst>
            </a:prstGeom>
            <a:solidFill>
              <a:srgbClr val="D4E9F7"/>
            </a:solidFill>
            <a:ln w="7620">
              <a:solidFill>
                <a:srgbClr val="BACFDD"/>
              </a:solidFill>
              <a:prstDash val="solid"/>
            </a:ln>
          </p:spPr>
        </p:sp>
        <p:pic>
          <p:nvPicPr>
            <p:cNvPr id="19" name="Image 2" descr="preencoded.png"/>
            <p:cNvPicPr>
              <a:picLocks noChangeAspect="1"/>
            </p:cNvPicPr>
            <p:nvPr/>
          </p:nvPicPr>
          <p:blipFill>
            <a:blip r:embed="rId5"/>
            <a:stretch>
              <a:fillRect/>
            </a:stretch>
          </p:blipFill>
          <p:spPr>
            <a:xfrm>
              <a:off x="7540704" y="5523786"/>
              <a:ext cx="166092" cy="223242"/>
            </a:xfrm>
            <a:prstGeom prst="rect">
              <a:avLst/>
            </a:prstGeom>
          </p:spPr>
        </p:pic>
        <p:sp>
          <p:nvSpPr>
            <p:cNvPr id="20" name="Text 15"/>
            <p:cNvSpPr/>
            <p:nvPr/>
          </p:nvSpPr>
          <p:spPr>
            <a:xfrm>
              <a:off x="13213437" y="5523786"/>
              <a:ext cx="709970"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3</a:t>
              </a:r>
              <a:endParaRPr lang="en-US" sz="1750" dirty="0"/>
            </a:p>
          </p:txBody>
        </p:sp>
        <p:sp>
          <p:nvSpPr>
            <p:cNvPr id="21" name="Text 16"/>
            <p:cNvSpPr/>
            <p:nvPr/>
          </p:nvSpPr>
          <p:spPr>
            <a:xfrm>
              <a:off x="7540704" y="5970270"/>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Dashboard &amp; Export</a:t>
              </a:r>
              <a:endParaRPr lang="en-US" sz="1850" dirty="0"/>
            </a:p>
          </p:txBody>
        </p:sp>
        <p:sp>
          <p:nvSpPr>
            <p:cNvPr id="22" name="Shape 17"/>
            <p:cNvSpPr/>
            <p:nvPr/>
          </p:nvSpPr>
          <p:spPr>
            <a:xfrm>
              <a:off x="7540704" y="6799898"/>
              <a:ext cx="5524262" cy="223242"/>
            </a:xfrm>
            <a:prstGeom prst="roundRect">
              <a:avLst>
                <a:gd name="adj" fmla="val 120045"/>
              </a:avLst>
            </a:prstGeom>
            <a:solidFill>
              <a:srgbClr val="D4E9F7"/>
            </a:solidFill>
            <a:ln w="7620">
              <a:solidFill>
                <a:srgbClr val="BACFDD"/>
              </a:solidFill>
              <a:prstDash val="solid"/>
            </a:ln>
          </p:spPr>
        </p:sp>
        <p:pic>
          <p:nvPicPr>
            <p:cNvPr id="23" name="Image 3" descr="preencoded.png"/>
            <p:cNvPicPr>
              <a:picLocks noChangeAspect="1"/>
            </p:cNvPicPr>
            <p:nvPr/>
          </p:nvPicPr>
          <p:blipFill>
            <a:blip r:embed="rId6"/>
            <a:stretch>
              <a:fillRect/>
            </a:stretch>
          </p:blipFill>
          <p:spPr>
            <a:xfrm>
              <a:off x="7540704" y="6799898"/>
              <a:ext cx="220861" cy="223242"/>
            </a:xfrm>
            <a:prstGeom prst="rect">
              <a:avLst/>
            </a:prstGeom>
          </p:spPr>
        </p:pic>
        <p:sp>
          <p:nvSpPr>
            <p:cNvPr id="24" name="Text 18"/>
            <p:cNvSpPr/>
            <p:nvPr/>
          </p:nvSpPr>
          <p:spPr>
            <a:xfrm>
              <a:off x="13198912" y="6799898"/>
              <a:ext cx="724495"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4</a:t>
              </a:r>
              <a:endParaRPr lang="en-US" sz="1750" dirty="0"/>
            </a:p>
          </p:txBody>
        </p:sp>
        <p:sp>
          <p:nvSpPr>
            <p:cNvPr id="25" name="Text 19"/>
            <p:cNvSpPr/>
            <p:nvPr/>
          </p:nvSpPr>
          <p:spPr>
            <a:xfrm>
              <a:off x="7540704" y="7246382"/>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Complete System</a:t>
              </a:r>
              <a:endParaRPr lang="en-US" sz="1850" dirty="0"/>
            </a:p>
          </p:txBody>
        </p:sp>
      </p:grpSp>
      <p:sp>
        <p:nvSpPr>
          <p:cNvPr id="2" name="Text 0"/>
          <p:cNvSpPr/>
          <p:nvPr/>
        </p:nvSpPr>
        <p:spPr>
          <a:xfrm>
            <a:off x="714613" y="491252"/>
            <a:ext cx="7161371" cy="587693"/>
          </a:xfrm>
          <a:prstGeom prst="rect">
            <a:avLst/>
          </a:prstGeom>
          <a:noFill/>
          <a:ln/>
        </p:spPr>
        <p:txBody>
          <a:bodyPr wrap="none" lIns="0" tIns="0" rIns="0" bIns="0" rtlCol="0" anchor="t"/>
          <a:lstStyle/>
          <a:p>
            <a:pPr marL="0" indent="0" algn="l">
              <a:lnSpc>
                <a:spcPts val="4600"/>
              </a:lnSpc>
              <a:buNone/>
            </a:pPr>
            <a:r>
              <a:rPr lang="en-US" sz="3700" b="1" dirty="0">
                <a:solidFill>
                  <a:srgbClr val="2E3C4E"/>
                </a:solidFill>
                <a:latin typeface="Barlow Bold" pitchFamily="34" charset="0"/>
                <a:ea typeface="Barlow Bold" pitchFamily="34" charset="-122"/>
                <a:cs typeface="Barlow Bold" pitchFamily="34" charset="-120"/>
              </a:rPr>
              <a:t>Team Structure &amp; Success Metrics</a:t>
            </a:r>
            <a:endParaRPr lang="en-US" sz="3700" dirty="0"/>
          </a:p>
        </p:txBody>
      </p:sp>
    </p:spTree>
    <p:extLst>
      <p:ext uri="{BB962C8B-B14F-4D97-AF65-F5344CB8AC3E}">
        <p14:creationId xmlns:p14="http://schemas.microsoft.com/office/powerpoint/2010/main" val="12974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27234" y="499943"/>
            <a:ext cx="10447258" cy="598051"/>
          </a:xfrm>
          <a:prstGeom prst="rect">
            <a:avLst/>
          </a:prstGeom>
          <a:noFill/>
          <a:ln/>
        </p:spPr>
        <p:txBody>
          <a:bodyPr wrap="none" lIns="0" tIns="0" rIns="0" bIns="0" rtlCol="0" anchor="t"/>
          <a:lstStyle/>
          <a:p>
            <a:pPr marL="0" indent="0" algn="l">
              <a:lnSpc>
                <a:spcPts val="4700"/>
              </a:lnSpc>
              <a:buNone/>
            </a:pPr>
            <a:r>
              <a:rPr lang="en-US" sz="3750" b="1" dirty="0">
                <a:solidFill>
                  <a:srgbClr val="2E3C4E"/>
                </a:solidFill>
                <a:latin typeface="Barlow Bold" pitchFamily="34" charset="0"/>
                <a:ea typeface="Barlow Bold" pitchFamily="34" charset="-122"/>
                <a:cs typeface="Barlow Bold" pitchFamily="34" charset="-120"/>
              </a:rPr>
              <a:t>Conclusion: DataFlow AI - Achievable &amp; Impactful</a:t>
            </a:r>
            <a:endParaRPr lang="en-US" sz="3750" dirty="0"/>
          </a:p>
        </p:txBody>
      </p:sp>
      <p:sp>
        <p:nvSpPr>
          <p:cNvPr id="3" name="Text 1"/>
          <p:cNvSpPr/>
          <p:nvPr/>
        </p:nvSpPr>
        <p:spPr>
          <a:xfrm>
            <a:off x="727234" y="1461611"/>
            <a:ext cx="13175933" cy="872609"/>
          </a:xfrm>
          <a:prstGeom prst="rect">
            <a:avLst/>
          </a:prstGeom>
          <a:noFill/>
          <a:ln/>
        </p:spPr>
        <p:txBody>
          <a:bodyPr wrap="square" lIns="0" tIns="0" rIns="0" bIns="0" rtlCol="0" anchor="t"/>
          <a:lstStyle/>
          <a:p>
            <a:pPr marL="0" indent="0" algn="l">
              <a:lnSpc>
                <a:spcPts val="2250"/>
              </a:lnSpc>
              <a:buNone/>
            </a:pPr>
            <a:r>
              <a:rPr lang="en-US" sz="1600" dirty="0">
                <a:solidFill>
                  <a:srgbClr val="384653"/>
                </a:solidFill>
                <a:latin typeface="Montserrat" pitchFamily="34" charset="0"/>
                <a:ea typeface="Montserrat" pitchFamily="34" charset="-122"/>
                <a:cs typeface="Montserrat" pitchFamily="34" charset="-120"/>
              </a:rPr>
              <a:t>DataFlow AI is a technically sound and highly achievable capstone project within the 4-week timeframe. Our strategic focus on core functionality, parallel development, and leveraging existing tools ensures a successful outcome. This project will deliver a significant, practical application in the realm of conversational data analytics.</a:t>
            </a:r>
            <a:endParaRPr lang="en-US" sz="1600" dirty="0"/>
          </a:p>
        </p:txBody>
      </p:sp>
      <p:sp>
        <p:nvSpPr>
          <p:cNvPr id="4" name="Text 2"/>
          <p:cNvSpPr/>
          <p:nvPr/>
        </p:nvSpPr>
        <p:spPr>
          <a:xfrm>
            <a:off x="2616994" y="3128605"/>
            <a:ext cx="2392442" cy="298966"/>
          </a:xfrm>
          <a:prstGeom prst="rect">
            <a:avLst/>
          </a:prstGeom>
          <a:noFill/>
          <a:ln/>
        </p:spPr>
        <p:txBody>
          <a:bodyPr wrap="none" lIns="0" tIns="0" rIns="0" bIns="0" rtlCol="0" anchor="t"/>
          <a:lstStyle/>
          <a:p>
            <a:pPr marL="0" indent="0" algn="r">
              <a:lnSpc>
                <a:spcPts val="2350"/>
              </a:lnSpc>
              <a:buNone/>
            </a:pPr>
            <a:r>
              <a:rPr lang="en-US" sz="1850" b="1" dirty="0">
                <a:solidFill>
                  <a:srgbClr val="384653"/>
                </a:solidFill>
                <a:latin typeface="Barlow Bold" pitchFamily="34" charset="0"/>
                <a:ea typeface="Barlow Bold" pitchFamily="34" charset="-122"/>
                <a:cs typeface="Barlow Bold" pitchFamily="34" charset="-120"/>
              </a:rPr>
              <a:t>Scope Management</a:t>
            </a:r>
            <a:endParaRPr lang="en-US" sz="1850" dirty="0"/>
          </a:p>
        </p:txBody>
      </p:sp>
      <p:sp>
        <p:nvSpPr>
          <p:cNvPr id="5" name="Text 3"/>
          <p:cNvSpPr/>
          <p:nvPr/>
        </p:nvSpPr>
        <p:spPr>
          <a:xfrm>
            <a:off x="727234" y="3536633"/>
            <a:ext cx="4282202" cy="581739"/>
          </a:xfrm>
          <a:prstGeom prst="rect">
            <a:avLst/>
          </a:prstGeom>
          <a:noFill/>
          <a:ln/>
        </p:spPr>
        <p:txBody>
          <a:bodyPr wrap="square" lIns="0" tIns="0" rIns="0" bIns="0" rtlCol="0" anchor="t"/>
          <a:lstStyle/>
          <a:p>
            <a:pPr marL="0" indent="0" algn="r">
              <a:lnSpc>
                <a:spcPts val="2250"/>
              </a:lnSpc>
              <a:buNone/>
            </a:pPr>
            <a:r>
              <a:rPr lang="en-US" sz="1400" dirty="0">
                <a:solidFill>
                  <a:srgbClr val="384653"/>
                </a:solidFill>
                <a:latin typeface="Montserrat" pitchFamily="34" charset="0"/>
                <a:ea typeface="Montserrat" pitchFamily="34" charset="-122"/>
                <a:cs typeface="Montserrat" pitchFamily="34" charset="-120"/>
              </a:rPr>
              <a:t>Focus on core functionality first, expanding features incrementally to meet deadlines.</a:t>
            </a:r>
            <a:endParaRPr lang="en-US" sz="1400" dirty="0"/>
          </a:p>
        </p:txBody>
      </p:sp>
      <p:pic>
        <p:nvPicPr>
          <p:cNvPr id="6" name="Image 0" descr="preencoded.png"/>
          <p:cNvPicPr>
            <a:picLocks noChangeAspect="1"/>
          </p:cNvPicPr>
          <p:nvPr/>
        </p:nvPicPr>
        <p:blipFill>
          <a:blip r:embed="rId2"/>
          <a:stretch>
            <a:fillRect/>
          </a:stretch>
        </p:blipFill>
        <p:spPr>
          <a:xfrm>
            <a:off x="5009436" y="2538770"/>
            <a:ext cx="4611529" cy="4611529"/>
          </a:xfrm>
          <a:prstGeom prst="rect">
            <a:avLst/>
          </a:prstGeom>
        </p:spPr>
      </p:pic>
      <p:pic>
        <p:nvPicPr>
          <p:cNvPr id="7" name="Image 1" descr="preencoded.png"/>
          <p:cNvPicPr>
            <a:picLocks noChangeAspect="1"/>
          </p:cNvPicPr>
          <p:nvPr/>
        </p:nvPicPr>
        <p:blipFill>
          <a:blip r:embed="rId3"/>
          <a:stretch>
            <a:fillRect/>
          </a:stretch>
        </p:blipFill>
        <p:spPr>
          <a:xfrm>
            <a:off x="6347579" y="3845004"/>
            <a:ext cx="255627" cy="319564"/>
          </a:xfrm>
          <a:prstGeom prst="rect">
            <a:avLst/>
          </a:prstGeom>
        </p:spPr>
      </p:pic>
      <p:sp>
        <p:nvSpPr>
          <p:cNvPr id="8" name="Text 4"/>
          <p:cNvSpPr/>
          <p:nvPr/>
        </p:nvSpPr>
        <p:spPr>
          <a:xfrm>
            <a:off x="9620964" y="3128605"/>
            <a:ext cx="2392442" cy="298966"/>
          </a:xfrm>
          <a:prstGeom prst="rect">
            <a:avLst/>
          </a:prstGeom>
          <a:noFill/>
          <a:ln/>
        </p:spPr>
        <p:txBody>
          <a:bodyPr wrap="none" lIns="0" tIns="0" rIns="0" bIns="0" rtlCol="0" anchor="t"/>
          <a:lstStyle/>
          <a:p>
            <a:pPr marL="0" indent="0" algn="l">
              <a:lnSpc>
                <a:spcPts val="2350"/>
              </a:lnSpc>
              <a:buNone/>
            </a:pPr>
            <a:r>
              <a:rPr lang="en-US" sz="1850" b="1" dirty="0">
                <a:solidFill>
                  <a:srgbClr val="384653"/>
                </a:solidFill>
                <a:latin typeface="Barlow Bold" pitchFamily="34" charset="0"/>
                <a:ea typeface="Barlow Bold" pitchFamily="34" charset="-122"/>
                <a:cs typeface="Barlow Bold" pitchFamily="34" charset="-120"/>
              </a:rPr>
              <a:t>Parallel Development</a:t>
            </a:r>
            <a:endParaRPr lang="en-US" sz="1850" dirty="0"/>
          </a:p>
        </p:txBody>
      </p:sp>
      <p:sp>
        <p:nvSpPr>
          <p:cNvPr id="9" name="Text 5"/>
          <p:cNvSpPr/>
          <p:nvPr/>
        </p:nvSpPr>
        <p:spPr>
          <a:xfrm>
            <a:off x="9620964" y="3536633"/>
            <a:ext cx="4282202" cy="581739"/>
          </a:xfrm>
          <a:prstGeom prst="rect">
            <a:avLst/>
          </a:prstGeom>
          <a:noFill/>
          <a:ln/>
        </p:spPr>
        <p:txBody>
          <a:bodyPr wrap="square" lIns="0" tIns="0" rIns="0" bIns="0" rtlCol="0" anchor="t"/>
          <a:lstStyle/>
          <a:p>
            <a:pPr marL="0" indent="0" algn="l">
              <a:lnSpc>
                <a:spcPts val="2250"/>
              </a:lnSpc>
              <a:buNone/>
            </a:pPr>
            <a:r>
              <a:rPr lang="en-US" sz="1400" dirty="0">
                <a:solidFill>
                  <a:srgbClr val="384653"/>
                </a:solidFill>
                <a:latin typeface="Montserrat" pitchFamily="34" charset="0"/>
                <a:ea typeface="Montserrat" pitchFamily="34" charset="-122"/>
                <a:cs typeface="Montserrat" pitchFamily="34" charset="-120"/>
              </a:rPr>
              <a:t>Leverage the multi-agent architecture for simultaneous team work and faster progress.</a:t>
            </a:r>
            <a:endParaRPr lang="en-US" sz="1400" dirty="0"/>
          </a:p>
        </p:txBody>
      </p:sp>
      <p:pic>
        <p:nvPicPr>
          <p:cNvPr id="10" name="Image 2" descr="preencoded.png"/>
          <p:cNvPicPr>
            <a:picLocks noChangeAspect="1"/>
          </p:cNvPicPr>
          <p:nvPr/>
        </p:nvPicPr>
        <p:blipFill>
          <a:blip r:embed="rId4"/>
          <a:stretch>
            <a:fillRect/>
          </a:stretch>
        </p:blipFill>
        <p:spPr>
          <a:xfrm>
            <a:off x="5009436" y="2538770"/>
            <a:ext cx="4611529" cy="4611529"/>
          </a:xfrm>
          <a:prstGeom prst="rect">
            <a:avLst/>
          </a:prstGeom>
        </p:spPr>
      </p:pic>
      <p:pic>
        <p:nvPicPr>
          <p:cNvPr id="11" name="Image 3" descr="preencoded.png"/>
          <p:cNvPicPr>
            <a:picLocks noChangeAspect="1"/>
          </p:cNvPicPr>
          <p:nvPr/>
        </p:nvPicPr>
        <p:blipFill>
          <a:blip r:embed="rId5"/>
          <a:stretch>
            <a:fillRect/>
          </a:stretch>
        </p:blipFill>
        <p:spPr>
          <a:xfrm>
            <a:off x="8026956" y="3845004"/>
            <a:ext cx="255627" cy="319564"/>
          </a:xfrm>
          <a:prstGeom prst="rect">
            <a:avLst/>
          </a:prstGeom>
        </p:spPr>
      </p:pic>
      <p:sp>
        <p:nvSpPr>
          <p:cNvPr id="12" name="Text 6"/>
          <p:cNvSpPr/>
          <p:nvPr/>
        </p:nvSpPr>
        <p:spPr>
          <a:xfrm>
            <a:off x="9620964" y="5570696"/>
            <a:ext cx="2392442" cy="298966"/>
          </a:xfrm>
          <a:prstGeom prst="rect">
            <a:avLst/>
          </a:prstGeom>
          <a:noFill/>
          <a:ln/>
        </p:spPr>
        <p:txBody>
          <a:bodyPr wrap="none" lIns="0" tIns="0" rIns="0" bIns="0" rtlCol="0" anchor="t"/>
          <a:lstStyle/>
          <a:p>
            <a:pPr marL="0" indent="0" algn="l">
              <a:lnSpc>
                <a:spcPts val="2350"/>
              </a:lnSpc>
              <a:buNone/>
            </a:pPr>
            <a:r>
              <a:rPr lang="en-US" sz="1850" b="1" dirty="0">
                <a:solidFill>
                  <a:srgbClr val="384653"/>
                </a:solidFill>
                <a:latin typeface="Barlow Bold" pitchFamily="34" charset="0"/>
                <a:ea typeface="Barlow Bold" pitchFamily="34" charset="-122"/>
                <a:cs typeface="Barlow Bold" pitchFamily="34" charset="-120"/>
              </a:rPr>
              <a:t>Existing Tools</a:t>
            </a:r>
            <a:endParaRPr lang="en-US" sz="1850" dirty="0"/>
          </a:p>
        </p:txBody>
      </p:sp>
      <p:sp>
        <p:nvSpPr>
          <p:cNvPr id="13" name="Text 7"/>
          <p:cNvSpPr/>
          <p:nvPr/>
        </p:nvSpPr>
        <p:spPr>
          <a:xfrm>
            <a:off x="9620964" y="5978723"/>
            <a:ext cx="4282202" cy="581739"/>
          </a:xfrm>
          <a:prstGeom prst="rect">
            <a:avLst/>
          </a:prstGeom>
          <a:noFill/>
          <a:ln/>
        </p:spPr>
        <p:txBody>
          <a:bodyPr wrap="square" lIns="0" tIns="0" rIns="0" bIns="0" rtlCol="0" anchor="t"/>
          <a:lstStyle/>
          <a:p>
            <a:pPr marL="0" indent="0" algn="l">
              <a:lnSpc>
                <a:spcPts val="2250"/>
              </a:lnSpc>
              <a:buNone/>
            </a:pPr>
            <a:r>
              <a:rPr lang="en-US" sz="1400" dirty="0">
                <a:solidFill>
                  <a:srgbClr val="384653"/>
                </a:solidFill>
                <a:latin typeface="Montserrat" pitchFamily="34" charset="0"/>
                <a:ea typeface="Montserrat" pitchFamily="34" charset="-122"/>
                <a:cs typeface="Montserrat" pitchFamily="34" charset="-120"/>
              </a:rPr>
              <a:t>Utilise proven libraries and APIs to accelerate development and reduce complexities.</a:t>
            </a:r>
            <a:endParaRPr lang="en-US" sz="1400" dirty="0"/>
          </a:p>
        </p:txBody>
      </p:sp>
      <p:pic>
        <p:nvPicPr>
          <p:cNvPr id="14" name="Image 4" descr="preencoded.png"/>
          <p:cNvPicPr>
            <a:picLocks noChangeAspect="1"/>
          </p:cNvPicPr>
          <p:nvPr/>
        </p:nvPicPr>
        <p:blipFill>
          <a:blip r:embed="rId6"/>
          <a:stretch>
            <a:fillRect/>
          </a:stretch>
        </p:blipFill>
        <p:spPr>
          <a:xfrm>
            <a:off x="5009436" y="2538770"/>
            <a:ext cx="4611529" cy="4611529"/>
          </a:xfrm>
          <a:prstGeom prst="rect">
            <a:avLst/>
          </a:prstGeom>
        </p:spPr>
      </p:pic>
      <p:pic>
        <p:nvPicPr>
          <p:cNvPr id="15" name="Image 5" descr="preencoded.png"/>
          <p:cNvPicPr>
            <a:picLocks noChangeAspect="1"/>
          </p:cNvPicPr>
          <p:nvPr/>
        </p:nvPicPr>
        <p:blipFill>
          <a:blip r:embed="rId7"/>
          <a:stretch>
            <a:fillRect/>
          </a:stretch>
        </p:blipFill>
        <p:spPr>
          <a:xfrm>
            <a:off x="8026956" y="5524381"/>
            <a:ext cx="255627" cy="319564"/>
          </a:xfrm>
          <a:prstGeom prst="rect">
            <a:avLst/>
          </a:prstGeom>
        </p:spPr>
      </p:pic>
      <p:sp>
        <p:nvSpPr>
          <p:cNvPr id="16" name="Text 8"/>
          <p:cNvSpPr/>
          <p:nvPr/>
        </p:nvSpPr>
        <p:spPr>
          <a:xfrm>
            <a:off x="2616994" y="5570696"/>
            <a:ext cx="2392442" cy="298966"/>
          </a:xfrm>
          <a:prstGeom prst="rect">
            <a:avLst/>
          </a:prstGeom>
          <a:noFill/>
          <a:ln/>
        </p:spPr>
        <p:txBody>
          <a:bodyPr wrap="none" lIns="0" tIns="0" rIns="0" bIns="0" rtlCol="0" anchor="t"/>
          <a:lstStyle/>
          <a:p>
            <a:pPr marL="0" indent="0" algn="r">
              <a:lnSpc>
                <a:spcPts val="2350"/>
              </a:lnSpc>
              <a:buNone/>
            </a:pPr>
            <a:r>
              <a:rPr lang="en-US" sz="1850" b="1" dirty="0">
                <a:solidFill>
                  <a:srgbClr val="384653"/>
                </a:solidFill>
                <a:latin typeface="Barlow Bold" pitchFamily="34" charset="0"/>
                <a:ea typeface="Barlow Bold" pitchFamily="34" charset="-122"/>
                <a:cs typeface="Barlow Bold" pitchFamily="34" charset="-120"/>
              </a:rPr>
              <a:t>MVP Mindset</a:t>
            </a:r>
            <a:endParaRPr lang="en-US" sz="1850" dirty="0"/>
          </a:p>
        </p:txBody>
      </p:sp>
      <p:sp>
        <p:nvSpPr>
          <p:cNvPr id="17" name="Text 9"/>
          <p:cNvSpPr/>
          <p:nvPr/>
        </p:nvSpPr>
        <p:spPr>
          <a:xfrm>
            <a:off x="727234" y="5978723"/>
            <a:ext cx="4282202" cy="581739"/>
          </a:xfrm>
          <a:prstGeom prst="rect">
            <a:avLst/>
          </a:prstGeom>
          <a:noFill/>
          <a:ln/>
        </p:spPr>
        <p:txBody>
          <a:bodyPr wrap="square" lIns="0" tIns="0" rIns="0" bIns="0" rtlCol="0" anchor="t"/>
          <a:lstStyle/>
          <a:p>
            <a:pPr marL="0" indent="0" algn="r">
              <a:lnSpc>
                <a:spcPts val="2250"/>
              </a:lnSpc>
              <a:buNone/>
            </a:pPr>
            <a:r>
              <a:rPr lang="en-US" sz="1400" dirty="0">
                <a:solidFill>
                  <a:srgbClr val="384653"/>
                </a:solidFill>
                <a:latin typeface="Montserrat" pitchFamily="34" charset="0"/>
                <a:ea typeface="Montserrat" pitchFamily="34" charset="-122"/>
                <a:cs typeface="Montserrat" pitchFamily="34" charset="-120"/>
              </a:rPr>
              <a:t>Prioritise delivering a working system first, then enhance features incrementally.</a:t>
            </a:r>
            <a:endParaRPr lang="en-US" sz="1400" dirty="0"/>
          </a:p>
        </p:txBody>
      </p:sp>
      <p:pic>
        <p:nvPicPr>
          <p:cNvPr id="18" name="Image 6" descr="preencoded.png"/>
          <p:cNvPicPr>
            <a:picLocks noChangeAspect="1"/>
          </p:cNvPicPr>
          <p:nvPr/>
        </p:nvPicPr>
        <p:blipFill>
          <a:blip r:embed="rId8"/>
          <a:stretch>
            <a:fillRect/>
          </a:stretch>
        </p:blipFill>
        <p:spPr>
          <a:xfrm>
            <a:off x="5009436" y="2538770"/>
            <a:ext cx="4611529" cy="4611529"/>
          </a:xfrm>
          <a:prstGeom prst="rect">
            <a:avLst/>
          </a:prstGeom>
        </p:spPr>
      </p:pic>
      <p:pic>
        <p:nvPicPr>
          <p:cNvPr id="19" name="Image 7" descr="preencoded.png"/>
          <p:cNvPicPr>
            <a:picLocks noChangeAspect="1"/>
          </p:cNvPicPr>
          <p:nvPr/>
        </p:nvPicPr>
        <p:blipFill>
          <a:blip r:embed="rId9"/>
          <a:stretch>
            <a:fillRect/>
          </a:stretch>
        </p:blipFill>
        <p:spPr>
          <a:xfrm>
            <a:off x="6347579" y="5524381"/>
            <a:ext cx="255627" cy="319564"/>
          </a:xfrm>
          <a:prstGeom prst="rect">
            <a:avLst/>
          </a:prstGeom>
        </p:spPr>
      </p:pic>
      <p:sp>
        <p:nvSpPr>
          <p:cNvPr id="20" name="Text 10"/>
          <p:cNvSpPr/>
          <p:nvPr/>
        </p:nvSpPr>
        <p:spPr>
          <a:xfrm>
            <a:off x="727234" y="7354848"/>
            <a:ext cx="13175933" cy="581739"/>
          </a:xfrm>
          <a:prstGeom prst="rect">
            <a:avLst/>
          </a:prstGeom>
          <a:noFill/>
          <a:ln/>
        </p:spPr>
        <p:txBody>
          <a:bodyPr wrap="square" lIns="0" tIns="0" rIns="0" bIns="0" rtlCol="0" anchor="t"/>
          <a:lstStyle/>
          <a:p>
            <a:pPr marL="0" indent="0" algn="l">
              <a:lnSpc>
                <a:spcPts val="2250"/>
              </a:lnSpc>
              <a:buNone/>
            </a:pPr>
            <a:r>
              <a:rPr lang="en-US" sz="1600" dirty="0">
                <a:solidFill>
                  <a:srgbClr val="384653"/>
                </a:solidFill>
                <a:latin typeface="Montserrat" pitchFamily="34" charset="0"/>
                <a:ea typeface="Montserrat" pitchFamily="34" charset="-122"/>
                <a:cs typeface="Montserrat" pitchFamily="34" charset="-120"/>
              </a:rPr>
              <a:t>We are confident that DataFlow AI will be a valuable and compelling capstone project, demonstrating advanced skills in AI, cloud computing, and data engineering.</a:t>
            </a:r>
            <a:endParaRPr lang="en-US" sz="1600" dirty="0"/>
          </a:p>
        </p:txBody>
      </p:sp>
    </p:spTree>
    <p:extLst>
      <p:ext uri="{BB962C8B-B14F-4D97-AF65-F5344CB8AC3E}">
        <p14:creationId xmlns:p14="http://schemas.microsoft.com/office/powerpoint/2010/main" val="335384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FDD3CC5-3409-F40D-3D67-F225270DAB01}"/>
              </a:ext>
            </a:extLst>
          </p:cNvPr>
          <p:cNvSpPr/>
          <p:nvPr/>
        </p:nvSpPr>
        <p:spPr>
          <a:xfrm>
            <a:off x="696992" y="479108"/>
            <a:ext cx="8084701" cy="573048"/>
          </a:xfrm>
          <a:prstGeom prst="rect">
            <a:avLst/>
          </a:prstGeom>
          <a:noFill/>
          <a:ln/>
        </p:spPr>
        <p:txBody>
          <a:bodyPr wrap="none" lIns="0" tIns="0" rIns="0" bIns="0" rtlCol="0" anchor="t"/>
          <a:lstStyle/>
          <a:p>
            <a:pPr marL="0" indent="0" algn="l">
              <a:lnSpc>
                <a:spcPts val="4500"/>
              </a:lnSpc>
              <a:buNone/>
            </a:pPr>
            <a:r>
              <a:rPr lang="en-US" sz="3600" b="1" dirty="0">
                <a:solidFill>
                  <a:srgbClr val="2E3C4E"/>
                </a:solidFill>
                <a:latin typeface="Barlow Bold" pitchFamily="34" charset="0"/>
                <a:ea typeface="Barlow Bold" pitchFamily="34" charset="-122"/>
                <a:cs typeface="Barlow Bold" pitchFamily="34" charset="-120"/>
              </a:rPr>
              <a:t>Capstone Project Proposal: DataFlow AI</a:t>
            </a:r>
            <a:endParaRPr lang="en-US" sz="3600" dirty="0"/>
          </a:p>
        </p:txBody>
      </p:sp>
      <p:sp>
        <p:nvSpPr>
          <p:cNvPr id="3" name="Text 1">
            <a:extLst>
              <a:ext uri="{FF2B5EF4-FFF2-40B4-BE49-F238E27FC236}">
                <a16:creationId xmlns:a16="http://schemas.microsoft.com/office/drawing/2014/main" id="{7AC50A18-377A-DE89-018A-70A28455B3E7}"/>
              </a:ext>
            </a:extLst>
          </p:cNvPr>
          <p:cNvSpPr/>
          <p:nvPr/>
        </p:nvSpPr>
        <p:spPr>
          <a:xfrm>
            <a:off x="696992" y="1400651"/>
            <a:ext cx="13236416" cy="836533"/>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This presentation outlines the proposal for "DataFlow AI," a multi-agent, multi-model conversational data analytics platform designed for seamless integration with existing Business Intelligence (BI) tools. Developed end-to-end on AWS, this project aims to provide a comprehensive solution for data ingestion, processing, analysis, and insightful reporting through natural language interactions.</a:t>
            </a:r>
            <a:endParaRPr lang="en-US" sz="1400" dirty="0"/>
          </a:p>
        </p:txBody>
      </p:sp>
      <p:sp>
        <p:nvSpPr>
          <p:cNvPr id="4" name="Shape 2">
            <a:extLst>
              <a:ext uri="{FF2B5EF4-FFF2-40B4-BE49-F238E27FC236}">
                <a16:creationId xmlns:a16="http://schemas.microsoft.com/office/drawing/2014/main" id="{3D395C97-266F-A830-1B47-967CFFAAC955}"/>
              </a:ext>
            </a:extLst>
          </p:cNvPr>
          <p:cNvSpPr/>
          <p:nvPr/>
        </p:nvSpPr>
        <p:spPr>
          <a:xfrm>
            <a:off x="696992" y="2433161"/>
            <a:ext cx="391954" cy="391954"/>
          </a:xfrm>
          <a:prstGeom prst="roundRect">
            <a:avLst>
              <a:gd name="adj" fmla="val 66686"/>
            </a:avLst>
          </a:prstGeom>
          <a:solidFill>
            <a:srgbClr val="D4E9F7"/>
          </a:solidFill>
          <a:ln w="7620">
            <a:solidFill>
              <a:srgbClr val="BACFDD"/>
            </a:solidFill>
            <a:prstDash val="solid"/>
          </a:ln>
        </p:spPr>
      </p:sp>
      <p:sp>
        <p:nvSpPr>
          <p:cNvPr id="5" name="Text 3">
            <a:extLst>
              <a:ext uri="{FF2B5EF4-FFF2-40B4-BE49-F238E27FC236}">
                <a16:creationId xmlns:a16="http://schemas.microsoft.com/office/drawing/2014/main" id="{7177E143-733B-9752-CBF3-7B90FE53D8DA}"/>
              </a:ext>
            </a:extLst>
          </p:cNvPr>
          <p:cNvSpPr/>
          <p:nvPr/>
        </p:nvSpPr>
        <p:spPr>
          <a:xfrm>
            <a:off x="755452" y="2457212"/>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1</a:t>
            </a:r>
            <a:endParaRPr lang="en-US" sz="2150" dirty="0"/>
          </a:p>
        </p:txBody>
      </p:sp>
      <p:sp>
        <p:nvSpPr>
          <p:cNvPr id="6" name="Text 4">
            <a:extLst>
              <a:ext uri="{FF2B5EF4-FFF2-40B4-BE49-F238E27FC236}">
                <a16:creationId xmlns:a16="http://schemas.microsoft.com/office/drawing/2014/main" id="{25B0671B-FD42-2728-B27A-A1B77214F6AB}"/>
              </a:ext>
            </a:extLst>
          </p:cNvPr>
          <p:cNvSpPr/>
          <p:nvPr/>
        </p:nvSpPr>
        <p:spPr>
          <a:xfrm>
            <a:off x="1263134" y="2493050"/>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Topic &amp; Description</a:t>
            </a:r>
            <a:endParaRPr lang="en-US" sz="1800" dirty="0"/>
          </a:p>
        </p:txBody>
      </p:sp>
      <p:sp>
        <p:nvSpPr>
          <p:cNvPr id="7" name="Text 5">
            <a:extLst>
              <a:ext uri="{FF2B5EF4-FFF2-40B4-BE49-F238E27FC236}">
                <a16:creationId xmlns:a16="http://schemas.microsoft.com/office/drawing/2014/main" id="{953E9E9D-6916-5039-04DA-B9461B1F3AE6}"/>
              </a:ext>
            </a:extLst>
          </p:cNvPr>
          <p:cNvSpPr/>
          <p:nvPr/>
        </p:nvSpPr>
        <p:spPr>
          <a:xfrm>
            <a:off x="1263134" y="2884170"/>
            <a:ext cx="12670274" cy="557689"/>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crisp description of our intent: To build an intelligent platform that simplifies the entire data lifecycle using conversational AI, from raw data to actionable insights.</a:t>
            </a:r>
            <a:endParaRPr lang="en-US" sz="1400" dirty="0"/>
          </a:p>
        </p:txBody>
      </p:sp>
      <p:sp>
        <p:nvSpPr>
          <p:cNvPr id="8" name="Shape 6">
            <a:extLst>
              <a:ext uri="{FF2B5EF4-FFF2-40B4-BE49-F238E27FC236}">
                <a16:creationId xmlns:a16="http://schemas.microsoft.com/office/drawing/2014/main" id="{8C6E7061-BB31-E4F0-1857-800E64A01B6A}"/>
              </a:ext>
            </a:extLst>
          </p:cNvPr>
          <p:cNvSpPr/>
          <p:nvPr/>
        </p:nvSpPr>
        <p:spPr>
          <a:xfrm>
            <a:off x="696992" y="3790355"/>
            <a:ext cx="391954" cy="391954"/>
          </a:xfrm>
          <a:prstGeom prst="roundRect">
            <a:avLst>
              <a:gd name="adj" fmla="val 66686"/>
            </a:avLst>
          </a:prstGeom>
          <a:solidFill>
            <a:srgbClr val="D4E9F7"/>
          </a:solidFill>
          <a:ln w="7620">
            <a:solidFill>
              <a:srgbClr val="BACFDD"/>
            </a:solidFill>
            <a:prstDash val="solid"/>
          </a:ln>
        </p:spPr>
      </p:sp>
      <p:sp>
        <p:nvSpPr>
          <p:cNvPr id="9" name="Text 7">
            <a:extLst>
              <a:ext uri="{FF2B5EF4-FFF2-40B4-BE49-F238E27FC236}">
                <a16:creationId xmlns:a16="http://schemas.microsoft.com/office/drawing/2014/main" id="{9EF20AD1-ABA8-E88A-692F-6CAAE95F538E}"/>
              </a:ext>
            </a:extLst>
          </p:cNvPr>
          <p:cNvSpPr/>
          <p:nvPr/>
        </p:nvSpPr>
        <p:spPr>
          <a:xfrm>
            <a:off x="755452" y="3814405"/>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2</a:t>
            </a:r>
            <a:endParaRPr lang="en-US" sz="2150" dirty="0"/>
          </a:p>
        </p:txBody>
      </p:sp>
      <p:sp>
        <p:nvSpPr>
          <p:cNvPr id="10" name="Text 8">
            <a:extLst>
              <a:ext uri="{FF2B5EF4-FFF2-40B4-BE49-F238E27FC236}">
                <a16:creationId xmlns:a16="http://schemas.microsoft.com/office/drawing/2014/main" id="{3AF1FCD7-4FA6-9C83-4609-DCA24557C02C}"/>
              </a:ext>
            </a:extLst>
          </p:cNvPr>
          <p:cNvSpPr/>
          <p:nvPr/>
        </p:nvSpPr>
        <p:spPr>
          <a:xfrm>
            <a:off x="1263134" y="3850243"/>
            <a:ext cx="2323386"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Proposed Architecture</a:t>
            </a:r>
            <a:endParaRPr lang="en-US" sz="1800" dirty="0"/>
          </a:p>
        </p:txBody>
      </p:sp>
      <p:sp>
        <p:nvSpPr>
          <p:cNvPr id="11" name="Text 9">
            <a:extLst>
              <a:ext uri="{FF2B5EF4-FFF2-40B4-BE49-F238E27FC236}">
                <a16:creationId xmlns:a16="http://schemas.microsoft.com/office/drawing/2014/main" id="{4528EF7E-8269-F255-D53C-836E342A024A}"/>
              </a:ext>
            </a:extLst>
          </p:cNvPr>
          <p:cNvSpPr/>
          <p:nvPr/>
        </p:nvSpPr>
        <p:spPr>
          <a:xfrm>
            <a:off x="1263134" y="4241363"/>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simple, single-page diagram/description of our project's technical blueprint.</a:t>
            </a:r>
            <a:endParaRPr lang="en-US" sz="1400" dirty="0"/>
          </a:p>
        </p:txBody>
      </p:sp>
      <p:sp>
        <p:nvSpPr>
          <p:cNvPr id="12" name="Shape 10">
            <a:extLst>
              <a:ext uri="{FF2B5EF4-FFF2-40B4-BE49-F238E27FC236}">
                <a16:creationId xmlns:a16="http://schemas.microsoft.com/office/drawing/2014/main" id="{18314014-63D7-24E1-5A5F-0BD501E1B59A}"/>
              </a:ext>
            </a:extLst>
          </p:cNvPr>
          <p:cNvSpPr/>
          <p:nvPr/>
        </p:nvSpPr>
        <p:spPr>
          <a:xfrm>
            <a:off x="696992" y="4868704"/>
            <a:ext cx="391954" cy="391954"/>
          </a:xfrm>
          <a:prstGeom prst="roundRect">
            <a:avLst>
              <a:gd name="adj" fmla="val 66686"/>
            </a:avLst>
          </a:prstGeom>
          <a:solidFill>
            <a:srgbClr val="D4E9F7"/>
          </a:solidFill>
          <a:ln w="7620">
            <a:solidFill>
              <a:srgbClr val="BACFDD"/>
            </a:solidFill>
            <a:prstDash val="solid"/>
          </a:ln>
        </p:spPr>
      </p:sp>
      <p:sp>
        <p:nvSpPr>
          <p:cNvPr id="13" name="Text 11">
            <a:extLst>
              <a:ext uri="{FF2B5EF4-FFF2-40B4-BE49-F238E27FC236}">
                <a16:creationId xmlns:a16="http://schemas.microsoft.com/office/drawing/2014/main" id="{5DFC081F-C7F8-174C-F650-A2D2B750230F}"/>
              </a:ext>
            </a:extLst>
          </p:cNvPr>
          <p:cNvSpPr/>
          <p:nvPr/>
        </p:nvSpPr>
        <p:spPr>
          <a:xfrm>
            <a:off x="755452" y="4892754"/>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3</a:t>
            </a:r>
            <a:endParaRPr lang="en-US" sz="2150" dirty="0"/>
          </a:p>
        </p:txBody>
      </p:sp>
      <p:sp>
        <p:nvSpPr>
          <p:cNvPr id="14" name="Text 12">
            <a:extLst>
              <a:ext uri="{FF2B5EF4-FFF2-40B4-BE49-F238E27FC236}">
                <a16:creationId xmlns:a16="http://schemas.microsoft.com/office/drawing/2014/main" id="{B9B62EFE-2CB8-50D1-D391-567E37207C5F}"/>
              </a:ext>
            </a:extLst>
          </p:cNvPr>
          <p:cNvSpPr/>
          <p:nvPr/>
        </p:nvSpPr>
        <p:spPr>
          <a:xfrm>
            <a:off x="1263134" y="4928592"/>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Milestone 1 for Credits</a:t>
            </a:r>
            <a:endParaRPr lang="en-US" sz="1800" dirty="0"/>
          </a:p>
        </p:txBody>
      </p:sp>
      <p:sp>
        <p:nvSpPr>
          <p:cNvPr id="15" name="Text 13">
            <a:extLst>
              <a:ext uri="{FF2B5EF4-FFF2-40B4-BE49-F238E27FC236}">
                <a16:creationId xmlns:a16="http://schemas.microsoft.com/office/drawing/2014/main" id="{42463F88-E6C3-8EF5-B484-2390188FE27E}"/>
              </a:ext>
            </a:extLst>
          </p:cNvPr>
          <p:cNvSpPr/>
          <p:nvPr/>
        </p:nvSpPr>
        <p:spPr>
          <a:xfrm>
            <a:off x="1263134" y="5319713"/>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Defining the stage where AWS credits become essential for project progression after local development.</a:t>
            </a:r>
            <a:endParaRPr lang="en-US" sz="1400" dirty="0"/>
          </a:p>
        </p:txBody>
      </p:sp>
      <p:sp>
        <p:nvSpPr>
          <p:cNvPr id="16" name="Shape 14">
            <a:extLst>
              <a:ext uri="{FF2B5EF4-FFF2-40B4-BE49-F238E27FC236}">
                <a16:creationId xmlns:a16="http://schemas.microsoft.com/office/drawing/2014/main" id="{3C191133-1947-327E-65BD-ABBD536A89C4}"/>
              </a:ext>
            </a:extLst>
          </p:cNvPr>
          <p:cNvSpPr/>
          <p:nvPr/>
        </p:nvSpPr>
        <p:spPr>
          <a:xfrm>
            <a:off x="696992" y="5947053"/>
            <a:ext cx="391954" cy="391954"/>
          </a:xfrm>
          <a:prstGeom prst="roundRect">
            <a:avLst>
              <a:gd name="adj" fmla="val 66686"/>
            </a:avLst>
          </a:prstGeom>
          <a:solidFill>
            <a:srgbClr val="D4E9F7"/>
          </a:solidFill>
          <a:ln w="7620">
            <a:solidFill>
              <a:srgbClr val="BACFDD"/>
            </a:solidFill>
            <a:prstDash val="solid"/>
          </a:ln>
        </p:spPr>
      </p:sp>
      <p:sp>
        <p:nvSpPr>
          <p:cNvPr id="17" name="Text 15">
            <a:extLst>
              <a:ext uri="{FF2B5EF4-FFF2-40B4-BE49-F238E27FC236}">
                <a16:creationId xmlns:a16="http://schemas.microsoft.com/office/drawing/2014/main" id="{748DDD65-EA0B-3E30-3EDA-8D063A7B40D2}"/>
              </a:ext>
            </a:extLst>
          </p:cNvPr>
          <p:cNvSpPr/>
          <p:nvPr/>
        </p:nvSpPr>
        <p:spPr>
          <a:xfrm>
            <a:off x="755452" y="5971103"/>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4</a:t>
            </a:r>
            <a:endParaRPr lang="en-US" sz="2150" dirty="0"/>
          </a:p>
        </p:txBody>
      </p:sp>
      <p:sp>
        <p:nvSpPr>
          <p:cNvPr id="18" name="Text 16">
            <a:extLst>
              <a:ext uri="{FF2B5EF4-FFF2-40B4-BE49-F238E27FC236}">
                <a16:creationId xmlns:a16="http://schemas.microsoft.com/office/drawing/2014/main" id="{62E57C8E-E241-9A49-30D8-22131DE639BA}"/>
              </a:ext>
            </a:extLst>
          </p:cNvPr>
          <p:cNvSpPr/>
          <p:nvPr/>
        </p:nvSpPr>
        <p:spPr>
          <a:xfrm>
            <a:off x="1263134" y="6006941"/>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Overall Timeline</a:t>
            </a:r>
            <a:endParaRPr lang="en-US" sz="1800" dirty="0"/>
          </a:p>
        </p:txBody>
      </p:sp>
      <p:sp>
        <p:nvSpPr>
          <p:cNvPr id="19" name="Text 17">
            <a:extLst>
              <a:ext uri="{FF2B5EF4-FFF2-40B4-BE49-F238E27FC236}">
                <a16:creationId xmlns:a16="http://schemas.microsoft.com/office/drawing/2014/main" id="{0A760513-0879-CFB8-57C5-6E4ADC027055}"/>
              </a:ext>
            </a:extLst>
          </p:cNvPr>
          <p:cNvSpPr/>
          <p:nvPr/>
        </p:nvSpPr>
        <p:spPr>
          <a:xfrm>
            <a:off x="1263134" y="6398062"/>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detailed plan covering the approximate four-week capstone duration, aligning with credit expiry.</a:t>
            </a:r>
            <a:endParaRPr lang="en-US" sz="1400" dirty="0"/>
          </a:p>
        </p:txBody>
      </p:sp>
      <p:sp>
        <p:nvSpPr>
          <p:cNvPr id="20" name="Shape 18">
            <a:extLst>
              <a:ext uri="{FF2B5EF4-FFF2-40B4-BE49-F238E27FC236}">
                <a16:creationId xmlns:a16="http://schemas.microsoft.com/office/drawing/2014/main" id="{67A3C551-57B1-B364-D337-161952BEA7ED}"/>
              </a:ext>
            </a:extLst>
          </p:cNvPr>
          <p:cNvSpPr/>
          <p:nvPr/>
        </p:nvSpPr>
        <p:spPr>
          <a:xfrm>
            <a:off x="696992" y="7025402"/>
            <a:ext cx="391954" cy="391954"/>
          </a:xfrm>
          <a:prstGeom prst="roundRect">
            <a:avLst>
              <a:gd name="adj" fmla="val 66686"/>
            </a:avLst>
          </a:prstGeom>
          <a:solidFill>
            <a:srgbClr val="D4E9F7"/>
          </a:solidFill>
          <a:ln w="7620">
            <a:solidFill>
              <a:srgbClr val="BACFDD"/>
            </a:solidFill>
            <a:prstDash val="solid"/>
          </a:ln>
        </p:spPr>
      </p:sp>
      <p:sp>
        <p:nvSpPr>
          <p:cNvPr id="21" name="Text 19">
            <a:extLst>
              <a:ext uri="{FF2B5EF4-FFF2-40B4-BE49-F238E27FC236}">
                <a16:creationId xmlns:a16="http://schemas.microsoft.com/office/drawing/2014/main" id="{ED02360B-8DC5-818A-4900-8CF5BE296E6B}"/>
              </a:ext>
            </a:extLst>
          </p:cNvPr>
          <p:cNvSpPr/>
          <p:nvPr/>
        </p:nvSpPr>
        <p:spPr>
          <a:xfrm>
            <a:off x="755452" y="7049453"/>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5</a:t>
            </a:r>
            <a:endParaRPr lang="en-US" sz="2150" dirty="0"/>
          </a:p>
        </p:txBody>
      </p:sp>
      <p:sp>
        <p:nvSpPr>
          <p:cNvPr id="22" name="Text 20">
            <a:extLst>
              <a:ext uri="{FF2B5EF4-FFF2-40B4-BE49-F238E27FC236}">
                <a16:creationId xmlns:a16="http://schemas.microsoft.com/office/drawing/2014/main" id="{A0FB75A6-D41B-8713-DD06-5524DC25D7B1}"/>
              </a:ext>
            </a:extLst>
          </p:cNvPr>
          <p:cNvSpPr/>
          <p:nvPr/>
        </p:nvSpPr>
        <p:spPr>
          <a:xfrm>
            <a:off x="1263134" y="7085290"/>
            <a:ext cx="3462695"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Group Members &amp; Responsibilities</a:t>
            </a:r>
            <a:endParaRPr lang="en-US" sz="1800" dirty="0"/>
          </a:p>
        </p:txBody>
      </p:sp>
      <p:sp>
        <p:nvSpPr>
          <p:cNvPr id="23" name="Text 21">
            <a:extLst>
              <a:ext uri="{FF2B5EF4-FFF2-40B4-BE49-F238E27FC236}">
                <a16:creationId xmlns:a16="http://schemas.microsoft.com/office/drawing/2014/main" id="{BF41CFD4-68A1-9308-BEE3-83C98066B66C}"/>
              </a:ext>
            </a:extLst>
          </p:cNvPr>
          <p:cNvSpPr/>
          <p:nvPr/>
        </p:nvSpPr>
        <p:spPr>
          <a:xfrm>
            <a:off x="1263134" y="7476411"/>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Clearly outlining team roles and ensuring equitable contribution for successful project completion.</a:t>
            </a:r>
            <a:endParaRPr lang="en-US" sz="1400" dirty="0"/>
          </a:p>
        </p:txBody>
      </p:sp>
    </p:spTree>
    <p:extLst>
      <p:ext uri="{BB962C8B-B14F-4D97-AF65-F5344CB8AC3E}">
        <p14:creationId xmlns:p14="http://schemas.microsoft.com/office/powerpoint/2010/main" val="250733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0">
            <a:extLst>
              <a:ext uri="{FF2B5EF4-FFF2-40B4-BE49-F238E27FC236}">
                <a16:creationId xmlns:a16="http://schemas.microsoft.com/office/drawing/2014/main" id="{66C9C51D-50CC-429A-0F59-90BFF14F90E4}"/>
              </a:ext>
            </a:extLst>
          </p:cNvPr>
          <p:cNvSpPr/>
          <p:nvPr/>
        </p:nvSpPr>
        <p:spPr>
          <a:xfrm>
            <a:off x="758309" y="619363"/>
            <a:ext cx="7932658"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DataFlow AI: Core Value Proposition</a:t>
            </a:r>
            <a:endParaRPr lang="en-US" sz="3900" dirty="0"/>
          </a:p>
        </p:txBody>
      </p:sp>
      <p:sp>
        <p:nvSpPr>
          <p:cNvPr id="9" name="Text 1">
            <a:extLst>
              <a:ext uri="{FF2B5EF4-FFF2-40B4-BE49-F238E27FC236}">
                <a16:creationId xmlns:a16="http://schemas.microsoft.com/office/drawing/2014/main" id="{35958E30-9B74-AB9C-180E-83A980286F2F}"/>
              </a:ext>
            </a:extLst>
          </p:cNvPr>
          <p:cNvSpPr/>
          <p:nvPr/>
        </p:nvSpPr>
        <p:spPr>
          <a:xfrm>
            <a:off x="758309" y="1621988"/>
            <a:ext cx="13113782" cy="909757"/>
          </a:xfrm>
          <a:prstGeom prst="rect">
            <a:avLst/>
          </a:prstGeom>
          <a:noFill/>
          <a:ln/>
        </p:spPr>
        <p:txBody>
          <a:bodyPr wrap="square" lIns="0" tIns="0" rIns="0" bIns="0" rtlCol="0" anchor="t"/>
          <a:lstStyle/>
          <a:p>
            <a:pPr marL="0" indent="0" algn="l">
              <a:lnSpc>
                <a:spcPts val="2350"/>
              </a:lnSpc>
              <a:buNone/>
            </a:pPr>
            <a:r>
              <a:rPr lang="en-US" sz="1600" dirty="0">
                <a:solidFill>
                  <a:srgbClr val="384653"/>
                </a:solidFill>
                <a:latin typeface="Montserrat" pitchFamily="34" charset="0"/>
                <a:ea typeface="Montserrat" pitchFamily="34" charset="-122"/>
                <a:cs typeface="Montserrat" pitchFamily="34" charset="-120"/>
              </a:rPr>
              <a:t>DataFlow AI revolutionizes data interaction by providing an intelligent, conversational platform. It streamlines the entire data lifecycle, from raw ingestion to actionable insights, through intuitive natural language. Seamlessly integrating with existing BI tools, it empowers users to extract, analyse, and visualise data without extensive technical expertise</a:t>
            </a:r>
            <a:r>
              <a:rPr lang="en-US" sz="1600">
                <a:solidFill>
                  <a:srgbClr val="384653"/>
                </a:solidFill>
                <a:latin typeface="Montserrat" pitchFamily="34" charset="0"/>
                <a:ea typeface="Montserrat" pitchFamily="34" charset="-122"/>
                <a:cs typeface="Montserrat" pitchFamily="34" charset="-120"/>
              </a:rPr>
              <a:t>. </a:t>
            </a:r>
            <a:endParaRPr lang="en-US" sz="1600" dirty="0"/>
          </a:p>
        </p:txBody>
      </p:sp>
      <p:pic>
        <p:nvPicPr>
          <p:cNvPr id="10" name="Image 0" descr="preencoded.png">
            <a:extLst>
              <a:ext uri="{FF2B5EF4-FFF2-40B4-BE49-F238E27FC236}">
                <a16:creationId xmlns:a16="http://schemas.microsoft.com/office/drawing/2014/main" id="{75C4740F-2334-710D-88F8-DBF5E8CF09D7}"/>
              </a:ext>
            </a:extLst>
          </p:cNvPr>
          <p:cNvPicPr>
            <a:picLocks noChangeAspect="1"/>
          </p:cNvPicPr>
          <p:nvPr/>
        </p:nvPicPr>
        <p:blipFill>
          <a:blip r:embed="rId2"/>
          <a:stretch>
            <a:fillRect/>
          </a:stretch>
        </p:blipFill>
        <p:spPr>
          <a:xfrm>
            <a:off x="4154805" y="2744986"/>
            <a:ext cx="6320790" cy="4865132"/>
          </a:xfrm>
          <a:prstGeom prst="rect">
            <a:avLst/>
          </a:prstGeom>
        </p:spPr>
      </p:pic>
      <p:sp>
        <p:nvSpPr>
          <p:cNvPr id="11" name="Text 2">
            <a:extLst>
              <a:ext uri="{FF2B5EF4-FFF2-40B4-BE49-F238E27FC236}">
                <a16:creationId xmlns:a16="http://schemas.microsoft.com/office/drawing/2014/main" id="{6E511D08-64FC-6267-B50F-DC08D4328F9A}"/>
              </a:ext>
            </a:extLst>
          </p:cNvPr>
          <p:cNvSpPr/>
          <p:nvPr/>
        </p:nvSpPr>
        <p:spPr>
          <a:xfrm>
            <a:off x="4344976" y="2881142"/>
            <a:ext cx="2714509" cy="776569"/>
          </a:xfrm>
          <a:prstGeom prst="rect">
            <a:avLst/>
          </a:prstGeom>
          <a:noFill/>
          <a:ln/>
        </p:spPr>
        <p:txBody>
          <a:bodyPr wrap="squar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Natural Language Interaction</a:t>
            </a:r>
            <a:endParaRPr lang="en-US" sz="1400" dirty="0"/>
          </a:p>
        </p:txBody>
      </p:sp>
      <p:sp>
        <p:nvSpPr>
          <p:cNvPr id="12" name="Text 3">
            <a:extLst>
              <a:ext uri="{FF2B5EF4-FFF2-40B4-BE49-F238E27FC236}">
                <a16:creationId xmlns:a16="http://schemas.microsoft.com/office/drawing/2014/main" id="{C33358F9-F827-2797-6179-85A879405746}"/>
              </a:ext>
            </a:extLst>
          </p:cNvPr>
          <p:cNvSpPr/>
          <p:nvPr/>
        </p:nvSpPr>
        <p:spPr>
          <a:xfrm>
            <a:off x="5944832" y="6697191"/>
            <a:ext cx="2714509" cy="776569"/>
          </a:xfrm>
          <a:prstGeom prst="rect">
            <a:avLst/>
          </a:prstGeom>
          <a:noFill/>
          <a:ln/>
        </p:spPr>
        <p:txBody>
          <a:bodyPr wrap="squar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Data Lifecycle Transformation</a:t>
            </a:r>
            <a:endParaRPr lang="en-US" sz="1400" dirty="0"/>
          </a:p>
        </p:txBody>
      </p:sp>
      <p:sp>
        <p:nvSpPr>
          <p:cNvPr id="13" name="Text 4">
            <a:extLst>
              <a:ext uri="{FF2B5EF4-FFF2-40B4-BE49-F238E27FC236}">
                <a16:creationId xmlns:a16="http://schemas.microsoft.com/office/drawing/2014/main" id="{B8873F5A-52FC-422E-41DD-67CC4A49C511}"/>
              </a:ext>
            </a:extLst>
          </p:cNvPr>
          <p:cNvSpPr/>
          <p:nvPr/>
        </p:nvSpPr>
        <p:spPr>
          <a:xfrm>
            <a:off x="7570915" y="3075181"/>
            <a:ext cx="2714510" cy="388285"/>
          </a:xfrm>
          <a:prstGeom prst="rect">
            <a:avLst/>
          </a:prstGeom>
          <a:noFill/>
          <a:ln/>
        </p:spPr>
        <p:txBody>
          <a:bodyPr wrap="non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BI Tools Integration</a:t>
            </a:r>
            <a:endParaRPr lang="en-US" sz="1400" dirty="0"/>
          </a:p>
        </p:txBody>
      </p:sp>
    </p:spTree>
    <p:extLst>
      <p:ext uri="{BB962C8B-B14F-4D97-AF65-F5344CB8AC3E}">
        <p14:creationId xmlns:p14="http://schemas.microsoft.com/office/powerpoint/2010/main" val="215467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66976" y="499705"/>
            <a:ext cx="5803940" cy="466249"/>
          </a:xfrm>
          <a:prstGeom prst="rect">
            <a:avLst/>
          </a:prstGeom>
          <a:noFill/>
          <a:ln/>
        </p:spPr>
        <p:txBody>
          <a:bodyPr wrap="none" lIns="0" tIns="0" rIns="0" bIns="0" rtlCol="0" anchor="t"/>
          <a:lstStyle/>
          <a:p>
            <a:pPr marL="0" indent="0" algn="l">
              <a:lnSpc>
                <a:spcPts val="3650"/>
              </a:lnSpc>
              <a:buNone/>
            </a:pPr>
            <a:r>
              <a:rPr lang="en-US" sz="2900" b="1" dirty="0">
                <a:solidFill>
                  <a:srgbClr val="2E3C4E"/>
                </a:solidFill>
                <a:latin typeface="Barlow Bold" pitchFamily="34" charset="0"/>
                <a:ea typeface="Barlow Bold" pitchFamily="34" charset="-122"/>
                <a:cs typeface="Barlow Bold" pitchFamily="34" charset="-120"/>
              </a:rPr>
              <a:t>Proposed Multi-Agent Architecture </a:t>
            </a:r>
            <a:endParaRPr lang="en-US" sz="2900" dirty="0"/>
          </a:p>
        </p:txBody>
      </p:sp>
      <p:sp>
        <p:nvSpPr>
          <p:cNvPr id="3" name="Text 1"/>
          <p:cNvSpPr/>
          <p:nvPr/>
        </p:nvSpPr>
        <p:spPr>
          <a:xfrm>
            <a:off x="566976" y="1249442"/>
            <a:ext cx="13496449" cy="453628"/>
          </a:xfrm>
          <a:prstGeom prst="rect">
            <a:avLst/>
          </a:prstGeom>
          <a:noFill/>
          <a:ln/>
        </p:spPr>
        <p:txBody>
          <a:bodyPr wrap="square" lIns="0" tIns="0" rIns="0" bIns="0" rtlCol="0" anchor="t"/>
          <a:lstStyle/>
          <a:p>
            <a:pPr marL="0" indent="0" algn="l">
              <a:lnSpc>
                <a:spcPts val="1750"/>
              </a:lnSpc>
              <a:buNone/>
            </a:pPr>
            <a:r>
              <a:rPr lang="en-US" sz="1400" dirty="0">
                <a:solidFill>
                  <a:srgbClr val="384653"/>
                </a:solidFill>
                <a:latin typeface="Montserrat" pitchFamily="34" charset="0"/>
                <a:ea typeface="Montserrat" pitchFamily="34" charset="-122"/>
                <a:cs typeface="Montserrat" pitchFamily="34" charset="-120"/>
              </a:rPr>
              <a:t>The DataFlow AI platform features a consolidated multi-agent architecture designed for robust and scalable data analytics. This layered approach ensures efficient handling of various data processes and intelligent interactions.</a:t>
            </a:r>
            <a:endParaRPr lang="en-US" sz="1400" dirty="0"/>
          </a:p>
        </p:txBody>
      </p:sp>
      <p:sp>
        <p:nvSpPr>
          <p:cNvPr id="4" name="Shape 2"/>
          <p:cNvSpPr/>
          <p:nvPr/>
        </p:nvSpPr>
        <p:spPr>
          <a:xfrm>
            <a:off x="566976" y="1862495"/>
            <a:ext cx="13496449" cy="5867400"/>
          </a:xfrm>
          <a:prstGeom prst="roundRect">
            <a:avLst>
              <a:gd name="adj" fmla="val 3624"/>
            </a:avLst>
          </a:prstGeom>
          <a:noFill/>
          <a:ln w="7620">
            <a:solidFill>
              <a:srgbClr val="000000">
                <a:alpha val="8000"/>
              </a:srgbClr>
            </a:solidFill>
            <a:prstDash val="solid"/>
          </a:ln>
        </p:spPr>
      </p:sp>
      <p:sp>
        <p:nvSpPr>
          <p:cNvPr id="5" name="Shape 3"/>
          <p:cNvSpPr/>
          <p:nvPr/>
        </p:nvSpPr>
        <p:spPr>
          <a:xfrm>
            <a:off x="574596" y="1870115"/>
            <a:ext cx="13481209" cy="412075"/>
          </a:xfrm>
          <a:prstGeom prst="rect">
            <a:avLst/>
          </a:prstGeom>
          <a:solidFill>
            <a:srgbClr val="FFFFFF">
              <a:alpha val="4000"/>
            </a:srgbClr>
          </a:solidFill>
          <a:ln/>
        </p:spPr>
      </p:sp>
      <p:sp>
        <p:nvSpPr>
          <p:cNvPr id="6" name="Text 4"/>
          <p:cNvSpPr/>
          <p:nvPr/>
        </p:nvSpPr>
        <p:spPr>
          <a:xfrm>
            <a:off x="716518" y="1962745"/>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Orchestration Layer</a:t>
            </a:r>
            <a:endParaRPr lang="en-US" sz="1100" dirty="0"/>
          </a:p>
        </p:txBody>
      </p:sp>
      <p:sp>
        <p:nvSpPr>
          <p:cNvPr id="7" name="Text 5"/>
          <p:cNvSpPr/>
          <p:nvPr/>
        </p:nvSpPr>
        <p:spPr>
          <a:xfrm>
            <a:off x="3416498" y="196274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Discovery Agent</a:t>
            </a:r>
            <a:endParaRPr lang="en-US" sz="1100" dirty="0"/>
          </a:p>
        </p:txBody>
      </p:sp>
      <p:sp>
        <p:nvSpPr>
          <p:cNvPr id="8" name="Text 6"/>
          <p:cNvSpPr/>
          <p:nvPr/>
        </p:nvSpPr>
        <p:spPr>
          <a:xfrm>
            <a:off x="6112669" y="196274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Auto-detect data sources and BI tools</a:t>
            </a:r>
            <a:endParaRPr lang="en-US" sz="1100" dirty="0"/>
          </a:p>
        </p:txBody>
      </p:sp>
      <p:sp>
        <p:nvSpPr>
          <p:cNvPr id="9" name="Text 7"/>
          <p:cNvSpPr/>
          <p:nvPr/>
        </p:nvSpPr>
        <p:spPr>
          <a:xfrm>
            <a:off x="10156984" y="196274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System Setup</a:t>
            </a:r>
            <a:endParaRPr lang="en-US" sz="1100" dirty="0"/>
          </a:p>
        </p:txBody>
      </p:sp>
      <p:sp>
        <p:nvSpPr>
          <p:cNvPr id="10" name="Shape 8"/>
          <p:cNvSpPr/>
          <p:nvPr/>
        </p:nvSpPr>
        <p:spPr>
          <a:xfrm>
            <a:off x="574596" y="2282190"/>
            <a:ext cx="13481209" cy="638889"/>
          </a:xfrm>
          <a:prstGeom prst="rect">
            <a:avLst/>
          </a:prstGeom>
          <a:solidFill>
            <a:srgbClr val="000000">
              <a:alpha val="4000"/>
            </a:srgbClr>
          </a:solidFill>
          <a:ln/>
        </p:spPr>
      </p:sp>
      <p:sp>
        <p:nvSpPr>
          <p:cNvPr id="11" name="Text 9"/>
          <p:cNvSpPr/>
          <p:nvPr/>
        </p:nvSpPr>
        <p:spPr>
          <a:xfrm>
            <a:off x="716518" y="2374821"/>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12" name="Text 10"/>
          <p:cNvSpPr/>
          <p:nvPr/>
        </p:nvSpPr>
        <p:spPr>
          <a:xfrm>
            <a:off x="3416498" y="2374821"/>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Integration Agent</a:t>
            </a:r>
            <a:endParaRPr lang="en-US" sz="1100" dirty="0"/>
          </a:p>
        </p:txBody>
      </p:sp>
      <p:sp>
        <p:nvSpPr>
          <p:cNvPr id="13" name="Text 11"/>
          <p:cNvSpPr/>
          <p:nvPr/>
        </p:nvSpPr>
        <p:spPr>
          <a:xfrm>
            <a:off x="6112669" y="2374821"/>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Manage cross-platform connectivity and authentication</a:t>
            </a:r>
            <a:endParaRPr lang="en-US" sz="1100" dirty="0"/>
          </a:p>
        </p:txBody>
      </p:sp>
      <p:sp>
        <p:nvSpPr>
          <p:cNvPr id="14" name="Text 12"/>
          <p:cNvSpPr/>
          <p:nvPr/>
        </p:nvSpPr>
        <p:spPr>
          <a:xfrm>
            <a:off x="10156984" y="2374821"/>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Connectivity</a:t>
            </a:r>
            <a:endParaRPr lang="en-US" sz="1100" dirty="0"/>
          </a:p>
        </p:txBody>
      </p:sp>
      <p:sp>
        <p:nvSpPr>
          <p:cNvPr id="15" name="Shape 13"/>
          <p:cNvSpPr/>
          <p:nvPr/>
        </p:nvSpPr>
        <p:spPr>
          <a:xfrm>
            <a:off x="574596" y="2921079"/>
            <a:ext cx="13481209" cy="638889"/>
          </a:xfrm>
          <a:prstGeom prst="rect">
            <a:avLst/>
          </a:prstGeom>
          <a:solidFill>
            <a:srgbClr val="FFFFFF">
              <a:alpha val="4000"/>
            </a:srgbClr>
          </a:solidFill>
          <a:ln/>
        </p:spPr>
      </p:sp>
      <p:sp>
        <p:nvSpPr>
          <p:cNvPr id="16" name="Text 14"/>
          <p:cNvSpPr/>
          <p:nvPr/>
        </p:nvSpPr>
        <p:spPr>
          <a:xfrm>
            <a:off x="716518" y="301371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17" name="Text 15"/>
          <p:cNvSpPr/>
          <p:nvPr/>
        </p:nvSpPr>
        <p:spPr>
          <a:xfrm>
            <a:off x="3416498" y="301371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Monitoring Agent</a:t>
            </a:r>
            <a:endParaRPr lang="en-US" sz="1100" dirty="0"/>
          </a:p>
        </p:txBody>
      </p:sp>
      <p:sp>
        <p:nvSpPr>
          <p:cNvPr id="18" name="Text 16"/>
          <p:cNvSpPr/>
          <p:nvPr/>
        </p:nvSpPr>
        <p:spPr>
          <a:xfrm>
            <a:off x="6112669" y="3013710"/>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System health, error recovery, and performance tracking</a:t>
            </a:r>
            <a:endParaRPr lang="en-US" sz="1100" dirty="0"/>
          </a:p>
        </p:txBody>
      </p:sp>
      <p:sp>
        <p:nvSpPr>
          <p:cNvPr id="19" name="Text 17"/>
          <p:cNvSpPr/>
          <p:nvPr/>
        </p:nvSpPr>
        <p:spPr>
          <a:xfrm>
            <a:off x="10156984" y="301371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Maintenance</a:t>
            </a:r>
            <a:endParaRPr lang="en-US" sz="1100" dirty="0"/>
          </a:p>
        </p:txBody>
      </p:sp>
      <p:sp>
        <p:nvSpPr>
          <p:cNvPr id="20" name="Shape 18"/>
          <p:cNvSpPr/>
          <p:nvPr/>
        </p:nvSpPr>
        <p:spPr>
          <a:xfrm>
            <a:off x="574596" y="3559969"/>
            <a:ext cx="13481209" cy="412075"/>
          </a:xfrm>
          <a:prstGeom prst="rect">
            <a:avLst/>
          </a:prstGeom>
          <a:solidFill>
            <a:srgbClr val="000000">
              <a:alpha val="4000"/>
            </a:srgbClr>
          </a:solidFill>
          <a:ln/>
        </p:spPr>
        <p:txBody>
          <a:bodyPr/>
          <a:lstStyle/>
          <a:p>
            <a:endParaRPr lang="en-IN" dirty="0"/>
          </a:p>
        </p:txBody>
      </p:sp>
      <p:sp>
        <p:nvSpPr>
          <p:cNvPr id="21" name="Text 19"/>
          <p:cNvSpPr/>
          <p:nvPr/>
        </p:nvSpPr>
        <p:spPr>
          <a:xfrm>
            <a:off x="716518" y="3652599"/>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Processing Layer</a:t>
            </a:r>
            <a:endParaRPr lang="en-US" sz="1100" dirty="0"/>
          </a:p>
        </p:txBody>
      </p:sp>
      <p:sp>
        <p:nvSpPr>
          <p:cNvPr id="22" name="Text 20"/>
          <p:cNvSpPr/>
          <p:nvPr/>
        </p:nvSpPr>
        <p:spPr>
          <a:xfrm>
            <a:off x="3416498" y="3652599"/>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Ingestion Agent</a:t>
            </a:r>
            <a:endParaRPr lang="en-US" sz="1100" dirty="0"/>
          </a:p>
        </p:txBody>
      </p:sp>
      <p:sp>
        <p:nvSpPr>
          <p:cNvPr id="23" name="Text 21"/>
          <p:cNvSpPr/>
          <p:nvPr/>
        </p:nvSpPr>
        <p:spPr>
          <a:xfrm>
            <a:off x="6112669" y="3652599"/>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collection and validation</a:t>
            </a:r>
            <a:endParaRPr lang="en-US" sz="1100" dirty="0"/>
          </a:p>
        </p:txBody>
      </p:sp>
      <p:sp>
        <p:nvSpPr>
          <p:cNvPr id="24" name="Text 22"/>
          <p:cNvSpPr/>
          <p:nvPr/>
        </p:nvSpPr>
        <p:spPr>
          <a:xfrm>
            <a:off x="10156984" y="3652599"/>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Intake</a:t>
            </a:r>
            <a:endParaRPr lang="en-US" sz="1100" dirty="0"/>
          </a:p>
        </p:txBody>
      </p:sp>
      <p:sp>
        <p:nvSpPr>
          <p:cNvPr id="25" name="Shape 23"/>
          <p:cNvSpPr/>
          <p:nvPr/>
        </p:nvSpPr>
        <p:spPr>
          <a:xfrm>
            <a:off x="574596" y="3972044"/>
            <a:ext cx="13481209" cy="412075"/>
          </a:xfrm>
          <a:prstGeom prst="rect">
            <a:avLst/>
          </a:prstGeom>
          <a:solidFill>
            <a:srgbClr val="FFFFFF">
              <a:alpha val="4000"/>
            </a:srgbClr>
          </a:solidFill>
          <a:ln/>
        </p:spPr>
      </p:sp>
      <p:sp>
        <p:nvSpPr>
          <p:cNvPr id="26" name="Text 24"/>
          <p:cNvSpPr/>
          <p:nvPr/>
        </p:nvSpPr>
        <p:spPr>
          <a:xfrm>
            <a:off x="716518" y="4064675"/>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27" name="Text 25"/>
          <p:cNvSpPr/>
          <p:nvPr/>
        </p:nvSpPr>
        <p:spPr>
          <a:xfrm>
            <a:off x="3416498" y="406467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Transformation Agent</a:t>
            </a:r>
            <a:endParaRPr lang="en-US" sz="1100" dirty="0"/>
          </a:p>
        </p:txBody>
      </p:sp>
      <p:sp>
        <p:nvSpPr>
          <p:cNvPr id="28" name="Text 26"/>
          <p:cNvSpPr/>
          <p:nvPr/>
        </p:nvSpPr>
        <p:spPr>
          <a:xfrm>
            <a:off x="6112669" y="406467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Cleaning, standardization, and feature engineering</a:t>
            </a:r>
            <a:endParaRPr lang="en-US" sz="1100" dirty="0"/>
          </a:p>
        </p:txBody>
      </p:sp>
      <p:sp>
        <p:nvSpPr>
          <p:cNvPr id="29" name="Text 27"/>
          <p:cNvSpPr/>
          <p:nvPr/>
        </p:nvSpPr>
        <p:spPr>
          <a:xfrm>
            <a:off x="10156984" y="406467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Prep</a:t>
            </a:r>
            <a:endParaRPr lang="en-US" sz="1100" dirty="0"/>
          </a:p>
        </p:txBody>
      </p:sp>
      <p:sp>
        <p:nvSpPr>
          <p:cNvPr id="30" name="Shape 28"/>
          <p:cNvSpPr/>
          <p:nvPr/>
        </p:nvSpPr>
        <p:spPr>
          <a:xfrm>
            <a:off x="574596" y="4384119"/>
            <a:ext cx="13481209" cy="638889"/>
          </a:xfrm>
          <a:prstGeom prst="rect">
            <a:avLst/>
          </a:prstGeom>
          <a:solidFill>
            <a:srgbClr val="000000">
              <a:alpha val="4000"/>
            </a:srgbClr>
          </a:solidFill>
          <a:ln/>
        </p:spPr>
      </p:sp>
      <p:sp>
        <p:nvSpPr>
          <p:cNvPr id="31" name="Text 29"/>
          <p:cNvSpPr/>
          <p:nvPr/>
        </p:nvSpPr>
        <p:spPr>
          <a:xfrm>
            <a:off x="716518" y="447675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2" name="Text 30"/>
          <p:cNvSpPr/>
          <p:nvPr/>
        </p:nvSpPr>
        <p:spPr>
          <a:xfrm>
            <a:off x="3416498" y="447675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Analysis Agent</a:t>
            </a:r>
            <a:endParaRPr lang="en-US" sz="1100" dirty="0"/>
          </a:p>
        </p:txBody>
      </p:sp>
      <p:sp>
        <p:nvSpPr>
          <p:cNvPr id="33" name="Text 31"/>
          <p:cNvSpPr/>
          <p:nvPr/>
        </p:nvSpPr>
        <p:spPr>
          <a:xfrm>
            <a:off x="6112669" y="4476750"/>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Statistical analysis, trend detection, anomaly identification</a:t>
            </a:r>
            <a:endParaRPr lang="en-US" sz="1100" dirty="0"/>
          </a:p>
        </p:txBody>
      </p:sp>
      <p:sp>
        <p:nvSpPr>
          <p:cNvPr id="34" name="Text 32"/>
          <p:cNvSpPr/>
          <p:nvPr/>
        </p:nvSpPr>
        <p:spPr>
          <a:xfrm>
            <a:off x="10156984" y="447675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Insights</a:t>
            </a:r>
            <a:endParaRPr lang="en-US" sz="1100" dirty="0"/>
          </a:p>
        </p:txBody>
      </p:sp>
      <p:sp>
        <p:nvSpPr>
          <p:cNvPr id="35" name="Shape 33"/>
          <p:cNvSpPr/>
          <p:nvPr/>
        </p:nvSpPr>
        <p:spPr>
          <a:xfrm>
            <a:off x="574596" y="5023009"/>
            <a:ext cx="13481209" cy="412075"/>
          </a:xfrm>
          <a:prstGeom prst="rect">
            <a:avLst/>
          </a:prstGeom>
          <a:solidFill>
            <a:srgbClr val="FFFFFF">
              <a:alpha val="4000"/>
            </a:srgbClr>
          </a:solidFill>
          <a:ln/>
        </p:spPr>
      </p:sp>
      <p:sp>
        <p:nvSpPr>
          <p:cNvPr id="36" name="Text 34"/>
          <p:cNvSpPr/>
          <p:nvPr/>
        </p:nvSpPr>
        <p:spPr>
          <a:xfrm>
            <a:off x="716518" y="5115639"/>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Intelligence Layer</a:t>
            </a:r>
            <a:endParaRPr lang="en-US" sz="1100" dirty="0"/>
          </a:p>
        </p:txBody>
      </p:sp>
      <p:sp>
        <p:nvSpPr>
          <p:cNvPr id="37" name="Text 35"/>
          <p:cNvSpPr/>
          <p:nvPr/>
        </p:nvSpPr>
        <p:spPr>
          <a:xfrm>
            <a:off x="3416498" y="5115639"/>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Recommendation Agent</a:t>
            </a:r>
            <a:endParaRPr lang="en-US" sz="1100" dirty="0"/>
          </a:p>
        </p:txBody>
      </p:sp>
      <p:sp>
        <p:nvSpPr>
          <p:cNvPr id="38" name="Text 36"/>
          <p:cNvSpPr/>
          <p:nvPr/>
        </p:nvSpPr>
        <p:spPr>
          <a:xfrm>
            <a:off x="6112669" y="5115639"/>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Suggest optimal visualizations and insights</a:t>
            </a:r>
            <a:endParaRPr lang="en-US" sz="1100" dirty="0"/>
          </a:p>
        </p:txBody>
      </p:sp>
      <p:sp>
        <p:nvSpPr>
          <p:cNvPr id="39" name="Text 37"/>
          <p:cNvSpPr/>
          <p:nvPr/>
        </p:nvSpPr>
        <p:spPr>
          <a:xfrm>
            <a:off x="10156984" y="5115639"/>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Guidance</a:t>
            </a:r>
            <a:endParaRPr lang="en-US" sz="1100" dirty="0"/>
          </a:p>
        </p:txBody>
      </p:sp>
      <p:sp>
        <p:nvSpPr>
          <p:cNvPr id="40" name="Shape 38"/>
          <p:cNvSpPr/>
          <p:nvPr/>
        </p:nvSpPr>
        <p:spPr>
          <a:xfrm>
            <a:off x="574596" y="5435084"/>
            <a:ext cx="13481209" cy="412075"/>
          </a:xfrm>
          <a:prstGeom prst="rect">
            <a:avLst/>
          </a:prstGeom>
          <a:solidFill>
            <a:srgbClr val="000000">
              <a:alpha val="4000"/>
            </a:srgbClr>
          </a:solidFill>
          <a:ln/>
        </p:spPr>
        <p:txBody>
          <a:bodyPr/>
          <a:lstStyle/>
          <a:p>
            <a:endParaRPr lang="en-IN" dirty="0"/>
          </a:p>
        </p:txBody>
      </p:sp>
      <p:sp>
        <p:nvSpPr>
          <p:cNvPr id="41" name="Text 39"/>
          <p:cNvSpPr/>
          <p:nvPr/>
        </p:nvSpPr>
        <p:spPr>
          <a:xfrm>
            <a:off x="716518" y="5527715"/>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42" name="Text 40"/>
          <p:cNvSpPr/>
          <p:nvPr/>
        </p:nvSpPr>
        <p:spPr>
          <a:xfrm>
            <a:off x="3416498" y="552771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Generation Agent</a:t>
            </a:r>
            <a:endParaRPr lang="en-US" sz="1100" dirty="0"/>
          </a:p>
        </p:txBody>
      </p:sp>
      <p:sp>
        <p:nvSpPr>
          <p:cNvPr id="43" name="Text 41"/>
          <p:cNvSpPr/>
          <p:nvPr/>
        </p:nvSpPr>
        <p:spPr>
          <a:xfrm>
            <a:off x="6112669" y="552771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Create dashboards and reports</a:t>
            </a:r>
            <a:endParaRPr lang="en-US" sz="1100" dirty="0"/>
          </a:p>
        </p:txBody>
      </p:sp>
      <p:sp>
        <p:nvSpPr>
          <p:cNvPr id="44" name="Text 42"/>
          <p:cNvSpPr/>
          <p:nvPr/>
        </p:nvSpPr>
        <p:spPr>
          <a:xfrm>
            <a:off x="10156984" y="552771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Reporting</a:t>
            </a:r>
            <a:endParaRPr lang="en-US" sz="1100" dirty="0"/>
          </a:p>
        </p:txBody>
      </p:sp>
      <p:sp>
        <p:nvSpPr>
          <p:cNvPr id="45" name="Shape 43"/>
          <p:cNvSpPr/>
          <p:nvPr/>
        </p:nvSpPr>
        <p:spPr>
          <a:xfrm>
            <a:off x="574596" y="5847159"/>
            <a:ext cx="13481209" cy="412075"/>
          </a:xfrm>
          <a:prstGeom prst="rect">
            <a:avLst/>
          </a:prstGeom>
          <a:solidFill>
            <a:srgbClr val="FFFFFF">
              <a:alpha val="4000"/>
            </a:srgbClr>
          </a:solidFill>
          <a:ln/>
        </p:spPr>
      </p:sp>
      <p:sp>
        <p:nvSpPr>
          <p:cNvPr id="46" name="Text 44"/>
          <p:cNvSpPr/>
          <p:nvPr/>
        </p:nvSpPr>
        <p:spPr>
          <a:xfrm>
            <a:off x="716518" y="593979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47" name="Text 45"/>
          <p:cNvSpPr/>
          <p:nvPr/>
        </p:nvSpPr>
        <p:spPr>
          <a:xfrm>
            <a:off x="3416498" y="593979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Narrative Agent</a:t>
            </a:r>
            <a:endParaRPr lang="en-US" sz="1100" dirty="0"/>
          </a:p>
        </p:txBody>
      </p:sp>
      <p:sp>
        <p:nvSpPr>
          <p:cNvPr id="48" name="Text 46"/>
          <p:cNvSpPr/>
          <p:nvPr/>
        </p:nvSpPr>
        <p:spPr>
          <a:xfrm>
            <a:off x="6112669" y="5939790"/>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Generate contextual explanations and summaries</a:t>
            </a:r>
            <a:endParaRPr lang="en-US" sz="1100" dirty="0"/>
          </a:p>
        </p:txBody>
      </p:sp>
      <p:sp>
        <p:nvSpPr>
          <p:cNvPr id="49" name="Text 47"/>
          <p:cNvSpPr/>
          <p:nvPr/>
        </p:nvSpPr>
        <p:spPr>
          <a:xfrm>
            <a:off x="10156984" y="593979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Context</a:t>
            </a:r>
            <a:endParaRPr lang="en-US" sz="1100" dirty="0"/>
          </a:p>
        </p:txBody>
      </p:sp>
      <p:sp>
        <p:nvSpPr>
          <p:cNvPr id="50" name="Shape 48"/>
          <p:cNvSpPr/>
          <p:nvPr/>
        </p:nvSpPr>
        <p:spPr>
          <a:xfrm>
            <a:off x="574596" y="6259235"/>
            <a:ext cx="13481209" cy="412075"/>
          </a:xfrm>
          <a:prstGeom prst="rect">
            <a:avLst/>
          </a:prstGeom>
          <a:solidFill>
            <a:srgbClr val="000000">
              <a:alpha val="4000"/>
            </a:srgbClr>
          </a:solidFill>
          <a:ln/>
        </p:spPr>
      </p:sp>
      <p:sp>
        <p:nvSpPr>
          <p:cNvPr id="51" name="Text 49"/>
          <p:cNvSpPr/>
          <p:nvPr/>
        </p:nvSpPr>
        <p:spPr>
          <a:xfrm>
            <a:off x="716518" y="6351865"/>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Distribution Layer</a:t>
            </a:r>
            <a:endParaRPr lang="en-US" sz="1100" dirty="0"/>
          </a:p>
        </p:txBody>
      </p:sp>
      <p:sp>
        <p:nvSpPr>
          <p:cNvPr id="52" name="Text 50"/>
          <p:cNvSpPr/>
          <p:nvPr/>
        </p:nvSpPr>
        <p:spPr>
          <a:xfrm>
            <a:off x="3416498" y="635186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Export Agent</a:t>
            </a:r>
            <a:endParaRPr lang="en-US" sz="1100" dirty="0"/>
          </a:p>
        </p:txBody>
      </p:sp>
      <p:sp>
        <p:nvSpPr>
          <p:cNvPr id="53" name="Text 51"/>
          <p:cNvSpPr/>
          <p:nvPr/>
        </p:nvSpPr>
        <p:spPr>
          <a:xfrm>
            <a:off x="6112669" y="635186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Multi-format export to BI tools</a:t>
            </a:r>
            <a:endParaRPr lang="en-US" sz="1100" dirty="0"/>
          </a:p>
        </p:txBody>
      </p:sp>
      <p:sp>
        <p:nvSpPr>
          <p:cNvPr id="54" name="Text 52"/>
          <p:cNvSpPr/>
          <p:nvPr/>
        </p:nvSpPr>
        <p:spPr>
          <a:xfrm>
            <a:off x="10156984" y="635186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Output</a:t>
            </a:r>
            <a:endParaRPr lang="en-US" sz="1100" dirty="0"/>
          </a:p>
        </p:txBody>
      </p:sp>
      <p:sp>
        <p:nvSpPr>
          <p:cNvPr id="55" name="Shape 53"/>
          <p:cNvSpPr/>
          <p:nvPr/>
        </p:nvSpPr>
        <p:spPr>
          <a:xfrm>
            <a:off x="574596" y="6671310"/>
            <a:ext cx="13481209" cy="412075"/>
          </a:xfrm>
          <a:prstGeom prst="rect">
            <a:avLst/>
          </a:prstGeom>
          <a:solidFill>
            <a:srgbClr val="FFFFFF">
              <a:alpha val="4000"/>
            </a:srgbClr>
          </a:solidFill>
          <a:ln/>
        </p:spPr>
      </p:sp>
      <p:sp>
        <p:nvSpPr>
          <p:cNvPr id="56" name="Text 54"/>
          <p:cNvSpPr/>
          <p:nvPr/>
        </p:nvSpPr>
        <p:spPr>
          <a:xfrm>
            <a:off x="716518" y="6763941"/>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57" name="Text 55"/>
          <p:cNvSpPr/>
          <p:nvPr/>
        </p:nvSpPr>
        <p:spPr>
          <a:xfrm>
            <a:off x="3416498" y="6763941"/>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Report Agent</a:t>
            </a:r>
            <a:endParaRPr lang="en-US" sz="1100" dirty="0"/>
          </a:p>
        </p:txBody>
      </p:sp>
      <p:sp>
        <p:nvSpPr>
          <p:cNvPr id="58" name="Text 56"/>
          <p:cNvSpPr/>
          <p:nvPr/>
        </p:nvSpPr>
        <p:spPr>
          <a:xfrm>
            <a:off x="6112669" y="6763941"/>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Automated scheduling and distribution</a:t>
            </a:r>
            <a:endParaRPr lang="en-US" sz="1100" dirty="0"/>
          </a:p>
        </p:txBody>
      </p:sp>
      <p:sp>
        <p:nvSpPr>
          <p:cNvPr id="59" name="Text 57"/>
          <p:cNvSpPr/>
          <p:nvPr/>
        </p:nvSpPr>
        <p:spPr>
          <a:xfrm>
            <a:off x="10156984" y="6763941"/>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Automation</a:t>
            </a:r>
            <a:endParaRPr lang="en-US" sz="1100" dirty="0"/>
          </a:p>
        </p:txBody>
      </p:sp>
      <p:sp>
        <p:nvSpPr>
          <p:cNvPr id="60" name="Shape 58"/>
          <p:cNvSpPr/>
          <p:nvPr/>
        </p:nvSpPr>
        <p:spPr>
          <a:xfrm>
            <a:off x="574596" y="7083385"/>
            <a:ext cx="13481209" cy="638889"/>
          </a:xfrm>
          <a:prstGeom prst="rect">
            <a:avLst/>
          </a:prstGeom>
          <a:solidFill>
            <a:srgbClr val="000000">
              <a:alpha val="4000"/>
            </a:srgbClr>
          </a:solidFill>
          <a:ln/>
        </p:spPr>
      </p:sp>
      <p:sp>
        <p:nvSpPr>
          <p:cNvPr id="61" name="Text 59"/>
          <p:cNvSpPr/>
          <p:nvPr/>
        </p:nvSpPr>
        <p:spPr>
          <a:xfrm>
            <a:off x="716518" y="7176016"/>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62" name="Text 60"/>
          <p:cNvSpPr/>
          <p:nvPr/>
        </p:nvSpPr>
        <p:spPr>
          <a:xfrm>
            <a:off x="3416498" y="7176016"/>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Conversational Agent</a:t>
            </a:r>
            <a:endParaRPr lang="en-US" sz="1100" dirty="0"/>
          </a:p>
        </p:txBody>
      </p:sp>
      <p:sp>
        <p:nvSpPr>
          <p:cNvPr id="63" name="Text 61"/>
          <p:cNvSpPr/>
          <p:nvPr/>
        </p:nvSpPr>
        <p:spPr>
          <a:xfrm>
            <a:off x="6112669" y="7176016"/>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Natural language interface and workflow orchestration</a:t>
            </a:r>
            <a:endParaRPr lang="en-US" sz="1100" dirty="0"/>
          </a:p>
        </p:txBody>
      </p:sp>
      <p:sp>
        <p:nvSpPr>
          <p:cNvPr id="64" name="Text 62"/>
          <p:cNvSpPr/>
          <p:nvPr/>
        </p:nvSpPr>
        <p:spPr>
          <a:xfrm>
            <a:off x="10156984" y="7176016"/>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User Interface</a:t>
            </a:r>
            <a:endParaRPr lang="en-US" sz="1100" dirty="0"/>
          </a:p>
        </p:txBody>
      </p:sp>
      <p:graphicFrame>
        <p:nvGraphicFramePr>
          <p:cNvPr id="66" name="Object 65">
            <a:extLst>
              <a:ext uri="{FF2B5EF4-FFF2-40B4-BE49-F238E27FC236}">
                <a16:creationId xmlns:a16="http://schemas.microsoft.com/office/drawing/2014/main" id="{43CF550C-3836-CE21-504E-C9645701F9F8}"/>
              </a:ext>
            </a:extLst>
          </p:cNvPr>
          <p:cNvGraphicFramePr>
            <a:graphicFrameLocks noChangeAspect="1"/>
          </p:cNvGraphicFramePr>
          <p:nvPr>
            <p:extLst>
              <p:ext uri="{D42A27DB-BD31-4B8C-83A1-F6EECF244321}">
                <p14:modId xmlns:p14="http://schemas.microsoft.com/office/powerpoint/2010/main" val="1233633757"/>
              </p:ext>
            </p:extLst>
          </p:nvPr>
        </p:nvGraphicFramePr>
        <p:xfrm>
          <a:off x="6843813" y="379155"/>
          <a:ext cx="2652364" cy="767060"/>
        </p:xfrm>
        <a:graphic>
          <a:graphicData uri="http://schemas.openxmlformats.org/presentationml/2006/ole">
            <mc:AlternateContent xmlns:mc="http://schemas.openxmlformats.org/markup-compatibility/2006">
              <mc:Choice xmlns:v="urn:schemas-microsoft-com:vml" Requires="v">
                <p:oleObj name="Packager Shell Object" showAsIcon="1" r:id="rId2" imgW="1822487" imgH="527234" progId="Package">
                  <p:embed/>
                </p:oleObj>
              </mc:Choice>
              <mc:Fallback>
                <p:oleObj name="Packager Shell Object" showAsIcon="1" r:id="rId2" imgW="1822487" imgH="527234" progId="Package">
                  <p:embed/>
                  <p:pic>
                    <p:nvPicPr>
                      <p:cNvPr id="0" name=""/>
                      <p:cNvPicPr/>
                      <p:nvPr/>
                    </p:nvPicPr>
                    <p:blipFill>
                      <a:blip r:embed="rId3"/>
                      <a:stretch>
                        <a:fillRect/>
                      </a:stretch>
                    </p:blipFill>
                    <p:spPr>
                      <a:xfrm>
                        <a:off x="6843813" y="379155"/>
                        <a:ext cx="2652364" cy="767060"/>
                      </a:xfrm>
                      <a:prstGeom prst="rect">
                        <a:avLst/>
                      </a:prstGeom>
                    </p:spPr>
                  </p:pic>
                </p:oleObj>
              </mc:Fallback>
            </mc:AlternateContent>
          </a:graphicData>
        </a:graphic>
      </p:graphicFrame>
    </p:spTree>
    <p:extLst>
      <p:ext uri="{BB962C8B-B14F-4D97-AF65-F5344CB8AC3E}">
        <p14:creationId xmlns:p14="http://schemas.microsoft.com/office/powerpoint/2010/main" val="93819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6032" y="437317"/>
            <a:ext cx="8904208" cy="523042"/>
          </a:xfrm>
          <a:prstGeom prst="rect">
            <a:avLst/>
          </a:prstGeom>
          <a:noFill/>
          <a:ln/>
        </p:spPr>
        <p:txBody>
          <a:bodyPr wrap="none" lIns="0" tIns="0" rIns="0" bIns="0" rtlCol="0" anchor="t"/>
          <a:lstStyle/>
          <a:p>
            <a:pPr marL="0" indent="0" algn="l">
              <a:lnSpc>
                <a:spcPts val="4100"/>
              </a:lnSpc>
              <a:buNone/>
            </a:pPr>
            <a:r>
              <a:rPr lang="en-US" sz="3250" b="1" dirty="0">
                <a:solidFill>
                  <a:srgbClr val="2E3C4E"/>
                </a:solidFill>
                <a:latin typeface="Barlow Bold" pitchFamily="34" charset="0"/>
                <a:ea typeface="Barlow Bold" pitchFamily="34" charset="-122"/>
                <a:cs typeface="Barlow Bold" pitchFamily="34" charset="-120"/>
              </a:rPr>
              <a:t>DataFlow AI: Multi-Agent Architecture Overview</a:t>
            </a:r>
            <a:endParaRPr lang="en-US" sz="3250" dirty="0"/>
          </a:p>
        </p:txBody>
      </p:sp>
      <p:sp>
        <p:nvSpPr>
          <p:cNvPr id="3" name="Text 1"/>
          <p:cNvSpPr/>
          <p:nvPr/>
        </p:nvSpPr>
        <p:spPr>
          <a:xfrm>
            <a:off x="636032" y="1278374"/>
            <a:ext cx="13358336" cy="508873"/>
          </a:xfrm>
          <a:prstGeom prst="rect">
            <a:avLst/>
          </a:prstGeom>
          <a:noFill/>
          <a:ln/>
        </p:spPr>
        <p:txBody>
          <a:bodyPr wrap="square" lIns="0" tIns="0" rIns="0" bIns="0" rtlCol="0" anchor="t"/>
          <a:lstStyle/>
          <a:p>
            <a:pPr marL="0" indent="0" algn="l">
              <a:lnSpc>
                <a:spcPts val="2000"/>
              </a:lnSpc>
              <a:buNone/>
            </a:pPr>
            <a:r>
              <a:rPr lang="en-US" sz="1600" dirty="0">
                <a:solidFill>
                  <a:srgbClr val="384653"/>
                </a:solidFill>
                <a:latin typeface="Montserrat" pitchFamily="34" charset="0"/>
                <a:ea typeface="Montserrat" pitchFamily="34" charset="-122"/>
                <a:cs typeface="Montserrat" pitchFamily="34" charset="-120"/>
              </a:rPr>
              <a:t>DataFlow AI's consolidated multi-agent architecture is designed for scalable and intelligent data analytics. Each layer plays a crucial role in transforming raw data into actionable insights through seamless, conversational interactions.</a:t>
            </a:r>
            <a:endParaRPr lang="en-US" sz="1600" dirty="0"/>
          </a:p>
        </p:txBody>
      </p:sp>
      <p:pic>
        <p:nvPicPr>
          <p:cNvPr id="4" name="Image 0" descr="preencoded.png"/>
          <p:cNvPicPr>
            <a:picLocks noChangeAspect="1"/>
          </p:cNvPicPr>
          <p:nvPr/>
        </p:nvPicPr>
        <p:blipFill>
          <a:blip r:embed="rId2"/>
          <a:stretch>
            <a:fillRect/>
          </a:stretch>
        </p:blipFill>
        <p:spPr>
          <a:xfrm>
            <a:off x="691039" y="1966079"/>
            <a:ext cx="13248203" cy="5712976"/>
          </a:xfrm>
          <a:prstGeom prst="rect">
            <a:avLst/>
          </a:prstGeom>
        </p:spPr>
      </p:pic>
      <p:sp>
        <p:nvSpPr>
          <p:cNvPr id="5" name="Text 2"/>
          <p:cNvSpPr/>
          <p:nvPr/>
        </p:nvSpPr>
        <p:spPr>
          <a:xfrm>
            <a:off x="1582460" y="6585642"/>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Distribution</a:t>
            </a:r>
            <a:endParaRPr lang="en-US" sz="1400" dirty="0"/>
          </a:p>
        </p:txBody>
      </p:sp>
      <p:sp>
        <p:nvSpPr>
          <p:cNvPr id="6" name="Text 3"/>
          <p:cNvSpPr/>
          <p:nvPr/>
        </p:nvSpPr>
        <p:spPr>
          <a:xfrm>
            <a:off x="1582460" y="5263181"/>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Intelligence</a:t>
            </a:r>
            <a:endParaRPr lang="en-US" sz="1400" dirty="0"/>
          </a:p>
        </p:txBody>
      </p:sp>
      <p:sp>
        <p:nvSpPr>
          <p:cNvPr id="7" name="Text 4"/>
          <p:cNvSpPr/>
          <p:nvPr/>
        </p:nvSpPr>
        <p:spPr>
          <a:xfrm>
            <a:off x="1582460" y="3954077"/>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Processing</a:t>
            </a:r>
            <a:endParaRPr lang="en-US" sz="1400" dirty="0"/>
          </a:p>
        </p:txBody>
      </p:sp>
      <p:sp>
        <p:nvSpPr>
          <p:cNvPr id="8" name="Text 5"/>
          <p:cNvSpPr/>
          <p:nvPr/>
        </p:nvSpPr>
        <p:spPr>
          <a:xfrm>
            <a:off x="1582460" y="2631615"/>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Orchestration</a:t>
            </a:r>
            <a:endParaRPr lang="en-US" sz="1400" dirty="0"/>
          </a:p>
        </p:txBody>
      </p:sp>
      <p:sp>
        <p:nvSpPr>
          <p:cNvPr id="9" name="Text 6"/>
          <p:cNvSpPr/>
          <p:nvPr/>
        </p:nvSpPr>
        <p:spPr>
          <a:xfrm>
            <a:off x="636032" y="7857887"/>
            <a:ext cx="13358336" cy="254437"/>
          </a:xfrm>
          <a:prstGeom prst="rect">
            <a:avLst/>
          </a:prstGeom>
          <a:noFill/>
          <a:ln/>
        </p:spPr>
        <p:txBody>
          <a:bodyPr wrap="none" lIns="0" tIns="0" rIns="0" bIns="0" rtlCol="0" anchor="t"/>
          <a:lstStyle/>
          <a:p>
            <a:pPr marL="0" indent="0" algn="l">
              <a:lnSpc>
                <a:spcPts val="2000"/>
              </a:lnSpc>
              <a:buNone/>
            </a:pPr>
            <a:r>
              <a:rPr lang="en-US" sz="1250" dirty="0">
                <a:solidFill>
                  <a:srgbClr val="384653"/>
                </a:solidFill>
                <a:latin typeface="Montserrat" pitchFamily="34" charset="0"/>
                <a:ea typeface="Montserrat" pitchFamily="34" charset="-122"/>
                <a:cs typeface="Montserrat" pitchFamily="34" charset="-120"/>
              </a:rPr>
              <a:t>This layered approach ensures robust data handling, from initial discovery and ingestion to advanced analysis, insight generation, and automated reporting.</a:t>
            </a:r>
            <a:endParaRPr lang="en-US" sz="1250" dirty="0"/>
          </a:p>
        </p:txBody>
      </p:sp>
    </p:spTree>
    <p:extLst>
      <p:ext uri="{BB962C8B-B14F-4D97-AF65-F5344CB8AC3E}">
        <p14:creationId xmlns:p14="http://schemas.microsoft.com/office/powerpoint/2010/main" val="221306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AA964-E66F-64E5-8C97-9263722E4A5E}"/>
              </a:ext>
            </a:extLst>
          </p:cNvPr>
          <p:cNvSpPr txBox="1"/>
          <p:nvPr/>
        </p:nvSpPr>
        <p:spPr>
          <a:xfrm>
            <a:off x="520861" y="467648"/>
            <a:ext cx="13715999" cy="7786747"/>
          </a:xfrm>
          <a:prstGeom prst="rect">
            <a:avLst/>
          </a:prstGeom>
          <a:noFill/>
        </p:spPr>
        <p:txBody>
          <a:bodyPr wrap="square">
            <a:spAutoFit/>
          </a:bodyPr>
          <a:lstStyle/>
          <a:p>
            <a:pPr>
              <a:buNone/>
            </a:pPr>
            <a:r>
              <a:rPr lang="en-US" sz="2800" b="1" dirty="0">
                <a:solidFill>
                  <a:srgbClr val="2E3C4E"/>
                </a:solidFill>
                <a:latin typeface="Barlow Bold" pitchFamily="34" charset="0"/>
              </a:rPr>
              <a:t>Agentic Workflow Summary (Step-by-Step)</a:t>
            </a:r>
          </a:p>
          <a:p>
            <a:pPr>
              <a:buNone/>
            </a:pPr>
            <a:endParaRPr lang="en-US" sz="2800" b="1" dirty="0">
              <a:solidFill>
                <a:srgbClr val="2E3C4E"/>
              </a:solidFill>
              <a:latin typeface="Barlow Bold" pitchFamily="34" charset="0"/>
            </a:endParaRPr>
          </a:p>
          <a:p>
            <a:r>
              <a:rPr lang="en-US" b="1" dirty="0">
                <a:solidFill>
                  <a:srgbClr val="384653"/>
                </a:solidFill>
                <a:latin typeface="Barlow Bold" pitchFamily="34" charset="0"/>
              </a:rPr>
              <a:t>Step 1: User Interaction via Conversational Agent</a:t>
            </a:r>
          </a:p>
          <a:p>
            <a:pPr marL="742950" lvl="1" indent="-285750">
              <a:buFont typeface="+mj-lt"/>
              <a:buAutoNum type="arabicPeriod"/>
            </a:pPr>
            <a:r>
              <a:rPr lang="en-US" sz="1600" dirty="0">
                <a:solidFill>
                  <a:srgbClr val="384653"/>
                </a:solidFill>
                <a:latin typeface="Montserrat" pitchFamily="34" charset="0"/>
              </a:rPr>
              <a:t>User types a question or request (e.g., “Show sales trend for Q2 2023”).</a:t>
            </a:r>
          </a:p>
          <a:p>
            <a:pPr marL="742950" lvl="1" indent="-285750">
              <a:buFont typeface="+mj-lt"/>
              <a:buAutoNum type="arabicPeriod"/>
            </a:pPr>
            <a:r>
              <a:rPr lang="en-US" sz="1600" dirty="0">
                <a:solidFill>
                  <a:srgbClr val="384653"/>
                </a:solidFill>
                <a:latin typeface="Montserrat" pitchFamily="34" charset="0"/>
              </a:rPr>
              <a:t>Natural language gets parsed and routed to orchestration.</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2: Orchestration Layer</a:t>
            </a:r>
          </a:p>
          <a:p>
            <a:pPr marL="742950" lvl="1" indent="-285750">
              <a:buFont typeface="+mj-lt"/>
              <a:buAutoNum type="arabicPeriod"/>
            </a:pPr>
            <a:r>
              <a:rPr lang="en-US" sz="1600" b="1" dirty="0">
                <a:solidFill>
                  <a:srgbClr val="384653"/>
                </a:solidFill>
                <a:latin typeface="Montserrat" pitchFamily="34" charset="0"/>
              </a:rPr>
              <a:t>Discovery Agent</a:t>
            </a:r>
            <a:r>
              <a:rPr lang="en-US" sz="1600" dirty="0">
                <a:solidFill>
                  <a:srgbClr val="384653"/>
                </a:solidFill>
                <a:latin typeface="Montserrat" pitchFamily="34" charset="0"/>
              </a:rPr>
              <a:t> finds the right data sources and available BI tools.</a:t>
            </a:r>
          </a:p>
          <a:p>
            <a:pPr marL="742950" lvl="1" indent="-285750">
              <a:buFont typeface="+mj-lt"/>
              <a:buAutoNum type="arabicPeriod"/>
            </a:pPr>
            <a:r>
              <a:rPr lang="en-US" sz="1600" b="1" dirty="0">
                <a:solidFill>
                  <a:srgbClr val="384653"/>
                </a:solidFill>
                <a:latin typeface="Montserrat" pitchFamily="34" charset="0"/>
              </a:rPr>
              <a:t>Integration Agent</a:t>
            </a:r>
            <a:r>
              <a:rPr lang="en-US" sz="1600" dirty="0">
                <a:solidFill>
                  <a:srgbClr val="384653"/>
                </a:solidFill>
                <a:latin typeface="Montserrat" pitchFamily="34" charset="0"/>
              </a:rPr>
              <a:t> handles auth/API setup.</a:t>
            </a:r>
          </a:p>
          <a:p>
            <a:pPr marL="742950" lvl="1" indent="-285750">
              <a:buFont typeface="+mj-lt"/>
              <a:buAutoNum type="arabicPeriod"/>
            </a:pPr>
            <a:r>
              <a:rPr lang="en-US" sz="1600" b="1" dirty="0">
                <a:solidFill>
                  <a:srgbClr val="384653"/>
                </a:solidFill>
                <a:latin typeface="Montserrat" pitchFamily="34" charset="0"/>
              </a:rPr>
              <a:t>Monitoring Agent</a:t>
            </a:r>
            <a:r>
              <a:rPr lang="en-US" sz="1600" dirty="0">
                <a:solidFill>
                  <a:srgbClr val="384653"/>
                </a:solidFill>
                <a:latin typeface="Montserrat" pitchFamily="34" charset="0"/>
              </a:rPr>
              <a:t> tracks performance and failures.</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3: Data Processing</a:t>
            </a:r>
          </a:p>
          <a:p>
            <a:pPr marL="742950" lvl="1" indent="-285750">
              <a:buFont typeface="+mj-lt"/>
              <a:buAutoNum type="arabicPeriod"/>
            </a:pPr>
            <a:r>
              <a:rPr lang="en-US" sz="1600" b="1" dirty="0">
                <a:solidFill>
                  <a:srgbClr val="384653"/>
                </a:solidFill>
                <a:latin typeface="Montserrat" pitchFamily="34" charset="0"/>
              </a:rPr>
              <a:t>Ingestion Agent</a:t>
            </a:r>
            <a:r>
              <a:rPr lang="en-US" sz="1600" dirty="0">
                <a:solidFill>
                  <a:srgbClr val="384653"/>
                </a:solidFill>
                <a:latin typeface="Montserrat" pitchFamily="34" charset="0"/>
              </a:rPr>
              <a:t> pulls raw data (CSV, DB, S3, APIs).</a:t>
            </a:r>
          </a:p>
          <a:p>
            <a:pPr marL="742950" lvl="1" indent="-285750">
              <a:buFont typeface="+mj-lt"/>
              <a:buAutoNum type="arabicPeriod"/>
            </a:pPr>
            <a:r>
              <a:rPr lang="en-US" sz="1600" b="1" dirty="0">
                <a:solidFill>
                  <a:srgbClr val="384653"/>
                </a:solidFill>
                <a:latin typeface="Montserrat" pitchFamily="34" charset="0"/>
              </a:rPr>
              <a:t>Transformation Agent</a:t>
            </a:r>
            <a:r>
              <a:rPr lang="en-US" sz="1600" dirty="0">
                <a:solidFill>
                  <a:srgbClr val="384653"/>
                </a:solidFill>
                <a:latin typeface="Montserrat" pitchFamily="34" charset="0"/>
              </a:rPr>
              <a:t> cleans, standardizes, and prepares data.</a:t>
            </a:r>
          </a:p>
          <a:p>
            <a:pPr marL="742950" lvl="1" indent="-285750">
              <a:buFont typeface="+mj-lt"/>
              <a:buAutoNum type="arabicPeriod"/>
            </a:pPr>
            <a:r>
              <a:rPr lang="en-US" sz="1600" b="1" dirty="0">
                <a:solidFill>
                  <a:srgbClr val="384653"/>
                </a:solidFill>
                <a:latin typeface="Montserrat" pitchFamily="34" charset="0"/>
              </a:rPr>
              <a:t>Analysis Agent </a:t>
            </a:r>
            <a:r>
              <a:rPr lang="en-US" sz="1600" dirty="0">
                <a:solidFill>
                  <a:srgbClr val="384653"/>
                </a:solidFill>
                <a:latin typeface="Montserrat" pitchFamily="34" charset="0"/>
              </a:rPr>
              <a:t>runs stats, finds patterns, and detects anomalies.</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4: Intelligence Layer</a:t>
            </a:r>
          </a:p>
          <a:p>
            <a:pPr marL="742950" lvl="1" indent="-285750">
              <a:buFont typeface="+mj-lt"/>
              <a:buAutoNum type="arabicPeriod"/>
            </a:pPr>
            <a:r>
              <a:rPr lang="en-US" sz="1600" b="1" dirty="0">
                <a:solidFill>
                  <a:srgbClr val="384653"/>
                </a:solidFill>
                <a:latin typeface="Montserrat" pitchFamily="34" charset="0"/>
              </a:rPr>
              <a:t>Recommendation Agent </a:t>
            </a:r>
            <a:r>
              <a:rPr lang="en-US" sz="1600" dirty="0">
                <a:solidFill>
                  <a:srgbClr val="384653"/>
                </a:solidFill>
                <a:latin typeface="Montserrat" pitchFamily="34" charset="0"/>
              </a:rPr>
              <a:t>suggests chart types or KPIs.</a:t>
            </a:r>
          </a:p>
          <a:p>
            <a:pPr marL="742950" lvl="1" indent="-285750">
              <a:buFont typeface="+mj-lt"/>
              <a:buAutoNum type="arabicPeriod"/>
            </a:pPr>
            <a:r>
              <a:rPr lang="en-US" sz="1600" b="1" dirty="0">
                <a:solidFill>
                  <a:srgbClr val="384653"/>
                </a:solidFill>
                <a:latin typeface="Montserrat" pitchFamily="34" charset="0"/>
              </a:rPr>
              <a:t>Generation Agen</a:t>
            </a:r>
            <a:r>
              <a:rPr lang="en-US" sz="1600" dirty="0">
                <a:solidFill>
                  <a:srgbClr val="384653"/>
                </a:solidFill>
                <a:latin typeface="Montserrat" pitchFamily="34" charset="0"/>
              </a:rPr>
              <a:t>t builds dashboards.</a:t>
            </a:r>
          </a:p>
          <a:p>
            <a:pPr marL="742950" lvl="1" indent="-285750">
              <a:buFont typeface="+mj-lt"/>
              <a:buAutoNum type="arabicPeriod"/>
            </a:pPr>
            <a:r>
              <a:rPr lang="en-US" sz="1600" b="1" dirty="0">
                <a:solidFill>
                  <a:srgbClr val="384653"/>
                </a:solidFill>
                <a:latin typeface="Montserrat" pitchFamily="34" charset="0"/>
              </a:rPr>
              <a:t>Narrative Agent</a:t>
            </a:r>
            <a:r>
              <a:rPr lang="en-US" sz="1600" dirty="0">
                <a:solidFill>
                  <a:srgbClr val="384653"/>
                </a:solidFill>
                <a:latin typeface="Montserrat" pitchFamily="34" charset="0"/>
              </a:rPr>
              <a:t> adds contextual summaries (e.g., “Sales dropped by 12% in Q2”).</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5: Distribution Layer</a:t>
            </a:r>
          </a:p>
          <a:p>
            <a:pPr marL="742950" lvl="1" indent="-285750">
              <a:buFont typeface="+mj-lt"/>
              <a:buAutoNum type="arabicPeriod"/>
            </a:pPr>
            <a:r>
              <a:rPr lang="en-US" sz="1600" b="1" dirty="0">
                <a:solidFill>
                  <a:srgbClr val="384653"/>
                </a:solidFill>
                <a:latin typeface="Montserrat" pitchFamily="34" charset="0"/>
              </a:rPr>
              <a:t>Export Agent</a:t>
            </a:r>
            <a:r>
              <a:rPr lang="en-US" sz="1600" dirty="0">
                <a:solidFill>
                  <a:srgbClr val="384653"/>
                </a:solidFill>
                <a:latin typeface="Montserrat" pitchFamily="34" charset="0"/>
              </a:rPr>
              <a:t> sends visualizations to Tableau, Power BI, Qlik, Excel, Looker, Incorta, etc.</a:t>
            </a:r>
          </a:p>
          <a:p>
            <a:pPr marL="742950" lvl="1" indent="-285750">
              <a:buFont typeface="+mj-lt"/>
              <a:buAutoNum type="arabicPeriod"/>
            </a:pPr>
            <a:r>
              <a:rPr lang="en-US" sz="1600" b="1" dirty="0">
                <a:solidFill>
                  <a:srgbClr val="384653"/>
                </a:solidFill>
                <a:latin typeface="Montserrat" pitchFamily="34" charset="0"/>
              </a:rPr>
              <a:t>Report Agent</a:t>
            </a:r>
            <a:r>
              <a:rPr lang="en-US" sz="1600" dirty="0">
                <a:solidFill>
                  <a:srgbClr val="384653"/>
                </a:solidFill>
                <a:latin typeface="Montserrat" pitchFamily="34" charset="0"/>
              </a:rPr>
              <a:t> schedules recurring reports or exports in formats like PDF/Excel.</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6: Output &amp; Feedback</a:t>
            </a:r>
          </a:p>
          <a:p>
            <a:pPr marL="742950" lvl="1" indent="-285750">
              <a:buFont typeface="+mj-lt"/>
              <a:buAutoNum type="arabicPeriod"/>
            </a:pPr>
            <a:r>
              <a:rPr lang="en-US" sz="1600" dirty="0">
                <a:solidFill>
                  <a:srgbClr val="384653"/>
                </a:solidFill>
                <a:latin typeface="Montserrat" pitchFamily="34" charset="0"/>
              </a:rPr>
              <a:t>The Conversational Agent presents the output in the UI.</a:t>
            </a:r>
          </a:p>
          <a:p>
            <a:pPr marL="742950" lvl="1" indent="-285750">
              <a:buFont typeface="+mj-lt"/>
              <a:buAutoNum type="arabicPeriod"/>
            </a:pPr>
            <a:r>
              <a:rPr lang="en-US" sz="1600" dirty="0">
                <a:solidFill>
                  <a:srgbClr val="384653"/>
                </a:solidFill>
                <a:latin typeface="Montserrat" pitchFamily="34" charset="0"/>
              </a:rPr>
              <a:t>User can refine or follow up, continuing the loop.</a:t>
            </a:r>
            <a:endParaRPr lang="en-US" sz="1400" dirty="0">
              <a:solidFill>
                <a:srgbClr val="384653"/>
              </a:solidFill>
              <a:latin typeface="Montserrat" pitchFamily="34" charset="0"/>
            </a:endParaRPr>
          </a:p>
        </p:txBody>
      </p:sp>
      <p:graphicFrame>
        <p:nvGraphicFramePr>
          <p:cNvPr id="2" name="Object 1">
            <a:extLst>
              <a:ext uri="{FF2B5EF4-FFF2-40B4-BE49-F238E27FC236}">
                <a16:creationId xmlns:a16="http://schemas.microsoft.com/office/drawing/2014/main" id="{8E394FFA-6384-B56B-EB50-11EDC21023D3}"/>
              </a:ext>
            </a:extLst>
          </p:cNvPr>
          <p:cNvGraphicFramePr>
            <a:graphicFrameLocks noChangeAspect="1"/>
          </p:cNvGraphicFramePr>
          <p:nvPr>
            <p:extLst>
              <p:ext uri="{D42A27DB-BD31-4B8C-83A1-F6EECF244321}">
                <p14:modId xmlns:p14="http://schemas.microsoft.com/office/powerpoint/2010/main" val="1344086424"/>
              </p:ext>
            </p:extLst>
          </p:nvPr>
        </p:nvGraphicFramePr>
        <p:xfrm>
          <a:off x="8709145" y="1339568"/>
          <a:ext cx="1870116" cy="825636"/>
        </p:xfrm>
        <a:graphic>
          <a:graphicData uri="http://schemas.openxmlformats.org/presentationml/2006/ole">
            <mc:AlternateContent xmlns:mc="http://schemas.openxmlformats.org/markup-compatibility/2006">
              <mc:Choice xmlns:v="urn:schemas-microsoft-com:vml" Requires="v">
                <p:oleObj name="Packager Shell Object" showAsIcon="1" r:id="rId2" imgW="1193948" imgH="527234" progId="Package">
                  <p:embed/>
                </p:oleObj>
              </mc:Choice>
              <mc:Fallback>
                <p:oleObj name="Packager Shell Object" showAsIcon="1" r:id="rId2" imgW="1193948" imgH="527234" progId="Package">
                  <p:embed/>
                  <p:pic>
                    <p:nvPicPr>
                      <p:cNvPr id="0" name=""/>
                      <p:cNvPicPr/>
                      <p:nvPr/>
                    </p:nvPicPr>
                    <p:blipFill>
                      <a:blip r:embed="rId3"/>
                      <a:stretch>
                        <a:fillRect/>
                      </a:stretch>
                    </p:blipFill>
                    <p:spPr>
                      <a:xfrm>
                        <a:off x="8709145" y="1339568"/>
                        <a:ext cx="1870116" cy="825636"/>
                      </a:xfrm>
                      <a:prstGeom prst="rect">
                        <a:avLst/>
                      </a:prstGeom>
                    </p:spPr>
                  </p:pic>
                </p:oleObj>
              </mc:Fallback>
            </mc:AlternateContent>
          </a:graphicData>
        </a:graphic>
      </p:graphicFrame>
    </p:spTree>
    <p:extLst>
      <p:ext uri="{BB962C8B-B14F-4D97-AF65-F5344CB8AC3E}">
        <p14:creationId xmlns:p14="http://schemas.microsoft.com/office/powerpoint/2010/main" val="281597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696397"/>
            <a:ext cx="7664172"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Milestone 1: Ready for AWS Credits</a:t>
            </a:r>
            <a:endParaRPr lang="en-US" sz="3900" dirty="0"/>
          </a:p>
        </p:txBody>
      </p:sp>
      <p:sp>
        <p:nvSpPr>
          <p:cNvPr id="3" name="Text 1"/>
          <p:cNvSpPr/>
          <p:nvPr/>
        </p:nvSpPr>
        <p:spPr>
          <a:xfrm>
            <a:off x="758309" y="1699022"/>
            <a:ext cx="13113782" cy="606504"/>
          </a:xfrm>
          <a:prstGeom prst="rect">
            <a:avLst/>
          </a:prstGeom>
          <a:noFill/>
          <a:ln/>
        </p:spPr>
        <p:txBody>
          <a:bodyPr wrap="square" lIns="0" tIns="0" rIns="0" bIns="0" rtlCol="0" anchor="t"/>
          <a:lstStyle/>
          <a:p>
            <a:pPr marL="0" indent="0" algn="l">
              <a:lnSpc>
                <a:spcPts val="2350"/>
              </a:lnSpc>
              <a:buNone/>
            </a:pPr>
            <a:r>
              <a:rPr lang="en-US" sz="1600" dirty="0">
                <a:solidFill>
                  <a:srgbClr val="384653"/>
                </a:solidFill>
                <a:latin typeface="Montserrat" pitchFamily="34" charset="0"/>
                <a:ea typeface="Montserrat" pitchFamily="34" charset="-122"/>
                <a:cs typeface="Montserrat" pitchFamily="34" charset="-120"/>
              </a:rPr>
              <a:t>To secure AWS credits and transition our project to the cloud, Milestone 1 focuses on completing all feasible local development. This ensures we've maximised offline progress before leveraging AWS services for scalable architecture and real-world integration.</a:t>
            </a:r>
            <a:endParaRPr lang="en-US" sz="1600" dirty="0"/>
          </a:p>
        </p:txBody>
      </p:sp>
      <p:sp>
        <p:nvSpPr>
          <p:cNvPr id="4" name="Shape 2"/>
          <p:cNvSpPr/>
          <p:nvPr/>
        </p:nvSpPr>
        <p:spPr>
          <a:xfrm>
            <a:off x="758309" y="2803088"/>
            <a:ext cx="6462117" cy="1718191"/>
          </a:xfrm>
          <a:prstGeom prst="roundRect">
            <a:avLst>
              <a:gd name="adj" fmla="val 6386"/>
            </a:avLst>
          </a:prstGeom>
          <a:solidFill>
            <a:srgbClr val="FFFFFF"/>
          </a:solidFill>
          <a:ln/>
        </p:spPr>
        <p:txBody>
          <a:bodyPr/>
          <a:lstStyle/>
          <a:p>
            <a:endParaRPr lang="en-IN"/>
          </a:p>
        </p:txBody>
      </p:sp>
      <p:pic>
        <p:nvPicPr>
          <p:cNvPr id="5" name="Image 0" descr="preencoded.png"/>
          <p:cNvPicPr>
            <a:picLocks noChangeAspect="1"/>
          </p:cNvPicPr>
          <p:nvPr/>
        </p:nvPicPr>
        <p:blipFill>
          <a:blip r:embed="rId2"/>
          <a:stretch>
            <a:fillRect/>
          </a:stretch>
        </p:blipFill>
        <p:spPr>
          <a:xfrm>
            <a:off x="758309" y="2780228"/>
            <a:ext cx="6462117" cy="91440"/>
          </a:xfrm>
          <a:prstGeom prst="rect">
            <a:avLst/>
          </a:prstGeom>
        </p:spPr>
      </p:pic>
      <p:pic>
        <p:nvPicPr>
          <p:cNvPr id="6" name="Image 1" descr="preencoded.png"/>
          <p:cNvPicPr>
            <a:picLocks noChangeAspect="1"/>
          </p:cNvPicPr>
          <p:nvPr/>
        </p:nvPicPr>
        <p:blipFill>
          <a:blip r:embed="rId3"/>
          <a:stretch>
            <a:fillRect/>
          </a:stretch>
        </p:blipFill>
        <p:spPr>
          <a:xfrm>
            <a:off x="3704987" y="2518767"/>
            <a:ext cx="568643" cy="568643"/>
          </a:xfrm>
          <a:prstGeom prst="rect">
            <a:avLst/>
          </a:prstGeom>
        </p:spPr>
      </p:pic>
      <p:pic>
        <p:nvPicPr>
          <p:cNvPr id="7" name="Image 2" descr="preencoded.png"/>
          <p:cNvPicPr>
            <a:picLocks noChangeAspect="1"/>
          </p:cNvPicPr>
          <p:nvPr/>
        </p:nvPicPr>
        <p:blipFill>
          <a:blip r:embed="rId4"/>
          <a:stretch>
            <a:fillRect/>
          </a:stretch>
        </p:blipFill>
        <p:spPr>
          <a:xfrm>
            <a:off x="3875603" y="2660928"/>
            <a:ext cx="227409" cy="284321"/>
          </a:xfrm>
          <a:prstGeom prst="rect">
            <a:avLst/>
          </a:prstGeom>
        </p:spPr>
      </p:pic>
      <p:sp>
        <p:nvSpPr>
          <p:cNvPr id="8" name="Text 3"/>
          <p:cNvSpPr/>
          <p:nvPr/>
        </p:nvSpPr>
        <p:spPr>
          <a:xfrm>
            <a:off x="970717" y="3276957"/>
            <a:ext cx="3178612"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Functional Agent Framework</a:t>
            </a:r>
            <a:endParaRPr lang="en-US" sz="1950" dirty="0"/>
          </a:p>
        </p:txBody>
      </p:sp>
      <p:sp>
        <p:nvSpPr>
          <p:cNvPr id="9" name="Text 4"/>
          <p:cNvSpPr/>
          <p:nvPr/>
        </p:nvSpPr>
        <p:spPr>
          <a:xfrm>
            <a:off x="970717" y="3702368"/>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Establish the foundational communication protocols and basic inter-agent messaging system.</a:t>
            </a:r>
            <a:endParaRPr lang="en-US" sz="1450" dirty="0"/>
          </a:p>
        </p:txBody>
      </p:sp>
      <p:sp>
        <p:nvSpPr>
          <p:cNvPr id="10" name="Shape 5"/>
          <p:cNvSpPr/>
          <p:nvPr/>
        </p:nvSpPr>
        <p:spPr>
          <a:xfrm>
            <a:off x="7409974" y="2803088"/>
            <a:ext cx="6462117" cy="1718191"/>
          </a:xfrm>
          <a:prstGeom prst="roundRect">
            <a:avLst>
              <a:gd name="adj" fmla="val 6386"/>
            </a:avLst>
          </a:prstGeom>
          <a:solidFill>
            <a:srgbClr val="FFFFFF"/>
          </a:solidFill>
          <a:ln/>
        </p:spPr>
      </p:sp>
      <p:pic>
        <p:nvPicPr>
          <p:cNvPr id="11" name="Image 3" descr="preencoded.png"/>
          <p:cNvPicPr>
            <a:picLocks noChangeAspect="1"/>
          </p:cNvPicPr>
          <p:nvPr/>
        </p:nvPicPr>
        <p:blipFill>
          <a:blip r:embed="rId2"/>
          <a:stretch>
            <a:fillRect/>
          </a:stretch>
        </p:blipFill>
        <p:spPr>
          <a:xfrm>
            <a:off x="7409974" y="2780228"/>
            <a:ext cx="6462117" cy="91440"/>
          </a:xfrm>
          <a:prstGeom prst="rect">
            <a:avLst/>
          </a:prstGeom>
        </p:spPr>
      </p:pic>
      <p:pic>
        <p:nvPicPr>
          <p:cNvPr id="12" name="Image 4" descr="preencoded.png"/>
          <p:cNvPicPr>
            <a:picLocks noChangeAspect="1"/>
          </p:cNvPicPr>
          <p:nvPr/>
        </p:nvPicPr>
        <p:blipFill>
          <a:blip r:embed="rId3"/>
          <a:stretch>
            <a:fillRect/>
          </a:stretch>
        </p:blipFill>
        <p:spPr>
          <a:xfrm>
            <a:off x="10356652" y="2518767"/>
            <a:ext cx="568643" cy="568643"/>
          </a:xfrm>
          <a:prstGeom prst="rect">
            <a:avLst/>
          </a:prstGeom>
        </p:spPr>
      </p:pic>
      <p:pic>
        <p:nvPicPr>
          <p:cNvPr id="13" name="Image 5" descr="preencoded.png"/>
          <p:cNvPicPr>
            <a:picLocks noChangeAspect="1"/>
          </p:cNvPicPr>
          <p:nvPr/>
        </p:nvPicPr>
        <p:blipFill>
          <a:blip r:embed="rId5"/>
          <a:stretch>
            <a:fillRect/>
          </a:stretch>
        </p:blipFill>
        <p:spPr>
          <a:xfrm>
            <a:off x="10527268" y="2660928"/>
            <a:ext cx="227409" cy="284321"/>
          </a:xfrm>
          <a:prstGeom prst="rect">
            <a:avLst/>
          </a:prstGeom>
        </p:spPr>
      </p:pic>
      <p:sp>
        <p:nvSpPr>
          <p:cNvPr id="14" name="Text 6"/>
          <p:cNvSpPr/>
          <p:nvPr/>
        </p:nvSpPr>
        <p:spPr>
          <a:xfrm>
            <a:off x="7622381" y="3276957"/>
            <a:ext cx="2494359"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Basic Data Ingestion</a:t>
            </a:r>
            <a:endParaRPr lang="en-US" sz="1950" dirty="0"/>
          </a:p>
        </p:txBody>
      </p:sp>
      <p:sp>
        <p:nvSpPr>
          <p:cNvPr id="15" name="Text 7"/>
          <p:cNvSpPr/>
          <p:nvPr/>
        </p:nvSpPr>
        <p:spPr>
          <a:xfrm>
            <a:off x="7622381" y="3702368"/>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Implement initial data ingestion pipelines from at least two local sources (e.g., CSV, dummy database).</a:t>
            </a:r>
            <a:endParaRPr lang="en-US" sz="1450" dirty="0"/>
          </a:p>
        </p:txBody>
      </p:sp>
      <p:sp>
        <p:nvSpPr>
          <p:cNvPr id="16" name="Shape 8"/>
          <p:cNvSpPr/>
          <p:nvPr/>
        </p:nvSpPr>
        <p:spPr>
          <a:xfrm>
            <a:off x="758309" y="4995148"/>
            <a:ext cx="6462117" cy="1718191"/>
          </a:xfrm>
          <a:prstGeom prst="roundRect">
            <a:avLst>
              <a:gd name="adj" fmla="val 6386"/>
            </a:avLst>
          </a:prstGeom>
          <a:solidFill>
            <a:srgbClr val="FFFFFF"/>
          </a:solidFill>
          <a:ln/>
        </p:spPr>
      </p:sp>
      <p:pic>
        <p:nvPicPr>
          <p:cNvPr id="17" name="Image 6" descr="preencoded.png"/>
          <p:cNvPicPr>
            <a:picLocks noChangeAspect="1"/>
          </p:cNvPicPr>
          <p:nvPr/>
        </p:nvPicPr>
        <p:blipFill>
          <a:blip r:embed="rId2"/>
          <a:stretch>
            <a:fillRect/>
          </a:stretch>
        </p:blipFill>
        <p:spPr>
          <a:xfrm>
            <a:off x="758309" y="4972288"/>
            <a:ext cx="6462117" cy="91440"/>
          </a:xfrm>
          <a:prstGeom prst="rect">
            <a:avLst/>
          </a:prstGeom>
        </p:spPr>
      </p:pic>
      <p:pic>
        <p:nvPicPr>
          <p:cNvPr id="18" name="Image 7" descr="preencoded.png"/>
          <p:cNvPicPr>
            <a:picLocks noChangeAspect="1"/>
          </p:cNvPicPr>
          <p:nvPr/>
        </p:nvPicPr>
        <p:blipFill>
          <a:blip r:embed="rId3"/>
          <a:stretch>
            <a:fillRect/>
          </a:stretch>
        </p:blipFill>
        <p:spPr>
          <a:xfrm>
            <a:off x="3704987" y="4710827"/>
            <a:ext cx="568643" cy="568643"/>
          </a:xfrm>
          <a:prstGeom prst="rect">
            <a:avLst/>
          </a:prstGeom>
        </p:spPr>
      </p:pic>
      <p:pic>
        <p:nvPicPr>
          <p:cNvPr id="19" name="Image 8" descr="preencoded.png"/>
          <p:cNvPicPr>
            <a:picLocks noChangeAspect="1"/>
          </p:cNvPicPr>
          <p:nvPr/>
        </p:nvPicPr>
        <p:blipFill>
          <a:blip r:embed="rId6"/>
          <a:stretch>
            <a:fillRect/>
          </a:stretch>
        </p:blipFill>
        <p:spPr>
          <a:xfrm>
            <a:off x="3875603" y="4852988"/>
            <a:ext cx="227409" cy="284321"/>
          </a:xfrm>
          <a:prstGeom prst="rect">
            <a:avLst/>
          </a:prstGeom>
        </p:spPr>
      </p:pic>
      <p:sp>
        <p:nvSpPr>
          <p:cNvPr id="20" name="Text 9"/>
          <p:cNvSpPr/>
          <p:nvPr/>
        </p:nvSpPr>
        <p:spPr>
          <a:xfrm>
            <a:off x="970717" y="5469017"/>
            <a:ext cx="3612833"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Simple Conversational Prototype</a:t>
            </a:r>
            <a:endParaRPr lang="en-US" sz="1950" dirty="0"/>
          </a:p>
        </p:txBody>
      </p:sp>
      <p:sp>
        <p:nvSpPr>
          <p:cNvPr id="21" name="Text 10"/>
          <p:cNvSpPr/>
          <p:nvPr/>
        </p:nvSpPr>
        <p:spPr>
          <a:xfrm>
            <a:off x="970717" y="5894427"/>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Develop a basic natural language interface that can accept rudimentary queries and return predefined responses.</a:t>
            </a:r>
            <a:endParaRPr lang="en-US" sz="1450" dirty="0"/>
          </a:p>
        </p:txBody>
      </p:sp>
      <p:sp>
        <p:nvSpPr>
          <p:cNvPr id="22" name="Shape 11"/>
          <p:cNvSpPr/>
          <p:nvPr/>
        </p:nvSpPr>
        <p:spPr>
          <a:xfrm>
            <a:off x="7409974" y="4995148"/>
            <a:ext cx="6462117" cy="1718191"/>
          </a:xfrm>
          <a:prstGeom prst="roundRect">
            <a:avLst>
              <a:gd name="adj" fmla="val 6386"/>
            </a:avLst>
          </a:prstGeom>
          <a:solidFill>
            <a:srgbClr val="FFFFFF"/>
          </a:solidFill>
          <a:ln/>
        </p:spPr>
      </p:sp>
      <p:pic>
        <p:nvPicPr>
          <p:cNvPr id="23" name="Image 9" descr="preencoded.png"/>
          <p:cNvPicPr>
            <a:picLocks noChangeAspect="1"/>
          </p:cNvPicPr>
          <p:nvPr/>
        </p:nvPicPr>
        <p:blipFill>
          <a:blip r:embed="rId2"/>
          <a:stretch>
            <a:fillRect/>
          </a:stretch>
        </p:blipFill>
        <p:spPr>
          <a:xfrm>
            <a:off x="7409974" y="4972288"/>
            <a:ext cx="6462117" cy="91440"/>
          </a:xfrm>
          <a:prstGeom prst="rect">
            <a:avLst/>
          </a:prstGeom>
        </p:spPr>
      </p:pic>
      <p:pic>
        <p:nvPicPr>
          <p:cNvPr id="24" name="Image 10" descr="preencoded.png"/>
          <p:cNvPicPr>
            <a:picLocks noChangeAspect="1"/>
          </p:cNvPicPr>
          <p:nvPr/>
        </p:nvPicPr>
        <p:blipFill>
          <a:blip r:embed="rId3"/>
          <a:stretch>
            <a:fillRect/>
          </a:stretch>
        </p:blipFill>
        <p:spPr>
          <a:xfrm>
            <a:off x="10356652" y="4710827"/>
            <a:ext cx="568643" cy="568643"/>
          </a:xfrm>
          <a:prstGeom prst="rect">
            <a:avLst/>
          </a:prstGeom>
        </p:spPr>
      </p:pic>
      <p:pic>
        <p:nvPicPr>
          <p:cNvPr id="25" name="Image 11" descr="preencoded.png"/>
          <p:cNvPicPr>
            <a:picLocks noChangeAspect="1"/>
          </p:cNvPicPr>
          <p:nvPr/>
        </p:nvPicPr>
        <p:blipFill>
          <a:blip r:embed="rId7"/>
          <a:stretch>
            <a:fillRect/>
          </a:stretch>
        </p:blipFill>
        <p:spPr>
          <a:xfrm>
            <a:off x="10527268" y="4852988"/>
            <a:ext cx="227409" cy="284321"/>
          </a:xfrm>
          <a:prstGeom prst="rect">
            <a:avLst/>
          </a:prstGeom>
        </p:spPr>
      </p:pic>
      <p:sp>
        <p:nvSpPr>
          <p:cNvPr id="26" name="Text 12"/>
          <p:cNvSpPr/>
          <p:nvPr/>
        </p:nvSpPr>
        <p:spPr>
          <a:xfrm>
            <a:off x="7622381" y="5469017"/>
            <a:ext cx="2950012"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Local Simulation Complete</a:t>
            </a:r>
            <a:endParaRPr lang="en-US" sz="1950" dirty="0"/>
          </a:p>
        </p:txBody>
      </p:sp>
      <p:sp>
        <p:nvSpPr>
          <p:cNvPr id="27" name="Text 13"/>
          <p:cNvSpPr/>
          <p:nvPr/>
        </p:nvSpPr>
        <p:spPr>
          <a:xfrm>
            <a:off x="7622381" y="5894427"/>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All modules capable of local testing have been thoroughly validated and are ready for cloud-based scalability.</a:t>
            </a:r>
            <a:endParaRPr lang="en-US" sz="1450" dirty="0"/>
          </a:p>
        </p:txBody>
      </p:sp>
      <p:sp>
        <p:nvSpPr>
          <p:cNvPr id="28" name="Text 14"/>
          <p:cNvSpPr/>
          <p:nvPr/>
        </p:nvSpPr>
        <p:spPr>
          <a:xfrm>
            <a:off x="758309" y="6926580"/>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Upon achieving these milestones, we will be poised to move our scalable components to AWS, leveraging the allocated credits for advanced services.</a:t>
            </a:r>
            <a:endParaRPr lang="en-US" sz="1450" dirty="0"/>
          </a:p>
        </p:txBody>
      </p:sp>
    </p:spTree>
    <p:extLst>
      <p:ext uri="{BB962C8B-B14F-4D97-AF65-F5344CB8AC3E}">
        <p14:creationId xmlns:p14="http://schemas.microsoft.com/office/powerpoint/2010/main" val="93033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0321" y="453985"/>
            <a:ext cx="9677162" cy="543044"/>
          </a:xfrm>
          <a:prstGeom prst="rect">
            <a:avLst/>
          </a:prstGeom>
          <a:noFill/>
          <a:ln/>
        </p:spPr>
        <p:txBody>
          <a:bodyPr wrap="none" lIns="0" tIns="0" rIns="0" bIns="0" rtlCol="0" anchor="t"/>
          <a:lstStyle/>
          <a:p>
            <a:pPr marL="0" indent="0" algn="l">
              <a:lnSpc>
                <a:spcPts val="4250"/>
              </a:lnSpc>
              <a:buNone/>
            </a:pPr>
            <a:r>
              <a:rPr lang="en-US" sz="3400" b="1" dirty="0">
                <a:solidFill>
                  <a:srgbClr val="2E3C4E"/>
                </a:solidFill>
                <a:latin typeface="Barlow Bold" pitchFamily="34" charset="0"/>
                <a:ea typeface="Barlow Bold" pitchFamily="34" charset="-122"/>
                <a:cs typeface="Barlow Bold" pitchFamily="34" charset="-120"/>
              </a:rPr>
              <a:t>Overall Timeline: 4-Week Development Breakdown</a:t>
            </a:r>
            <a:endParaRPr lang="en-US" sz="3400" dirty="0"/>
          </a:p>
        </p:txBody>
      </p:sp>
      <p:sp>
        <p:nvSpPr>
          <p:cNvPr id="3" name="Text 1"/>
          <p:cNvSpPr/>
          <p:nvPr/>
        </p:nvSpPr>
        <p:spPr>
          <a:xfrm>
            <a:off x="660321" y="1327190"/>
            <a:ext cx="13309759"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Our comprehensive 4-week timeline is designed to ensure the successful delivery of DataFlow AI, considering MVP development typically takes 4-8 weeks for complex systems and API integrations range from days to weeks. This detailed plan maximises efficiency within the capstone timeframe.</a:t>
            </a:r>
            <a:endParaRPr lang="en-US" sz="1400" dirty="0"/>
          </a:p>
        </p:txBody>
      </p:sp>
      <p:sp>
        <p:nvSpPr>
          <p:cNvPr id="4" name="Shape 2"/>
          <p:cNvSpPr/>
          <p:nvPr/>
        </p:nvSpPr>
        <p:spPr>
          <a:xfrm>
            <a:off x="660321" y="2041208"/>
            <a:ext cx="660321" cy="1228844"/>
          </a:xfrm>
          <a:prstGeom prst="roundRect">
            <a:avLst>
              <a:gd name="adj" fmla="val 360028"/>
            </a:avLst>
          </a:prstGeom>
          <a:solidFill>
            <a:srgbClr val="D4E9F7"/>
          </a:solidFill>
          <a:ln w="7620">
            <a:solidFill>
              <a:srgbClr val="BACFDD"/>
            </a:solidFill>
            <a:prstDash val="solid"/>
          </a:ln>
        </p:spPr>
      </p:sp>
      <p:pic>
        <p:nvPicPr>
          <p:cNvPr id="5" name="Image 0" descr="preencoded.png"/>
          <p:cNvPicPr>
            <a:picLocks noChangeAspect="1"/>
          </p:cNvPicPr>
          <p:nvPr/>
        </p:nvPicPr>
        <p:blipFill>
          <a:blip r:embed="rId2"/>
          <a:stretch>
            <a:fillRect/>
          </a:stretch>
        </p:blipFill>
        <p:spPr>
          <a:xfrm>
            <a:off x="866656" y="2500908"/>
            <a:ext cx="247531" cy="309443"/>
          </a:xfrm>
          <a:prstGeom prst="rect">
            <a:avLst/>
          </a:prstGeom>
        </p:spPr>
      </p:pic>
      <p:sp>
        <p:nvSpPr>
          <p:cNvPr id="6" name="Text 3"/>
          <p:cNvSpPr/>
          <p:nvPr/>
        </p:nvSpPr>
        <p:spPr>
          <a:xfrm>
            <a:off x="1485662" y="2206228"/>
            <a:ext cx="3820120"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1: Foundation &amp; Core Architecture</a:t>
            </a:r>
            <a:endParaRPr lang="en-US" sz="1700" dirty="0"/>
          </a:p>
        </p:txBody>
      </p:sp>
      <p:sp>
        <p:nvSpPr>
          <p:cNvPr id="7" name="Text 4"/>
          <p:cNvSpPr/>
          <p:nvPr/>
        </p:nvSpPr>
        <p:spPr>
          <a:xfrm>
            <a:off x="1485662" y="257663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Set up AWS EC2/Docker, implement basic agent communication, create S3 data lake, develop supervisor logic, build React/Vue UI, and establish BI API authentication.</a:t>
            </a:r>
            <a:endParaRPr lang="en-US" sz="1400" dirty="0"/>
          </a:p>
        </p:txBody>
      </p:sp>
      <p:sp>
        <p:nvSpPr>
          <p:cNvPr id="8" name="Shape 5"/>
          <p:cNvSpPr/>
          <p:nvPr/>
        </p:nvSpPr>
        <p:spPr>
          <a:xfrm>
            <a:off x="660321" y="3393758"/>
            <a:ext cx="660321" cy="1228844"/>
          </a:xfrm>
          <a:prstGeom prst="roundRect">
            <a:avLst>
              <a:gd name="adj" fmla="val 360028"/>
            </a:avLst>
          </a:prstGeom>
          <a:solidFill>
            <a:srgbClr val="D4E9F7"/>
          </a:solidFill>
          <a:ln w="7620">
            <a:solidFill>
              <a:srgbClr val="BACFDD"/>
            </a:solidFill>
            <a:prstDash val="solid"/>
          </a:ln>
        </p:spPr>
      </p:sp>
      <p:pic>
        <p:nvPicPr>
          <p:cNvPr id="9" name="Image 1" descr="preencoded.png"/>
          <p:cNvPicPr>
            <a:picLocks noChangeAspect="1"/>
          </p:cNvPicPr>
          <p:nvPr/>
        </p:nvPicPr>
        <p:blipFill>
          <a:blip r:embed="rId3"/>
          <a:stretch>
            <a:fillRect/>
          </a:stretch>
        </p:blipFill>
        <p:spPr>
          <a:xfrm>
            <a:off x="866656" y="3853458"/>
            <a:ext cx="247531" cy="309443"/>
          </a:xfrm>
          <a:prstGeom prst="rect">
            <a:avLst/>
          </a:prstGeom>
        </p:spPr>
      </p:pic>
      <p:sp>
        <p:nvSpPr>
          <p:cNvPr id="10" name="Text 6"/>
          <p:cNvSpPr/>
          <p:nvPr/>
        </p:nvSpPr>
        <p:spPr>
          <a:xfrm>
            <a:off x="1485662" y="3558778"/>
            <a:ext cx="3206829"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2: Core Agent Development</a:t>
            </a:r>
            <a:endParaRPr lang="en-US" sz="1700" dirty="0"/>
          </a:p>
        </p:txBody>
      </p:sp>
      <p:sp>
        <p:nvSpPr>
          <p:cNvPr id="11" name="Text 7"/>
          <p:cNvSpPr/>
          <p:nvPr/>
        </p:nvSpPr>
        <p:spPr>
          <a:xfrm>
            <a:off x="1485662" y="392918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Develop Discovery, Ingestion, Transformation agents, basic analysis, inter-agent protocols, integrate LLM APIs for query parsing, and conduct unit testing.</a:t>
            </a:r>
            <a:endParaRPr lang="en-US" sz="1400" dirty="0"/>
          </a:p>
        </p:txBody>
      </p:sp>
      <p:sp>
        <p:nvSpPr>
          <p:cNvPr id="12" name="Shape 8"/>
          <p:cNvSpPr/>
          <p:nvPr/>
        </p:nvSpPr>
        <p:spPr>
          <a:xfrm>
            <a:off x="660321" y="4746308"/>
            <a:ext cx="660321" cy="1228844"/>
          </a:xfrm>
          <a:prstGeom prst="roundRect">
            <a:avLst>
              <a:gd name="adj" fmla="val 360028"/>
            </a:avLst>
          </a:prstGeom>
          <a:solidFill>
            <a:srgbClr val="D4E9F7"/>
          </a:solidFill>
          <a:ln w="7620">
            <a:solidFill>
              <a:srgbClr val="BACFDD"/>
            </a:solidFill>
            <a:prstDash val="solid"/>
          </a:ln>
        </p:spPr>
      </p:sp>
      <p:pic>
        <p:nvPicPr>
          <p:cNvPr id="13" name="Image 2" descr="preencoded.png"/>
          <p:cNvPicPr>
            <a:picLocks noChangeAspect="1"/>
          </p:cNvPicPr>
          <p:nvPr/>
        </p:nvPicPr>
        <p:blipFill>
          <a:blip r:embed="rId4"/>
          <a:stretch>
            <a:fillRect/>
          </a:stretch>
        </p:blipFill>
        <p:spPr>
          <a:xfrm>
            <a:off x="866656" y="5206008"/>
            <a:ext cx="247531" cy="309443"/>
          </a:xfrm>
          <a:prstGeom prst="rect">
            <a:avLst/>
          </a:prstGeom>
        </p:spPr>
      </p:pic>
      <p:sp>
        <p:nvSpPr>
          <p:cNvPr id="14" name="Text 9"/>
          <p:cNvSpPr/>
          <p:nvPr/>
        </p:nvSpPr>
        <p:spPr>
          <a:xfrm>
            <a:off x="1485662" y="4911328"/>
            <a:ext cx="3411974"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3: Intelligence &amp; Visualization</a:t>
            </a:r>
            <a:endParaRPr lang="en-US" sz="1700" dirty="0"/>
          </a:p>
        </p:txBody>
      </p:sp>
      <p:sp>
        <p:nvSpPr>
          <p:cNvPr id="15" name="Text 10"/>
          <p:cNvSpPr/>
          <p:nvPr/>
        </p:nvSpPr>
        <p:spPr>
          <a:xfrm>
            <a:off x="1485662" y="528173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Complete Analysis, Recommendation, Generation (dashboard creation), and Export agents; develop Tableau/Power BI connectors, Excel/PDF export, and dashboard preview.</a:t>
            </a:r>
            <a:endParaRPr lang="en-US" sz="1400" dirty="0"/>
          </a:p>
        </p:txBody>
      </p:sp>
      <p:sp>
        <p:nvSpPr>
          <p:cNvPr id="16" name="Shape 11"/>
          <p:cNvSpPr/>
          <p:nvPr/>
        </p:nvSpPr>
        <p:spPr>
          <a:xfrm>
            <a:off x="660321" y="6098857"/>
            <a:ext cx="660321" cy="1228844"/>
          </a:xfrm>
          <a:prstGeom prst="roundRect">
            <a:avLst>
              <a:gd name="adj" fmla="val 360028"/>
            </a:avLst>
          </a:prstGeom>
          <a:solidFill>
            <a:srgbClr val="D4E9F7"/>
          </a:solidFill>
          <a:ln w="7620">
            <a:solidFill>
              <a:srgbClr val="BACFDD"/>
            </a:solidFill>
            <a:prstDash val="solid"/>
          </a:ln>
        </p:spPr>
      </p:sp>
      <p:pic>
        <p:nvPicPr>
          <p:cNvPr id="17" name="Image 3" descr="preencoded.png"/>
          <p:cNvPicPr>
            <a:picLocks noChangeAspect="1"/>
          </p:cNvPicPr>
          <p:nvPr/>
        </p:nvPicPr>
        <p:blipFill>
          <a:blip r:embed="rId5"/>
          <a:stretch>
            <a:fillRect/>
          </a:stretch>
        </p:blipFill>
        <p:spPr>
          <a:xfrm>
            <a:off x="866656" y="6558558"/>
            <a:ext cx="247531" cy="309443"/>
          </a:xfrm>
          <a:prstGeom prst="rect">
            <a:avLst/>
          </a:prstGeom>
        </p:spPr>
      </p:pic>
      <p:sp>
        <p:nvSpPr>
          <p:cNvPr id="18" name="Text 12"/>
          <p:cNvSpPr/>
          <p:nvPr/>
        </p:nvSpPr>
        <p:spPr>
          <a:xfrm>
            <a:off x="1485662" y="6263878"/>
            <a:ext cx="3969068"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4: Integration, Polish &amp; Deployment</a:t>
            </a:r>
            <a:endParaRPr lang="en-US" sz="1700" dirty="0"/>
          </a:p>
        </p:txBody>
      </p:sp>
      <p:sp>
        <p:nvSpPr>
          <p:cNvPr id="19" name="Text 13"/>
          <p:cNvSpPr/>
          <p:nvPr/>
        </p:nvSpPr>
        <p:spPr>
          <a:xfrm>
            <a:off x="1485662" y="663428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End-to-end testing, performance optimisation, UI/UX improvements, documentation, AWS deployment configuration, production setup, and final bug fixes.</a:t>
            </a:r>
            <a:endParaRPr lang="en-US" sz="1400" dirty="0"/>
          </a:p>
        </p:txBody>
      </p:sp>
      <p:sp>
        <p:nvSpPr>
          <p:cNvPr id="20" name="Text 14"/>
          <p:cNvSpPr/>
          <p:nvPr/>
        </p:nvSpPr>
        <p:spPr>
          <a:xfrm>
            <a:off x="660321" y="7513320"/>
            <a:ext cx="13309759" cy="264200"/>
          </a:xfrm>
          <a:prstGeom prst="rect">
            <a:avLst/>
          </a:prstGeom>
          <a:noFill/>
          <a:ln/>
        </p:spPr>
        <p:txBody>
          <a:bodyPr wrap="non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This aggressive yet realistic timeline prioritises core functionality, ensuring a functional MVP by the credit expiry on August 31st.</a:t>
            </a:r>
            <a:endParaRPr lang="en-US" sz="1400" dirty="0"/>
          </a:p>
        </p:txBody>
      </p:sp>
    </p:spTree>
    <p:extLst>
      <p:ext uri="{BB962C8B-B14F-4D97-AF65-F5344CB8AC3E}">
        <p14:creationId xmlns:p14="http://schemas.microsoft.com/office/powerpoint/2010/main" val="203106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917853"/>
            <a:ext cx="6065401"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Feasibility &amp; Risk Mitigation</a:t>
            </a:r>
            <a:endParaRPr lang="en-US" sz="3900" dirty="0"/>
          </a:p>
        </p:txBody>
      </p:sp>
      <p:sp>
        <p:nvSpPr>
          <p:cNvPr id="3" name="Text 1"/>
          <p:cNvSpPr/>
          <p:nvPr/>
        </p:nvSpPr>
        <p:spPr>
          <a:xfrm>
            <a:off x="758309" y="1920478"/>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Our thorough assessment indicates that DataFlow AI is achievable within the 4-week timeframe, supported by existing infrastructure and robust mitigation strategies for potential challenges.</a:t>
            </a:r>
            <a:endParaRPr lang="en-US" sz="1450" dirty="0"/>
          </a:p>
        </p:txBody>
      </p:sp>
      <p:sp>
        <p:nvSpPr>
          <p:cNvPr id="4" name="Text 2"/>
          <p:cNvSpPr/>
          <p:nvPr/>
        </p:nvSpPr>
        <p:spPr>
          <a:xfrm>
            <a:off x="758309" y="2929771"/>
            <a:ext cx="3308985" cy="311706"/>
          </a:xfrm>
          <a:prstGeom prst="rect">
            <a:avLst/>
          </a:prstGeom>
          <a:noFill/>
          <a:ln/>
        </p:spPr>
        <p:txBody>
          <a:bodyPr wrap="none" lIns="0" tIns="0" rIns="0" bIns="0" rtlCol="0" anchor="t"/>
          <a:lstStyle/>
          <a:p>
            <a:pPr marL="0" indent="0" algn="l">
              <a:lnSpc>
                <a:spcPts val="2450"/>
              </a:lnSpc>
              <a:buNone/>
            </a:pPr>
            <a:r>
              <a:rPr lang="en-US" sz="1950" b="1" dirty="0">
                <a:solidFill>
                  <a:srgbClr val="2E3C4E"/>
                </a:solidFill>
                <a:latin typeface="Barlow Bold" pitchFamily="34" charset="0"/>
                <a:ea typeface="Barlow Bold" pitchFamily="34" charset="-122"/>
                <a:cs typeface="Barlow Bold" pitchFamily="34" charset="-120"/>
              </a:rPr>
              <a:t>Factors Supporting Feasibility</a:t>
            </a:r>
            <a:endParaRPr lang="en-US" sz="1950" dirty="0"/>
          </a:p>
        </p:txBody>
      </p:sp>
      <p:sp>
        <p:nvSpPr>
          <p:cNvPr id="5" name="Text 3"/>
          <p:cNvSpPr/>
          <p:nvPr/>
        </p:nvSpPr>
        <p:spPr>
          <a:xfrm>
            <a:off x="758309" y="3431024"/>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Existing Infrastructure:</a:t>
            </a:r>
            <a:r>
              <a:rPr lang="en-US" sz="1450" dirty="0">
                <a:solidFill>
                  <a:srgbClr val="384653"/>
                </a:solidFill>
                <a:latin typeface="Montserrat" pitchFamily="34" charset="0"/>
                <a:ea typeface="Montserrat" pitchFamily="34" charset="-122"/>
                <a:cs typeface="Montserrat" pitchFamily="34" charset="-120"/>
              </a:rPr>
              <a:t> AWS EC2/S3 provides a scalable foundation.</a:t>
            </a:r>
            <a:endParaRPr lang="en-US" sz="1450" dirty="0"/>
          </a:p>
        </p:txBody>
      </p:sp>
      <p:sp>
        <p:nvSpPr>
          <p:cNvPr id="6" name="Text 4"/>
          <p:cNvSpPr/>
          <p:nvPr/>
        </p:nvSpPr>
        <p:spPr>
          <a:xfrm>
            <a:off x="758309" y="4103846"/>
            <a:ext cx="6325672" cy="303252"/>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Available APIs:</a:t>
            </a:r>
            <a:r>
              <a:rPr lang="en-US" sz="1450" dirty="0">
                <a:solidFill>
                  <a:srgbClr val="384653"/>
                </a:solidFill>
                <a:latin typeface="Montserrat" pitchFamily="34" charset="0"/>
                <a:ea typeface="Montserrat" pitchFamily="34" charset="-122"/>
                <a:cs typeface="Montserrat" pitchFamily="34" charset="-120"/>
              </a:rPr>
              <a:t> Major BI tools offer well-documented APIs.</a:t>
            </a:r>
            <a:endParaRPr lang="en-US" sz="1450" dirty="0"/>
          </a:p>
        </p:txBody>
      </p:sp>
      <p:sp>
        <p:nvSpPr>
          <p:cNvPr id="7" name="Text 5"/>
          <p:cNvSpPr/>
          <p:nvPr/>
        </p:nvSpPr>
        <p:spPr>
          <a:xfrm>
            <a:off x="758309" y="4473416"/>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Open Source Libraries:</a:t>
            </a:r>
            <a:r>
              <a:rPr lang="en-US" sz="1450" dirty="0">
                <a:solidFill>
                  <a:srgbClr val="384653"/>
                </a:solidFill>
                <a:latin typeface="Montserrat" pitchFamily="34" charset="0"/>
                <a:ea typeface="Montserrat" pitchFamily="34" charset="-122"/>
                <a:cs typeface="Montserrat" pitchFamily="34" charset="-120"/>
              </a:rPr>
              <a:t> Extensive Python ecosystem for data processing and BI integrations.</a:t>
            </a:r>
            <a:endParaRPr lang="en-US" sz="1450" dirty="0"/>
          </a:p>
        </p:txBody>
      </p:sp>
      <p:sp>
        <p:nvSpPr>
          <p:cNvPr id="8" name="Text 6"/>
          <p:cNvSpPr/>
          <p:nvPr/>
        </p:nvSpPr>
        <p:spPr>
          <a:xfrm>
            <a:off x="758309" y="5146238"/>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LLM APIs:</a:t>
            </a:r>
            <a:r>
              <a:rPr lang="en-US" sz="1450" dirty="0">
                <a:solidFill>
                  <a:srgbClr val="384653"/>
                </a:solidFill>
                <a:latin typeface="Montserrat" pitchFamily="34" charset="0"/>
                <a:ea typeface="Montserrat" pitchFamily="34" charset="-122"/>
                <a:cs typeface="Montserrat" pitchFamily="34" charset="-120"/>
              </a:rPr>
              <a:t> Leverage existing conversational AI services, no custom model training needed.</a:t>
            </a:r>
            <a:endParaRPr lang="en-US" sz="1450" dirty="0"/>
          </a:p>
        </p:txBody>
      </p:sp>
      <p:sp>
        <p:nvSpPr>
          <p:cNvPr id="9" name="Text 7"/>
          <p:cNvSpPr/>
          <p:nvPr/>
        </p:nvSpPr>
        <p:spPr>
          <a:xfrm>
            <a:off x="758309" y="5819061"/>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Parallel Development:</a:t>
            </a:r>
            <a:r>
              <a:rPr lang="en-US" sz="1450" dirty="0">
                <a:solidFill>
                  <a:srgbClr val="384653"/>
                </a:solidFill>
                <a:latin typeface="Montserrat" pitchFamily="34" charset="0"/>
                <a:ea typeface="Montserrat" pitchFamily="34" charset="-122"/>
                <a:cs typeface="Montserrat" pitchFamily="34" charset="-120"/>
              </a:rPr>
              <a:t> Multi-agent architecture enables concurrent team work.</a:t>
            </a:r>
            <a:endParaRPr lang="en-US" sz="1450" dirty="0"/>
          </a:p>
        </p:txBody>
      </p:sp>
      <p:sp>
        <p:nvSpPr>
          <p:cNvPr id="10" name="Text 8"/>
          <p:cNvSpPr/>
          <p:nvPr/>
        </p:nvSpPr>
        <p:spPr>
          <a:xfrm>
            <a:off x="7554039" y="2929771"/>
            <a:ext cx="2832497" cy="311706"/>
          </a:xfrm>
          <a:prstGeom prst="rect">
            <a:avLst/>
          </a:prstGeom>
          <a:noFill/>
          <a:ln/>
        </p:spPr>
        <p:txBody>
          <a:bodyPr wrap="none" lIns="0" tIns="0" rIns="0" bIns="0" rtlCol="0" anchor="t"/>
          <a:lstStyle/>
          <a:p>
            <a:pPr marL="0" indent="0" algn="l">
              <a:lnSpc>
                <a:spcPts val="2450"/>
              </a:lnSpc>
              <a:buNone/>
            </a:pPr>
            <a:r>
              <a:rPr lang="en-US" sz="1950" b="1" dirty="0">
                <a:solidFill>
                  <a:srgbClr val="2E3C4E"/>
                </a:solidFill>
                <a:latin typeface="Barlow Bold" pitchFamily="34" charset="0"/>
                <a:ea typeface="Barlow Bold" pitchFamily="34" charset="-122"/>
                <a:cs typeface="Barlow Bold" pitchFamily="34" charset="-120"/>
              </a:rPr>
              <a:t>Risk Mitigation Strategies</a:t>
            </a:r>
            <a:endParaRPr lang="en-US" sz="1950" dirty="0"/>
          </a:p>
        </p:txBody>
      </p:sp>
      <p:sp>
        <p:nvSpPr>
          <p:cNvPr id="11" name="Text 9"/>
          <p:cNvSpPr/>
          <p:nvPr/>
        </p:nvSpPr>
        <p:spPr>
          <a:xfrm>
            <a:off x="7554039" y="3431024"/>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MVP Approach:</a:t>
            </a:r>
            <a:r>
              <a:rPr lang="en-US" sz="1450" dirty="0">
                <a:solidFill>
                  <a:srgbClr val="384653"/>
                </a:solidFill>
                <a:latin typeface="Montserrat" pitchFamily="34" charset="0"/>
                <a:ea typeface="Montserrat" pitchFamily="34" charset="-122"/>
                <a:cs typeface="Montserrat" pitchFamily="34" charset="-120"/>
              </a:rPr>
              <a:t> Focus on 2-3 core BI integrations initially, expand if time permits.</a:t>
            </a:r>
            <a:endParaRPr lang="en-US" sz="1450" dirty="0"/>
          </a:p>
        </p:txBody>
      </p:sp>
      <p:sp>
        <p:nvSpPr>
          <p:cNvPr id="12" name="Text 10"/>
          <p:cNvSpPr/>
          <p:nvPr/>
        </p:nvSpPr>
        <p:spPr>
          <a:xfrm>
            <a:off x="7554039" y="4103846"/>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Modular Design:</a:t>
            </a:r>
            <a:r>
              <a:rPr lang="en-US" sz="1450" dirty="0">
                <a:solidFill>
                  <a:srgbClr val="384653"/>
                </a:solidFill>
                <a:latin typeface="Montserrat" pitchFamily="34" charset="0"/>
                <a:ea typeface="Montserrat" pitchFamily="34" charset="-122"/>
                <a:cs typeface="Montserrat" pitchFamily="34" charset="-120"/>
              </a:rPr>
              <a:t> Each agent can be developed and tested independently.</a:t>
            </a:r>
            <a:endParaRPr lang="en-US" sz="1450" dirty="0"/>
          </a:p>
        </p:txBody>
      </p:sp>
      <p:sp>
        <p:nvSpPr>
          <p:cNvPr id="13" name="Text 11"/>
          <p:cNvSpPr/>
          <p:nvPr/>
        </p:nvSpPr>
        <p:spPr>
          <a:xfrm>
            <a:off x="7554039" y="4776668"/>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Existing Libraries:</a:t>
            </a:r>
            <a:r>
              <a:rPr lang="en-US" sz="1450" dirty="0">
                <a:solidFill>
                  <a:srgbClr val="384653"/>
                </a:solidFill>
                <a:latin typeface="Montserrat" pitchFamily="34" charset="0"/>
                <a:ea typeface="Montserrat" pitchFamily="34" charset="-122"/>
                <a:cs typeface="Montserrat" pitchFamily="34" charset="-120"/>
              </a:rPr>
              <a:t> Utilise proven libraries like tableauserverclient, openpyxl.</a:t>
            </a:r>
            <a:endParaRPr lang="en-US" sz="1450" dirty="0"/>
          </a:p>
        </p:txBody>
      </p:sp>
      <p:sp>
        <p:nvSpPr>
          <p:cNvPr id="14" name="Text 12"/>
          <p:cNvSpPr/>
          <p:nvPr/>
        </p:nvSpPr>
        <p:spPr>
          <a:xfrm>
            <a:off x="7554039" y="5449491"/>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Simplified Conversational AI:</a:t>
            </a:r>
            <a:r>
              <a:rPr lang="en-US" sz="1450" dirty="0">
                <a:solidFill>
                  <a:srgbClr val="384653"/>
                </a:solidFill>
                <a:latin typeface="Montserrat" pitchFamily="34" charset="0"/>
                <a:ea typeface="Montserrat" pitchFamily="34" charset="-122"/>
                <a:cs typeface="Montserrat" pitchFamily="34" charset="-120"/>
              </a:rPr>
              <a:t> Prioritise structured queries over complex NLU for initial build.</a:t>
            </a:r>
            <a:endParaRPr lang="en-US" sz="1450" dirty="0"/>
          </a:p>
        </p:txBody>
      </p:sp>
      <p:sp>
        <p:nvSpPr>
          <p:cNvPr id="15" name="Text 13"/>
          <p:cNvSpPr/>
          <p:nvPr/>
        </p:nvSpPr>
        <p:spPr>
          <a:xfrm>
            <a:off x="758309" y="6705124"/>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Technical validation from research confirms multi-agent systems can be developed within 4-8 weeks for MVPs, and API integrations typically take 1-4 weeks.</a:t>
            </a:r>
            <a:endParaRPr lang="en-US" sz="1450" dirty="0"/>
          </a:p>
        </p:txBody>
      </p:sp>
    </p:spTree>
    <p:extLst>
      <p:ext uri="{BB962C8B-B14F-4D97-AF65-F5344CB8AC3E}">
        <p14:creationId xmlns:p14="http://schemas.microsoft.com/office/powerpoint/2010/main" val="398704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503</TotalTime>
  <Words>1431</Words>
  <Application>Microsoft Office PowerPoint</Application>
  <PresentationFormat>Custom</PresentationFormat>
  <Paragraphs>161</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Montserrat</vt:lpstr>
      <vt:lpstr>Barlow Bold</vt:lpstr>
      <vt:lpstr>Arial</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Shubhangi Mishra</cp:lastModifiedBy>
  <cp:revision>11</cp:revision>
  <dcterms:created xsi:type="dcterms:W3CDTF">2025-08-01T15:04:47Z</dcterms:created>
  <dcterms:modified xsi:type="dcterms:W3CDTF">2025-08-06T10:04:30Z</dcterms:modified>
</cp:coreProperties>
</file>