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82" r:id="rId6"/>
    <p:sldId id="261" r:id="rId7"/>
    <p:sldId id="276" r:id="rId8"/>
    <p:sldId id="264" r:id="rId9"/>
    <p:sldId id="267" r:id="rId10"/>
    <p:sldId id="268" r:id="rId11"/>
    <p:sldId id="278" r:id="rId12"/>
    <p:sldId id="263" r:id="rId13"/>
    <p:sldId id="277" r:id="rId14"/>
    <p:sldId id="265" r:id="rId15"/>
    <p:sldId id="272" r:id="rId16"/>
    <p:sldId id="270" r:id="rId17"/>
    <p:sldId id="271" r:id="rId18"/>
    <p:sldId id="266" r:id="rId19"/>
    <p:sldId id="260" r:id="rId20"/>
    <p:sldId id="279" r:id="rId21"/>
    <p:sldId id="273" r:id="rId22"/>
    <p:sldId id="274" r:id="rId23"/>
    <p:sldId id="275"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21" autoAdjust="0"/>
    <p:restoredTop sz="94624" autoAdjust="0"/>
  </p:normalViewPr>
  <p:slideViewPr>
    <p:cSldViewPr>
      <p:cViewPr>
        <p:scale>
          <a:sx n="75" d="100"/>
          <a:sy n="75" d="100"/>
        </p:scale>
        <p:origin x="-1350" y="-54"/>
      </p:cViewPr>
      <p:guideLst>
        <p:guide orient="horz" pos="2160"/>
        <p:guide pos="2880"/>
      </p:guideLst>
    </p:cSldViewPr>
  </p:slideViewPr>
  <p:outlineViewPr>
    <p:cViewPr>
      <p:scale>
        <a:sx n="33" d="100"/>
        <a:sy n="33" d="100"/>
      </p:scale>
      <p:origin x="0" y="15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9125-6652-4F8B-993C-4106678457F3}" type="datetimeFigureOut">
              <a:rPr lang="en-US" smtClean="0"/>
              <a:pPr/>
              <a:t>6/19/2022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D0518-0BA3-4701-AB27-DDD474CE4C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AD0518-0BA3-4701-AB27-DDD474CE4CA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AD0518-0BA3-4701-AB27-DDD474CE4CA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AD0518-0BA3-4701-AB27-DDD474CE4CA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AD0518-0BA3-4701-AB27-DDD474CE4CA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6/19/2022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6/19/2022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app/profile/shounack/viz/MRA_Analysis_shounack01/SalesCOUNTRY?publish=yes" TargetMode="External"/><Relationship Id="rId2" Type="http://schemas.openxmlformats.org/officeDocument/2006/relationships/hyperlink" Target="https://public.tableau.com/app/profile/shounack/viz/MRA_Analysis_shounack/BIVARIATESALES" TargetMode="External"/><Relationship Id="rId1" Type="http://schemas.openxmlformats.org/officeDocument/2006/relationships/slideLayout" Target="../slideLayouts/slideLayout2.xml"/><Relationship Id="rId5" Type="http://schemas.openxmlformats.org/officeDocument/2006/relationships/hyperlink" Target="https://public.tableau.com/app/profile/shounack/viz/MRA_WORLDMAP/Sheet1?publish=yes" TargetMode="External"/><Relationship Id="rId4" Type="http://schemas.openxmlformats.org/officeDocument/2006/relationships/hyperlink" Target="https://public.tableau.com/app/profile/shounack/viz/MRA_Analysis_shounack02/ALLTIMELINEANDSALES?publish=y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990600"/>
            <a:ext cx="6705600" cy="1524000"/>
          </a:xfrm>
        </p:spPr>
        <p:txBody>
          <a:bodyPr/>
          <a:lstStyle/>
          <a:p>
            <a:pPr algn="ctr"/>
            <a:r>
              <a:rPr lang="en-IN" dirty="0" smtClean="0"/>
              <a:t>Marketing And Retail Analysis PROJECT  </a:t>
            </a:r>
            <a:br>
              <a:rPr lang="en-IN" dirty="0" smtClean="0"/>
            </a:br>
            <a:r>
              <a:rPr lang="en-IN" dirty="0" smtClean="0"/>
              <a:t>MODULE - I</a:t>
            </a:r>
            <a:endParaRPr lang="en-US" dirty="0"/>
          </a:p>
        </p:txBody>
      </p:sp>
      <p:sp>
        <p:nvSpPr>
          <p:cNvPr id="3" name="Subtitle 2"/>
          <p:cNvSpPr>
            <a:spLocks noGrp="1"/>
          </p:cNvSpPr>
          <p:nvPr>
            <p:ph type="subTitle" idx="1"/>
          </p:nvPr>
        </p:nvSpPr>
        <p:spPr>
          <a:xfrm>
            <a:off x="3505200" y="3886200"/>
            <a:ext cx="5114778" cy="1101248"/>
          </a:xfrm>
        </p:spPr>
        <p:txBody>
          <a:bodyPr>
            <a:normAutofit lnSpcReduction="10000"/>
          </a:bodyPr>
          <a:lstStyle/>
          <a:p>
            <a:r>
              <a:rPr lang="en-IN" b="1" dirty="0" smtClean="0"/>
              <a:t>NAME : SHOUNACK MANDAL</a:t>
            </a:r>
            <a:endParaRPr lang="en-US" dirty="0" smtClean="0"/>
          </a:p>
          <a:p>
            <a:r>
              <a:rPr lang="en-IN" b="1" dirty="0" smtClean="0"/>
              <a:t>COURSE: PGP - DSBA Online Sep.</a:t>
            </a:r>
            <a:endParaRPr lang="en-US" dirty="0" smtClean="0"/>
          </a:p>
          <a:p>
            <a:r>
              <a:rPr lang="en-IN" b="1" dirty="0" smtClean="0"/>
              <a:t>Date: 19/ June / 2022</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239000" cy="457200"/>
          </a:xfrm>
        </p:spPr>
        <p:txBody>
          <a:bodyPr>
            <a:normAutofit fontScale="92500"/>
          </a:bodyPr>
          <a:lstStyle/>
          <a:p>
            <a:r>
              <a:rPr lang="en-US" dirty="0" smtClean="0"/>
              <a:t>MULTIVARIATE ANALASYS OF ALL THE MEASURES</a:t>
            </a:r>
            <a:endParaRPr lang="en-US" dirty="0"/>
          </a:p>
        </p:txBody>
      </p:sp>
      <p:pic>
        <p:nvPicPr>
          <p:cNvPr id="4" name="Picture 3" descr="MULTIVARIATE.png"/>
          <p:cNvPicPr>
            <a:picLocks noChangeAspect="1"/>
          </p:cNvPicPr>
          <p:nvPr/>
        </p:nvPicPr>
        <p:blipFill>
          <a:blip r:embed="rId2"/>
          <a:stretch>
            <a:fillRect/>
          </a:stretch>
        </p:blipFill>
        <p:spPr>
          <a:xfrm>
            <a:off x="0" y="533400"/>
            <a:ext cx="9144000" cy="63246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400" y="914400"/>
            <a:ext cx="7848600" cy="1709901"/>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2400" y="2895600"/>
            <a:ext cx="7848600" cy="2667000"/>
          </a:xfrm>
          <a:prstGeom prst="rect">
            <a:avLst/>
          </a:prstGeom>
          <a:noFill/>
          <a:ln w="9525">
            <a:solidFill>
              <a:schemeClr val="accent1"/>
            </a:solidFill>
            <a:miter lim="800000"/>
            <a:headEnd/>
            <a:tailEnd/>
          </a:ln>
          <a:effectLst/>
        </p:spPr>
      </p:pic>
      <p:sp>
        <p:nvSpPr>
          <p:cNvPr id="6" name="Content Placeholder 2"/>
          <p:cNvSpPr>
            <a:spLocks noGrp="1"/>
          </p:cNvSpPr>
          <p:nvPr>
            <p:ph idx="1"/>
          </p:nvPr>
        </p:nvSpPr>
        <p:spPr>
          <a:xfrm>
            <a:off x="0" y="228600"/>
            <a:ext cx="7239000" cy="457200"/>
          </a:xfrm>
        </p:spPr>
        <p:txBody>
          <a:bodyPr>
            <a:normAutofit fontScale="77500" lnSpcReduction="20000"/>
          </a:bodyPr>
          <a:lstStyle/>
          <a:p>
            <a:r>
              <a:rPr lang="en-US" dirty="0" smtClean="0"/>
              <a:t>MULTIVARIATE ANALASYS – CORRELATION AND HEAT MAP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74320" lvl="1" indent="-274320">
              <a:spcBef>
                <a:spcPts val="600"/>
              </a:spcBef>
              <a:buClr>
                <a:schemeClr val="tx2"/>
              </a:buClr>
              <a:buSzPct val="73000"/>
              <a:buFont typeface="Wingdings 2"/>
              <a:buChar char=""/>
            </a:pPr>
            <a:r>
              <a:rPr lang="en-US" dirty="0" smtClean="0">
                <a:solidFill>
                  <a:schemeClr val="tx1"/>
                </a:solidFill>
              </a:rPr>
              <a:t>Summarize the inferences from the above analysis</a:t>
            </a:r>
          </a:p>
          <a:p>
            <a:endParaRPr lang="en-US" dirty="0"/>
          </a:p>
        </p:txBody>
      </p:sp>
      <p:sp>
        <p:nvSpPr>
          <p:cNvPr id="5" name="Title 1"/>
          <p:cNvSpPr>
            <a:spLocks noGrp="1"/>
          </p:cNvSpPr>
          <p:nvPr>
            <p:ph type="title"/>
          </p:nvPr>
        </p:nvSpPr>
        <p:spPr/>
        <p:txBody>
          <a:bodyPr>
            <a:normAutofit fontScale="90000"/>
          </a:bodyPr>
          <a:lstStyle/>
          <a:p>
            <a:r>
              <a:rPr lang="en-US" dirty="0" smtClean="0"/>
              <a:t>Exploratory Analysis and Inferences</a:t>
            </a:r>
            <a:endParaRPr lang="en-US" dirty="0"/>
          </a:p>
        </p:txBody>
      </p:sp>
      <p:sp>
        <p:nvSpPr>
          <p:cNvPr id="6" name="Rectangle 5"/>
          <p:cNvSpPr/>
          <p:nvPr/>
        </p:nvSpPr>
        <p:spPr>
          <a:xfrm>
            <a:off x="838200" y="2286000"/>
            <a:ext cx="6934200" cy="4110741"/>
          </a:xfrm>
          <a:prstGeom prst="rect">
            <a:avLst/>
          </a:prstGeom>
        </p:spPr>
        <p:txBody>
          <a:bodyPr wrap="square">
            <a:spAutoFit/>
          </a:bodyPr>
          <a:lstStyle/>
          <a:p>
            <a:pPr algn="just">
              <a:lnSpc>
                <a:spcPct val="150000"/>
              </a:lnSpc>
              <a:buFont typeface="Wingdings" pitchFamily="2" charset="2"/>
              <a:buChar char="Ø"/>
            </a:pPr>
            <a:r>
              <a:rPr lang="en-US" sz="1600" dirty="0" smtClean="0">
                <a:latin typeface="Times New Roman" pitchFamily="18" charset="0"/>
                <a:cs typeface="Times New Roman" pitchFamily="18" charset="0"/>
              </a:rPr>
              <a:t> Sales and </a:t>
            </a:r>
            <a:r>
              <a:rPr lang="en-US" sz="1600" dirty="0" err="1" smtClean="0">
                <a:latin typeface="Times New Roman" pitchFamily="18" charset="0"/>
                <a:cs typeface="Times New Roman" pitchFamily="18" charset="0"/>
              </a:rPr>
              <a:t>Priceeach</a:t>
            </a:r>
            <a:r>
              <a:rPr lang="en-US" sz="1600" dirty="0" smtClean="0">
                <a:latin typeface="Times New Roman" pitchFamily="18" charset="0"/>
                <a:cs typeface="Times New Roman" pitchFamily="18" charset="0"/>
              </a:rPr>
              <a:t> are highly positively </a:t>
            </a:r>
            <a:r>
              <a:rPr lang="en-US" sz="1600" dirty="0" err="1" smtClean="0">
                <a:latin typeface="Times New Roman" pitchFamily="18" charset="0"/>
                <a:cs typeface="Times New Roman" pitchFamily="18" charset="0"/>
              </a:rPr>
              <a:t>collerated</a:t>
            </a:r>
            <a:r>
              <a:rPr lang="en-US" sz="1600" dirty="0" smtClean="0">
                <a:latin typeface="Times New Roman" pitchFamily="18" charset="0"/>
                <a:cs typeface="Times New Roman" pitchFamily="18" charset="0"/>
              </a:rPr>
              <a:t> with </a:t>
            </a:r>
            <a:r>
              <a:rPr lang="en-US" sz="1600" dirty="0" err="1" smtClean="0">
                <a:latin typeface="Times New Roman" pitchFamily="18" charset="0"/>
                <a:cs typeface="Times New Roman" pitchFamily="18" charset="0"/>
              </a:rPr>
              <a:t>coeffiecient</a:t>
            </a:r>
            <a:r>
              <a:rPr lang="en-US" sz="1600" dirty="0" smtClean="0">
                <a:latin typeface="Times New Roman" pitchFamily="18" charset="0"/>
                <a:cs typeface="Times New Roman" pitchFamily="18" charset="0"/>
              </a:rPr>
              <a:t> of correlation=.81,priceeach and MSRP are </a:t>
            </a:r>
            <a:r>
              <a:rPr lang="en-US" sz="1600" dirty="0" err="1" smtClean="0">
                <a:latin typeface="Times New Roman" pitchFamily="18" charset="0"/>
                <a:cs typeface="Times New Roman" pitchFamily="18" charset="0"/>
              </a:rPr>
              <a:t>poistively</a:t>
            </a:r>
            <a:r>
              <a:rPr lang="en-US" sz="1600" dirty="0" smtClean="0">
                <a:latin typeface="Times New Roman" pitchFamily="18" charset="0"/>
                <a:cs typeface="Times New Roman" pitchFamily="18" charset="0"/>
              </a:rPr>
              <a:t> correlated (0.78) followed by sales and </a:t>
            </a:r>
            <a:r>
              <a:rPr lang="en-US" sz="1600" dirty="0" err="1" smtClean="0">
                <a:latin typeface="Times New Roman" pitchFamily="18" charset="0"/>
                <a:cs typeface="Times New Roman" pitchFamily="18" charset="0"/>
              </a:rPr>
              <a:t>priceeach</a:t>
            </a:r>
            <a:r>
              <a:rPr lang="en-US" sz="1600" dirty="0" smtClean="0">
                <a:latin typeface="Times New Roman" pitchFamily="18" charset="0"/>
                <a:cs typeface="Times New Roman" pitchFamily="18" charset="0"/>
              </a:rPr>
              <a:t> (0.63). Sales and order quantity shows a correlation of 0.55.</a:t>
            </a:r>
          </a:p>
          <a:p>
            <a:pPr algn="just">
              <a:lnSpc>
                <a:spcPct val="150000"/>
              </a:lnSpc>
              <a:buFont typeface="Wingdings" pitchFamily="2" charset="2"/>
              <a:buChar char="Ø"/>
            </a:pPr>
            <a:r>
              <a:rPr lang="en-IN" sz="1600" dirty="0" smtClean="0">
                <a:latin typeface="Times New Roman" pitchFamily="18" charset="0"/>
                <a:cs typeface="Times New Roman" pitchFamily="18" charset="0"/>
              </a:rPr>
              <a:t>Maximum sales for the year 2018,19 happen in the month of November. And for 2020 month May has the highest number of sales recorded.</a:t>
            </a:r>
          </a:p>
          <a:p>
            <a:pPr algn="just">
              <a:lnSpc>
                <a:spcPct val="150000"/>
              </a:lnSpc>
              <a:buFont typeface="Wingdings" pitchFamily="2" charset="2"/>
              <a:buChar char="Ø"/>
            </a:pPr>
            <a:r>
              <a:rPr lang="en-IN" sz="1600" dirty="0" smtClean="0">
                <a:latin typeface="Times New Roman" pitchFamily="18" charset="0"/>
                <a:cs typeface="Times New Roman" pitchFamily="18" charset="0"/>
              </a:rPr>
              <a:t>Only variable (days since last order) having normal distribution, other variables shows mainly positive distribution. </a:t>
            </a:r>
          </a:p>
          <a:p>
            <a:pPr algn="just">
              <a:lnSpc>
                <a:spcPct val="150000"/>
              </a:lnSpc>
              <a:buFont typeface="Wingdings" pitchFamily="2" charset="2"/>
              <a:buChar char="Ø"/>
            </a:pPr>
            <a:r>
              <a:rPr lang="en-IN" sz="1600" dirty="0" smtClean="0">
                <a:latin typeface="Times New Roman" pitchFamily="18" charset="0"/>
                <a:cs typeface="Times New Roman" pitchFamily="18" charset="0"/>
              </a:rPr>
              <a:t>Sales and MSRP with price each has the maximum positive correlation is shown in the correlation and heat map. </a:t>
            </a:r>
          </a:p>
          <a:p>
            <a:pPr algn="just">
              <a:lnSpc>
                <a:spcPct val="150000"/>
              </a:lnSpc>
              <a:buFont typeface="Arial" pitchFamily="34" charset="0"/>
              <a:buChar char="•"/>
            </a:pPr>
            <a:endParaRPr lang="en-IN" sz="1600" dirty="0" smtClean="0">
              <a:latin typeface="Times New Roman" pitchFamily="18" charset="0"/>
              <a:cs typeface="Times New Roman" pitchFamily="18" charset="0"/>
            </a:endParaRPr>
          </a:p>
          <a:p>
            <a:pPr algn="just">
              <a:lnSpc>
                <a:spcPct val="150000"/>
              </a:lnSpc>
              <a:buFont typeface="Arial" pitchFamily="34" charset="0"/>
              <a:buChar char="•"/>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Exploratory Analysis and Inferences</a:t>
            </a:r>
            <a:endParaRPr lang="en-US" dirty="0"/>
          </a:p>
        </p:txBody>
      </p:sp>
      <p:sp>
        <p:nvSpPr>
          <p:cNvPr id="4" name="TextBox 3"/>
          <p:cNvSpPr txBox="1"/>
          <p:nvPr/>
        </p:nvSpPr>
        <p:spPr>
          <a:xfrm>
            <a:off x="533400" y="1676400"/>
            <a:ext cx="7239000" cy="3366563"/>
          </a:xfrm>
          <a:prstGeom prst="rect">
            <a:avLst/>
          </a:prstGeom>
          <a:noFill/>
        </p:spPr>
        <p:txBody>
          <a:bodyPr wrap="square" rtlCol="0">
            <a:spAutoFit/>
          </a:bodyPr>
          <a:lstStyle/>
          <a:p>
            <a:pPr algn="just">
              <a:lnSpc>
                <a:spcPct val="150000"/>
              </a:lnSpc>
              <a:buFont typeface="Wingdings" pitchFamily="2" charset="2"/>
              <a:buChar char="Ø"/>
            </a:pPr>
            <a:r>
              <a:rPr lang="en-IN" dirty="0" smtClean="0">
                <a:latin typeface="Times New Roman" pitchFamily="18" charset="0"/>
                <a:cs typeface="Times New Roman" pitchFamily="18" charset="0"/>
              </a:rPr>
              <a:t>Maximum sales took place in USA followed by Spain, France and Australia.</a:t>
            </a:r>
          </a:p>
          <a:p>
            <a:pPr algn="just">
              <a:lnSpc>
                <a:spcPct val="150000"/>
              </a:lnSpc>
              <a:buFont typeface="Wingdings" pitchFamily="2" charset="2"/>
              <a:buChar char="Ø"/>
            </a:pPr>
            <a:r>
              <a:rPr lang="en-IN" dirty="0" smtClean="0">
                <a:latin typeface="Times New Roman" pitchFamily="18" charset="0"/>
                <a:cs typeface="Times New Roman" pitchFamily="18" charset="0"/>
              </a:rPr>
              <a:t>There is vary less dispute as 72213 cases and majority of the sales are perfectly placed and shipped which is more than 90 Lacks.</a:t>
            </a:r>
          </a:p>
          <a:p>
            <a:pPr algn="just">
              <a:lnSpc>
                <a:spcPct val="150000"/>
              </a:lnSpc>
              <a:buFont typeface="Wingdings" pitchFamily="2" charset="2"/>
              <a:buChar char="Ø"/>
            </a:pPr>
            <a:r>
              <a:rPr lang="en-IN" dirty="0" smtClean="0">
                <a:latin typeface="Times New Roman" pitchFamily="18" charset="0"/>
                <a:cs typeface="Times New Roman" pitchFamily="18" charset="0"/>
              </a:rPr>
              <a:t>Maximum numbers of deals took place with medium size and minimum numbers of deals with large size cars.</a:t>
            </a:r>
          </a:p>
          <a:p>
            <a:pPr algn="just">
              <a:lnSpc>
                <a:spcPct val="150000"/>
              </a:lnSpc>
              <a:buFont typeface="Wingdings" pitchFamily="2" charset="2"/>
              <a:buChar char="Ø"/>
            </a:pPr>
            <a:r>
              <a:rPr lang="en-IN" dirty="0" smtClean="0">
                <a:latin typeface="Times New Roman" pitchFamily="18" charset="0"/>
                <a:cs typeface="Times New Roman" pitchFamily="18" charset="0"/>
              </a:rPr>
              <a:t>In Product line we see that classic cars are been sold mostly followed by vintage cars.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Customer Segmentation using RFM analysis (make 4 segments)</a:t>
            </a:r>
            <a:endParaRPr lang="en-US" dirty="0"/>
          </a:p>
        </p:txBody>
      </p:sp>
      <p:sp>
        <p:nvSpPr>
          <p:cNvPr id="3" name="Content Placeholder 2"/>
          <p:cNvSpPr>
            <a:spLocks noGrp="1"/>
          </p:cNvSpPr>
          <p:nvPr>
            <p:ph idx="1"/>
          </p:nvPr>
        </p:nvSpPr>
        <p:spPr>
          <a:xfrm>
            <a:off x="457200" y="1609416"/>
            <a:ext cx="7239000" cy="447984"/>
          </a:xfrm>
        </p:spPr>
        <p:txBody>
          <a:bodyPr>
            <a:normAutofit fontScale="92500" lnSpcReduction="10000"/>
          </a:bodyPr>
          <a:lstStyle/>
          <a:p>
            <a:pPr algn="just"/>
            <a:r>
              <a:rPr lang="en-US" dirty="0" smtClean="0"/>
              <a:t>What is RFM?</a:t>
            </a:r>
          </a:p>
        </p:txBody>
      </p:sp>
      <p:sp>
        <p:nvSpPr>
          <p:cNvPr id="6" name="TextBox 5"/>
          <p:cNvSpPr txBox="1"/>
          <p:nvPr/>
        </p:nvSpPr>
        <p:spPr>
          <a:xfrm>
            <a:off x="838200" y="2057400"/>
            <a:ext cx="7086600" cy="3693319"/>
          </a:xfrm>
          <a:prstGeom prst="rect">
            <a:avLst/>
          </a:prstGeom>
          <a:noFill/>
        </p:spPr>
        <p:txBody>
          <a:bodyPr wrap="square" rtlCol="0">
            <a:spAutoFit/>
          </a:bodyPr>
          <a:lstStyle/>
          <a:p>
            <a:pPr algn="just">
              <a:buFont typeface="Wingdings" pitchFamily="2" charset="2"/>
              <a:buChar char="Ø"/>
            </a:pPr>
            <a:r>
              <a:rPr lang="en-US" dirty="0" err="1" smtClean="0">
                <a:latin typeface="Times New Roman" pitchFamily="18" charset="0"/>
                <a:cs typeface="Times New Roman" pitchFamily="18" charset="0"/>
              </a:rPr>
              <a:t>Recency</a:t>
            </a:r>
            <a:r>
              <a:rPr lang="en-US" dirty="0" smtClean="0">
                <a:latin typeface="Times New Roman" pitchFamily="18" charset="0"/>
                <a:cs typeface="Times New Roman" pitchFamily="18" charset="0"/>
              </a:rPr>
              <a:t>, frequency, monetary value is a marketing analysis tool     used to identify a company's or an organization's best customers by measuring and analyzing spending habits.</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An RFM analysis evaluates clients and customers by scoring them in three categories: how recently they've made a purchase, how often they buy, and the size of their purchases.</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RFM analysis helps firms reasonably predict which customers are likely to purchase their products again, how much revenue comes from new (versus repeat) clients, and how to turn occasional buyers into habitual ones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normAutofit fontScale="90000"/>
          </a:bodyPr>
          <a:lstStyle/>
          <a:p>
            <a:r>
              <a:rPr lang="en-US" dirty="0" smtClean="0"/>
              <a:t>Customer Segmentation using RFM analysis (make 4 segments)</a:t>
            </a:r>
            <a:endParaRPr lang="en-US" dirty="0"/>
          </a:p>
        </p:txBody>
      </p:sp>
      <p:sp>
        <p:nvSpPr>
          <p:cNvPr id="3" name="Content Placeholder 2"/>
          <p:cNvSpPr>
            <a:spLocks noGrp="1"/>
          </p:cNvSpPr>
          <p:nvPr>
            <p:ph idx="1"/>
          </p:nvPr>
        </p:nvSpPr>
        <p:spPr>
          <a:xfrm>
            <a:off x="457200" y="1219200"/>
            <a:ext cx="7239000" cy="4846320"/>
          </a:xfrm>
        </p:spPr>
        <p:txBody>
          <a:bodyPr>
            <a:normAutofit/>
          </a:bodyPr>
          <a:lstStyle/>
          <a:p>
            <a:r>
              <a:rPr lang="en-US" sz="2400" dirty="0" smtClean="0"/>
              <a:t>What all parameters used and assumptions made</a:t>
            </a:r>
          </a:p>
          <a:p>
            <a:endParaRPr lang="en-US" sz="2400" dirty="0"/>
          </a:p>
        </p:txBody>
      </p:sp>
      <p:sp>
        <p:nvSpPr>
          <p:cNvPr id="4" name="TextBox 3"/>
          <p:cNvSpPr txBox="1"/>
          <p:nvPr/>
        </p:nvSpPr>
        <p:spPr>
          <a:xfrm>
            <a:off x="457200" y="1676400"/>
            <a:ext cx="7620000" cy="5016758"/>
          </a:xfrm>
          <a:prstGeom prst="rect">
            <a:avLst/>
          </a:prstGeom>
          <a:noFill/>
        </p:spPr>
        <p:txBody>
          <a:bodyPr wrap="square" rtlCol="0">
            <a:spAutoFit/>
          </a:bodyPr>
          <a:lstStyle/>
          <a:p>
            <a:pPr>
              <a:buFont typeface="Wingdings" pitchFamily="2" charset="2"/>
              <a:buChar char="Ø"/>
            </a:pPr>
            <a:r>
              <a:rPr lang="en-IN" sz="1600" dirty="0" smtClean="0">
                <a:latin typeface="Times New Roman" pitchFamily="18" charset="0"/>
                <a:cs typeface="Times New Roman" pitchFamily="18" charset="0"/>
              </a:rPr>
              <a:t> The application used for customer segmentation through RFM analysis is KNIME .</a:t>
            </a:r>
          </a:p>
          <a:p>
            <a:endParaRPr lang="en-IN" sz="1600" dirty="0" smtClean="0">
              <a:latin typeface="Times New Roman" pitchFamily="18" charset="0"/>
              <a:cs typeface="Times New Roman" pitchFamily="18" charset="0"/>
            </a:endParaRPr>
          </a:p>
          <a:p>
            <a:pPr>
              <a:buFont typeface="Wingdings" pitchFamily="2" charset="2"/>
              <a:buChar char="Ø"/>
            </a:pPr>
            <a:r>
              <a:rPr lang="en-IN" sz="1600" dirty="0" smtClean="0">
                <a:latin typeface="Times New Roman" pitchFamily="18" charset="0"/>
                <a:cs typeface="Times New Roman" pitchFamily="18" charset="0"/>
              </a:rPr>
              <a:t> Tools used :-</a:t>
            </a:r>
          </a:p>
          <a:p>
            <a:pPr marL="342900" indent="-342900">
              <a:buFont typeface="+mj-lt"/>
              <a:buAutoNum type="arabicPeriod"/>
            </a:pPr>
            <a:r>
              <a:rPr lang="en-IN" sz="1600" dirty="0" smtClean="0">
                <a:latin typeface="Times New Roman" pitchFamily="18" charset="0"/>
                <a:cs typeface="Times New Roman" pitchFamily="18" charset="0"/>
              </a:rPr>
              <a:t>Math formulae to find MONETARY </a:t>
            </a:r>
            <a:r>
              <a:rPr lang="en-IN" sz="1600" i="1" dirty="0" smtClean="0">
                <a:latin typeface="Times New Roman" pitchFamily="18" charset="0"/>
                <a:cs typeface="Times New Roman" pitchFamily="18" charset="0"/>
              </a:rPr>
              <a:t>($PRICEEACH$*$QUANTITYORDERED$)</a:t>
            </a:r>
          </a:p>
          <a:p>
            <a:pPr marL="342900" indent="-342900">
              <a:buFont typeface="+mj-lt"/>
              <a:buAutoNum type="arabicPeriod"/>
            </a:pPr>
            <a:r>
              <a:rPr lang="en-IN" sz="1600" dirty="0" smtClean="0">
                <a:latin typeface="Times New Roman" pitchFamily="18" charset="0"/>
                <a:cs typeface="Times New Roman" pitchFamily="18" charset="0"/>
              </a:rPr>
              <a:t>Date &amp;Time difference to find the RECENCY.</a:t>
            </a:r>
          </a:p>
          <a:p>
            <a:pPr marL="342900" indent="-342900">
              <a:buFont typeface="+mj-lt"/>
              <a:buAutoNum type="arabicPeriod"/>
            </a:pPr>
            <a:r>
              <a:rPr lang="en-IN" sz="1600" dirty="0" smtClean="0">
                <a:latin typeface="Times New Roman" pitchFamily="18" charset="0"/>
                <a:cs typeface="Times New Roman" pitchFamily="18" charset="0"/>
              </a:rPr>
              <a:t>For Frequency we have used the given order date in the data.</a:t>
            </a:r>
          </a:p>
          <a:p>
            <a:pPr marL="342900" indent="-342900">
              <a:buFont typeface="+mj-lt"/>
              <a:buAutoNum type="arabicPeriod"/>
            </a:pPr>
            <a:r>
              <a:rPr lang="en-IN" sz="1600" dirty="0" smtClean="0">
                <a:latin typeface="Times New Roman" pitchFamily="18" charset="0"/>
                <a:cs typeface="Times New Roman" pitchFamily="18" charset="0"/>
              </a:rPr>
              <a:t>Tool Group by – To group all unique set of information.</a:t>
            </a:r>
          </a:p>
          <a:p>
            <a:pPr marL="342900" indent="-342900">
              <a:buFont typeface="+mj-lt"/>
              <a:buAutoNum type="arabicPeriod"/>
            </a:pPr>
            <a:r>
              <a:rPr lang="en-IN" sz="1600" dirty="0" smtClean="0">
                <a:latin typeface="Times New Roman" pitchFamily="18" charset="0"/>
                <a:cs typeface="Times New Roman" pitchFamily="18" charset="0"/>
              </a:rPr>
              <a:t>Auto-</a:t>
            </a:r>
            <a:r>
              <a:rPr lang="en-IN" sz="1600" dirty="0" err="1" smtClean="0">
                <a:latin typeface="Times New Roman" pitchFamily="18" charset="0"/>
                <a:cs typeface="Times New Roman" pitchFamily="18" charset="0"/>
              </a:rPr>
              <a:t>Binner</a:t>
            </a:r>
            <a:r>
              <a:rPr lang="en-IN" sz="1600" dirty="0" smtClean="0">
                <a:latin typeface="Times New Roman" pitchFamily="18" charset="0"/>
                <a:cs typeface="Times New Roman" pitchFamily="18" charset="0"/>
              </a:rPr>
              <a:t> – Allows the numeric data to group into intervals.</a:t>
            </a:r>
          </a:p>
          <a:p>
            <a:pPr marL="342900" indent="-342900">
              <a:buFont typeface="+mj-lt"/>
              <a:buAutoNum type="arabicPeriod"/>
            </a:pPr>
            <a:r>
              <a:rPr lang="en-IN" sz="1600" dirty="0" smtClean="0">
                <a:latin typeface="Times New Roman" pitchFamily="18" charset="0"/>
                <a:cs typeface="Times New Roman" pitchFamily="18" charset="0"/>
              </a:rPr>
              <a:t>Table Creator – To assign MRF suitable </a:t>
            </a:r>
            <a:r>
              <a:rPr lang="en-US" sz="1600" dirty="0" smtClean="0">
                <a:latin typeface="Times New Roman" pitchFamily="18" charset="0"/>
                <a:cs typeface="Times New Roman" pitchFamily="18" charset="0"/>
              </a:rPr>
              <a:t>weightages</a:t>
            </a:r>
            <a:r>
              <a:rPr lang="en-IN" sz="1600" dirty="0" smtClean="0">
                <a:latin typeface="Times New Roman" pitchFamily="18" charset="0"/>
                <a:cs typeface="Times New Roman" pitchFamily="18" charset="0"/>
              </a:rPr>
              <a:t>. </a:t>
            </a:r>
          </a:p>
          <a:p>
            <a:pPr marL="342900" indent="-342900">
              <a:buFont typeface="+mj-lt"/>
              <a:buAutoNum type="arabicPeriod"/>
            </a:pPr>
            <a:r>
              <a:rPr lang="en-IN" sz="1600" dirty="0" smtClean="0">
                <a:latin typeface="Times New Roman" pitchFamily="18" charset="0"/>
                <a:cs typeface="Times New Roman" pitchFamily="18" charset="0"/>
              </a:rPr>
              <a:t>Cell Replacer – To </a:t>
            </a:r>
            <a:r>
              <a:rPr lang="en-US" sz="1600" dirty="0" smtClean="0">
                <a:latin typeface="Times New Roman" pitchFamily="18" charset="0"/>
                <a:cs typeface="Times New Roman" pitchFamily="18" charset="0"/>
              </a:rPr>
              <a:t>Replaces cells in a column according to dictionary table.</a:t>
            </a:r>
          </a:p>
          <a:p>
            <a:pPr marL="342900" indent="-342900">
              <a:buFont typeface="+mj-lt"/>
              <a:buAutoNum type="arabicPeriod"/>
            </a:pPr>
            <a:r>
              <a:rPr lang="en-IN" sz="1600" dirty="0" smtClean="0">
                <a:latin typeface="Times New Roman" pitchFamily="18" charset="0"/>
                <a:cs typeface="Times New Roman" pitchFamily="18" charset="0"/>
              </a:rPr>
              <a:t>Excel Writer - </a:t>
            </a:r>
            <a:r>
              <a:rPr lang="en-US" sz="1600" dirty="0" smtClean="0">
                <a:latin typeface="Times New Roman" pitchFamily="18" charset="0"/>
                <a:cs typeface="Times New Roman" pitchFamily="18" charset="0"/>
              </a:rPr>
              <a:t>This node writes the input data table into a spreadsheet of an Excel file.</a:t>
            </a:r>
          </a:p>
          <a:p>
            <a:pPr marL="342900" indent="-342900">
              <a:buFont typeface="+mj-lt"/>
              <a:buAutoNum type="arabicPeriod"/>
            </a:pPr>
            <a:endParaRPr lang="en-US" sz="1600" dirty="0" smtClean="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Segments Constructed for RFM analysis : -</a:t>
            </a:r>
          </a:p>
          <a:p>
            <a:pPr marL="342900" indent="-342900">
              <a:buFont typeface="+mj-lt"/>
              <a:buAutoNum type="arabicPeriod"/>
            </a:pPr>
            <a:r>
              <a:rPr lang="en-IN" sz="1600" dirty="0" smtClean="0">
                <a:latin typeface="Times New Roman" pitchFamily="18" charset="0"/>
                <a:cs typeface="Times New Roman" pitchFamily="18" charset="0"/>
              </a:rPr>
              <a:t>High </a:t>
            </a:r>
          </a:p>
          <a:p>
            <a:pPr marL="342900" indent="-342900">
              <a:buFont typeface="+mj-lt"/>
              <a:buAutoNum type="arabicPeriod"/>
            </a:pPr>
            <a:r>
              <a:rPr lang="en-IN" sz="1600" dirty="0" smtClean="0">
                <a:latin typeface="Times New Roman" pitchFamily="18" charset="0"/>
                <a:cs typeface="Times New Roman" pitchFamily="18" charset="0"/>
              </a:rPr>
              <a:t>Medium</a:t>
            </a:r>
          </a:p>
          <a:p>
            <a:pPr marL="342900" indent="-342900">
              <a:buFont typeface="+mj-lt"/>
              <a:buAutoNum type="arabicPeriod"/>
            </a:pPr>
            <a:r>
              <a:rPr lang="en-IN" sz="1600" dirty="0" smtClean="0">
                <a:latin typeface="Times New Roman" pitchFamily="18" charset="0"/>
                <a:cs typeface="Times New Roman" pitchFamily="18" charset="0"/>
              </a:rPr>
              <a:t>Low</a:t>
            </a:r>
          </a:p>
          <a:p>
            <a:pPr marL="342900" indent="-342900">
              <a:buFont typeface="+mj-lt"/>
              <a:buAutoNum type="arabicPeriod"/>
            </a:pPr>
            <a:r>
              <a:rPr lang="en-IN" sz="1600" dirty="0" smtClean="0">
                <a:latin typeface="Times New Roman" pitchFamily="18" charset="0"/>
                <a:cs typeface="Times New Roman" pitchFamily="18" charset="0"/>
              </a:rPr>
              <a:t>Very Low</a:t>
            </a:r>
          </a:p>
          <a:p>
            <a:pPr marL="342900" indent="-342900">
              <a:buFont typeface="+mj-lt"/>
              <a:buAutoNum type="arabicPeriod"/>
            </a:pPr>
            <a:endParaRPr lang="en-IN" sz="1600" dirty="0" smtClean="0">
              <a:latin typeface="Times New Roman" pitchFamily="18" charset="0"/>
              <a:cs typeface="Times New Roman" pitchFamily="18" charset="0"/>
            </a:endParaRPr>
          </a:p>
          <a:p>
            <a:pPr marL="342900" indent="-342900">
              <a:buFont typeface="Wingdings" pitchFamily="2" charset="2"/>
              <a:buChar char="Ø"/>
            </a:pPr>
            <a:r>
              <a:rPr lang="en-US" sz="1600" dirty="0" smtClean="0">
                <a:latin typeface="Times New Roman" pitchFamily="18" charset="0"/>
                <a:cs typeface="Times New Roman" pitchFamily="18" charset="0"/>
              </a:rPr>
              <a:t>We have divided the customers into four bins i.e. Bin-1, Bin-2, Bin-3, Bin-4 and later mapped them to </a:t>
            </a:r>
            <a:r>
              <a:rPr lang="en-US" sz="1600" dirty="0" err="1" smtClean="0">
                <a:latin typeface="Times New Roman" pitchFamily="18" charset="0"/>
                <a:cs typeface="Times New Roman" pitchFamily="18" charset="0"/>
              </a:rPr>
              <a:t>Recency</a:t>
            </a:r>
            <a:r>
              <a:rPr lang="en-US" sz="1600" dirty="0" smtClean="0">
                <a:latin typeface="Times New Roman" pitchFamily="18" charset="0"/>
                <a:cs typeface="Times New Roman" pitchFamily="18" charset="0"/>
              </a:rPr>
              <a:t>, Frequency and Monetary columns.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normAutofit fontScale="90000"/>
          </a:bodyPr>
          <a:lstStyle/>
          <a:p>
            <a:r>
              <a:rPr lang="en-US" dirty="0" smtClean="0"/>
              <a:t>Customer Segmentation using RFM analysis (make 4 segments)</a:t>
            </a:r>
            <a:endParaRPr lang="en-US" dirty="0"/>
          </a:p>
        </p:txBody>
      </p:sp>
      <p:sp>
        <p:nvSpPr>
          <p:cNvPr id="3" name="Content Placeholder 2"/>
          <p:cNvSpPr>
            <a:spLocks noGrp="1"/>
          </p:cNvSpPr>
          <p:nvPr>
            <p:ph idx="1"/>
          </p:nvPr>
        </p:nvSpPr>
        <p:spPr>
          <a:xfrm>
            <a:off x="381000" y="1524000"/>
            <a:ext cx="7239000" cy="524184"/>
          </a:xfrm>
        </p:spPr>
        <p:txBody>
          <a:bodyPr/>
          <a:lstStyle/>
          <a:p>
            <a:r>
              <a:rPr lang="en-US" dirty="0" smtClean="0"/>
              <a:t>Output table head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76200" y="2514600"/>
            <a:ext cx="7951010" cy="3810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Segmentation using RFM analysis (make 4 segments)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When KNIME used, Workflow image :-</a:t>
            </a:r>
            <a:endParaRPr lang="en-US"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371600" y="2057400"/>
            <a:ext cx="5334000" cy="458662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1143000"/>
          </a:xfrm>
        </p:spPr>
        <p:txBody>
          <a:bodyPr>
            <a:normAutofit/>
          </a:bodyPr>
          <a:lstStyle/>
          <a:p>
            <a:r>
              <a:rPr lang="en-US" sz="2800" dirty="0" smtClean="0"/>
              <a:t>Inferences from RFM Analysis and identified segments</a:t>
            </a:r>
            <a:endParaRPr lang="en-US" sz="2800" dirty="0"/>
          </a:p>
        </p:txBody>
      </p:sp>
      <p:pic>
        <p:nvPicPr>
          <p:cNvPr id="6146" name="Picture 2"/>
          <p:cNvPicPr>
            <a:picLocks noChangeAspect="1" noChangeArrowheads="1"/>
          </p:cNvPicPr>
          <p:nvPr/>
        </p:nvPicPr>
        <p:blipFill>
          <a:blip r:embed="rId2"/>
          <a:srcRect/>
          <a:stretch>
            <a:fillRect/>
          </a:stretch>
        </p:blipFill>
        <p:spPr bwMode="auto">
          <a:xfrm>
            <a:off x="223261" y="1676400"/>
            <a:ext cx="7777739" cy="3757242"/>
          </a:xfrm>
          <a:prstGeom prst="rect">
            <a:avLst/>
          </a:prstGeom>
          <a:noFill/>
          <a:ln w="9525">
            <a:solidFill>
              <a:schemeClr val="accent1"/>
            </a:solidFill>
            <a:miter lim="800000"/>
            <a:headEnd/>
            <a:tailEnd/>
          </a:ln>
          <a:effectLst/>
        </p:spPr>
      </p:pic>
      <p:sp>
        <p:nvSpPr>
          <p:cNvPr id="6" name="TextBox 5"/>
          <p:cNvSpPr txBox="1"/>
          <p:nvPr/>
        </p:nvSpPr>
        <p:spPr>
          <a:xfrm>
            <a:off x="8153400" y="2133600"/>
            <a:ext cx="1143000" cy="3046988"/>
          </a:xfrm>
          <a:prstGeom prst="rect">
            <a:avLst/>
          </a:prstGeom>
          <a:noFill/>
        </p:spPr>
        <p:txBody>
          <a:bodyPr wrap="square" rtlCol="0">
            <a:spAutoFit/>
          </a:bodyPr>
          <a:lstStyle/>
          <a:p>
            <a:r>
              <a:rPr lang="en-IN" sz="1600" b="1" dirty="0" smtClean="0">
                <a:solidFill>
                  <a:schemeClr val="bg1"/>
                </a:solidFill>
                <a:latin typeface="Times New Roman" pitchFamily="18" charset="0"/>
                <a:cs typeface="Times New Roman" pitchFamily="18" charset="0"/>
              </a:rPr>
              <a:t>Active</a:t>
            </a:r>
          </a:p>
          <a:p>
            <a:endParaRPr lang="en-IN" sz="1600" b="1" dirty="0" smtClean="0">
              <a:solidFill>
                <a:schemeClr val="bg1"/>
              </a:solidFill>
              <a:latin typeface="Times New Roman" pitchFamily="18" charset="0"/>
              <a:cs typeface="Times New Roman" pitchFamily="18" charset="0"/>
            </a:endParaRPr>
          </a:p>
          <a:p>
            <a:endParaRPr lang="en-IN" sz="1600" b="1" dirty="0" smtClean="0">
              <a:solidFill>
                <a:schemeClr val="bg1"/>
              </a:solidFill>
              <a:latin typeface="Times New Roman" pitchFamily="18" charset="0"/>
              <a:cs typeface="Times New Roman" pitchFamily="18" charset="0"/>
            </a:endParaRPr>
          </a:p>
          <a:p>
            <a:r>
              <a:rPr lang="en-IN" sz="1600" b="1" dirty="0" smtClean="0">
                <a:solidFill>
                  <a:schemeClr val="bg1"/>
                </a:solidFill>
                <a:latin typeface="Times New Roman" pitchFamily="18" charset="0"/>
                <a:cs typeface="Times New Roman" pitchFamily="18" charset="0"/>
              </a:rPr>
              <a:t>AT -Risk</a:t>
            </a:r>
          </a:p>
          <a:p>
            <a:endParaRPr lang="en-IN" sz="1600" b="1" dirty="0" smtClean="0">
              <a:solidFill>
                <a:schemeClr val="bg1"/>
              </a:solidFill>
              <a:latin typeface="Times New Roman" pitchFamily="18" charset="0"/>
              <a:cs typeface="Times New Roman" pitchFamily="18" charset="0"/>
            </a:endParaRPr>
          </a:p>
          <a:p>
            <a:endParaRPr lang="en-IN" sz="1600" b="1" dirty="0" smtClean="0">
              <a:solidFill>
                <a:schemeClr val="bg1"/>
              </a:solidFill>
              <a:latin typeface="Times New Roman" pitchFamily="18" charset="0"/>
              <a:cs typeface="Times New Roman" pitchFamily="18" charset="0"/>
            </a:endParaRPr>
          </a:p>
          <a:p>
            <a:r>
              <a:rPr lang="en-US" sz="1600" b="1" dirty="0" smtClean="0">
                <a:solidFill>
                  <a:schemeClr val="bg1"/>
                </a:solidFill>
                <a:latin typeface="Times New Roman" pitchFamily="18" charset="0"/>
                <a:cs typeface="Times New Roman" pitchFamily="18" charset="0"/>
              </a:rPr>
              <a:t>Neutral or less Active </a:t>
            </a:r>
          </a:p>
          <a:p>
            <a:endParaRPr lang="en-IN" sz="1600" b="1" dirty="0" smtClean="0">
              <a:solidFill>
                <a:schemeClr val="bg1"/>
              </a:solidFill>
              <a:latin typeface="Times New Roman" pitchFamily="18" charset="0"/>
              <a:cs typeface="Times New Roman" pitchFamily="18" charset="0"/>
            </a:endParaRPr>
          </a:p>
          <a:p>
            <a:endParaRPr lang="en-US" sz="1600" b="1" dirty="0" smtClean="0">
              <a:solidFill>
                <a:schemeClr val="bg1"/>
              </a:solidFill>
              <a:latin typeface="Times New Roman" pitchFamily="18" charset="0"/>
              <a:cs typeface="Times New Roman" pitchFamily="18" charset="0"/>
            </a:endParaRPr>
          </a:p>
          <a:p>
            <a:r>
              <a:rPr lang="en-US" sz="1600" b="1" dirty="0" smtClean="0">
                <a:solidFill>
                  <a:schemeClr val="bg1"/>
                </a:solidFill>
                <a:latin typeface="Times New Roman" pitchFamily="18" charset="0"/>
                <a:cs typeface="Times New Roman" pitchFamily="18" charset="0"/>
              </a:rPr>
              <a:t>In-active or Lost </a:t>
            </a:r>
            <a:endParaRPr lang="en-US" sz="1600" b="1" dirty="0">
              <a:solidFill>
                <a:schemeClr val="bg1"/>
              </a:solidFill>
              <a:latin typeface="Times New Roman" pitchFamily="18" charset="0"/>
              <a:cs typeface="Times New Roman" pitchFamily="18" charset="0"/>
            </a:endParaRPr>
          </a:p>
        </p:txBody>
      </p:sp>
      <p:sp>
        <p:nvSpPr>
          <p:cNvPr id="7" name="TextBox 6"/>
          <p:cNvSpPr txBox="1"/>
          <p:nvPr/>
        </p:nvSpPr>
        <p:spPr>
          <a:xfrm>
            <a:off x="533400" y="1066800"/>
            <a:ext cx="2450351" cy="369332"/>
          </a:xfrm>
          <a:prstGeom prst="rect">
            <a:avLst/>
          </a:prstGeom>
          <a:noFill/>
        </p:spPr>
        <p:txBody>
          <a:bodyPr wrap="none" rtlCol="0">
            <a:spAutoFit/>
          </a:bodyPr>
          <a:lstStyle/>
          <a:p>
            <a:pPr>
              <a:buFont typeface="Wingdings" pitchFamily="2" charset="2"/>
              <a:buChar char="Ø"/>
            </a:pPr>
            <a:r>
              <a:rPr lang="en-IN" dirty="0" smtClean="0">
                <a:latin typeface="Times New Roman" pitchFamily="18" charset="0"/>
                <a:cs typeface="Times New Roman" pitchFamily="18" charset="0"/>
              </a:rPr>
              <a:t>3 BY 3 RFM Matrix:-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81534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Contents of the presentation</a:t>
            </a:r>
            <a:br>
              <a:rPr lang="en-US" b="0" dirty="0" smtClean="0"/>
            </a:br>
            <a:endParaRPr lang="en-US" dirty="0"/>
          </a:p>
        </p:txBody>
      </p:sp>
      <p:sp>
        <p:nvSpPr>
          <p:cNvPr id="3" name="Content Placeholder 2"/>
          <p:cNvSpPr>
            <a:spLocks noGrp="1"/>
          </p:cNvSpPr>
          <p:nvPr>
            <p:ph idx="1"/>
          </p:nvPr>
        </p:nvSpPr>
        <p:spPr/>
        <p:txBody>
          <a:bodyPr/>
          <a:lstStyle/>
          <a:p>
            <a:r>
              <a:rPr lang="en-IN" b="1" dirty="0" smtClean="0"/>
              <a:t>Problem Statement</a:t>
            </a:r>
            <a:endParaRPr lang="en-US" b="1" dirty="0" smtClean="0"/>
          </a:p>
          <a:p>
            <a:r>
              <a:rPr lang="en-US" b="1" dirty="0" smtClean="0"/>
              <a:t>Agenda &amp; Executive Summary of the data</a:t>
            </a:r>
          </a:p>
          <a:p>
            <a:r>
              <a:rPr lang="en-US" b="1" dirty="0" smtClean="0"/>
              <a:t>Exploratory Analysis and Inferences</a:t>
            </a:r>
          </a:p>
          <a:p>
            <a:r>
              <a:rPr lang="en-US" b="1" dirty="0" smtClean="0"/>
              <a:t>Customer Segmentation using RFM analysis (make 4 segments)</a:t>
            </a:r>
          </a:p>
          <a:p>
            <a:r>
              <a:rPr lang="en-US" b="1" dirty="0" smtClean="0"/>
              <a:t>Inferences from RFM Analysis and identified segments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990600"/>
            <a:ext cx="7239000" cy="3810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Who are your best customers?</a:t>
            </a: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Title 1"/>
          <p:cNvSpPr>
            <a:spLocks noGrp="1"/>
          </p:cNvSpPr>
          <p:nvPr>
            <p:ph type="title"/>
          </p:nvPr>
        </p:nvSpPr>
        <p:spPr>
          <a:xfrm>
            <a:off x="381000" y="152400"/>
            <a:ext cx="7239000" cy="685800"/>
          </a:xfrm>
        </p:spPr>
        <p:txBody>
          <a:bodyPr>
            <a:normAutofit fontScale="90000"/>
          </a:bodyPr>
          <a:lstStyle/>
          <a:p>
            <a:r>
              <a:rPr lang="en-US" sz="2800" dirty="0" smtClean="0"/>
              <a:t>Inferences from RFM Analysis and identified segments</a:t>
            </a:r>
            <a:endParaRPr lang="en-US" sz="2800" dirty="0"/>
          </a:p>
        </p:txBody>
      </p:sp>
      <p:sp>
        <p:nvSpPr>
          <p:cNvPr id="7" name="TextBox 6"/>
          <p:cNvSpPr txBox="1"/>
          <p:nvPr/>
        </p:nvSpPr>
        <p:spPr>
          <a:xfrm>
            <a:off x="609600" y="5181600"/>
            <a:ext cx="6705600" cy="2031325"/>
          </a:xfrm>
          <a:prstGeom prst="rect">
            <a:avLst/>
          </a:prstGeom>
          <a:noFill/>
        </p:spPr>
        <p:txBody>
          <a:bodyPr wrap="square" rtlCol="0">
            <a:spAutoFit/>
          </a:bodyPr>
          <a:lstStyle/>
          <a:p>
            <a:endParaRPr lang="en-US" dirty="0" smtClean="0"/>
          </a:p>
          <a:p>
            <a:pPr>
              <a:buFont typeface="Wingdings" pitchFamily="2" charset="2"/>
              <a:buChar char="Ø"/>
            </a:pPr>
            <a:r>
              <a:rPr lang="en-US" dirty="0" smtClean="0"/>
              <a:t>Found Active customers 24.7191%. </a:t>
            </a:r>
          </a:p>
          <a:p>
            <a:endParaRPr lang="en-US" dirty="0" smtClean="0"/>
          </a:p>
          <a:p>
            <a:pPr>
              <a:buFont typeface="Wingdings" pitchFamily="2" charset="2"/>
              <a:buChar char="Ø"/>
            </a:pPr>
            <a:r>
              <a:rPr lang="en-US" dirty="0" smtClean="0"/>
              <a:t>After performing RFM analysis, it was found that gold members consists of top 10.11236% of total customer. </a:t>
            </a:r>
          </a:p>
          <a:p>
            <a:pPr>
              <a:buFont typeface="Wingdings" pitchFamily="2" charset="2"/>
              <a:buChar char="Ø"/>
            </a:pPr>
            <a:endParaRPr lang="en-US" dirty="0" smtClean="0"/>
          </a:p>
          <a:p>
            <a:pPr>
              <a:buFont typeface="Wingdings" pitchFamily="2" charset="2"/>
              <a:buChar char="Ø"/>
            </a:pPr>
            <a:endParaRPr lang="en-US" dirty="0"/>
          </a:p>
        </p:txBody>
      </p:sp>
      <p:pic>
        <p:nvPicPr>
          <p:cNvPr id="9220" name="Picture 4"/>
          <p:cNvPicPr>
            <a:picLocks noChangeAspect="1" noChangeArrowheads="1"/>
          </p:cNvPicPr>
          <p:nvPr/>
        </p:nvPicPr>
        <p:blipFill>
          <a:blip r:embed="rId2"/>
          <a:srcRect/>
          <a:stretch>
            <a:fillRect/>
          </a:stretch>
        </p:blipFill>
        <p:spPr bwMode="auto">
          <a:xfrm>
            <a:off x="609600" y="1447800"/>
            <a:ext cx="7183502" cy="3962400"/>
          </a:xfrm>
          <a:prstGeom prst="rect">
            <a:avLst/>
          </a:prstGeom>
          <a:noFill/>
          <a:ln w="9525">
            <a:solidFill>
              <a:schemeClr val="accent1"/>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1143000"/>
          </a:xfrm>
        </p:spPr>
        <p:txBody>
          <a:bodyPr>
            <a:normAutofit fontScale="90000"/>
          </a:bodyPr>
          <a:lstStyle/>
          <a:p>
            <a:r>
              <a:rPr lang="en-US" dirty="0" smtClean="0"/>
              <a:t>Inferences from RFM Analysis and identified segments</a:t>
            </a:r>
            <a:endParaRPr lang="en-US" dirty="0"/>
          </a:p>
        </p:txBody>
      </p:sp>
      <p:sp>
        <p:nvSpPr>
          <p:cNvPr id="3" name="Content Placeholder 2"/>
          <p:cNvSpPr>
            <a:spLocks noGrp="1"/>
          </p:cNvSpPr>
          <p:nvPr>
            <p:ph idx="1"/>
          </p:nvPr>
        </p:nvSpPr>
        <p:spPr>
          <a:xfrm>
            <a:off x="304800" y="1219200"/>
            <a:ext cx="7239000" cy="4846320"/>
          </a:xfrm>
        </p:spPr>
        <p:txBody>
          <a:bodyPr/>
          <a:lstStyle/>
          <a:p>
            <a:r>
              <a:rPr lang="en-US" dirty="0" smtClean="0"/>
              <a:t>Which customers are on the verge of churning? </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838200" y="2209800"/>
            <a:ext cx="6019800" cy="3609494"/>
          </a:xfrm>
          <a:prstGeom prst="rect">
            <a:avLst/>
          </a:prstGeom>
          <a:noFill/>
          <a:ln w="9525">
            <a:solidFill>
              <a:schemeClr val="accent1"/>
            </a:solidFill>
            <a:miter lim="800000"/>
            <a:headEnd/>
            <a:tailEnd/>
          </a:ln>
          <a:effectLst/>
        </p:spPr>
      </p:pic>
      <p:sp>
        <p:nvSpPr>
          <p:cNvPr id="5" name="TextBox 4"/>
          <p:cNvSpPr txBox="1"/>
          <p:nvPr/>
        </p:nvSpPr>
        <p:spPr>
          <a:xfrm>
            <a:off x="838200" y="6096000"/>
            <a:ext cx="4435830" cy="369332"/>
          </a:xfrm>
          <a:prstGeom prst="rect">
            <a:avLst/>
          </a:prstGeom>
          <a:noFill/>
        </p:spPr>
        <p:txBody>
          <a:bodyPr wrap="none" rtlCol="0">
            <a:spAutoFit/>
          </a:bodyPr>
          <a:lstStyle/>
          <a:p>
            <a:pPr>
              <a:buFont typeface="Wingdings" pitchFamily="2" charset="2"/>
              <a:buChar char="Ø"/>
            </a:pPr>
            <a:r>
              <a:rPr lang="en-US" dirty="0" smtClean="0"/>
              <a:t> 28.08989% is on the verge of churning.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001000" cy="762000"/>
          </a:xfrm>
        </p:spPr>
        <p:txBody>
          <a:bodyPr>
            <a:normAutofit/>
          </a:bodyPr>
          <a:lstStyle/>
          <a:p>
            <a:r>
              <a:rPr lang="en-US" sz="2400" dirty="0" smtClean="0"/>
              <a:t>Inferences from RFM Analysis and identified segments</a:t>
            </a:r>
            <a:endParaRPr lang="en-US" sz="2400" dirty="0"/>
          </a:p>
        </p:txBody>
      </p:sp>
      <p:sp>
        <p:nvSpPr>
          <p:cNvPr id="3" name="Content Placeholder 2"/>
          <p:cNvSpPr>
            <a:spLocks noGrp="1"/>
          </p:cNvSpPr>
          <p:nvPr>
            <p:ph idx="1"/>
          </p:nvPr>
        </p:nvSpPr>
        <p:spPr>
          <a:xfrm>
            <a:off x="228600" y="838200"/>
            <a:ext cx="7239000" cy="4846320"/>
          </a:xfrm>
        </p:spPr>
        <p:txBody>
          <a:bodyPr/>
          <a:lstStyle/>
          <a:p>
            <a:r>
              <a:rPr lang="en-US" dirty="0" smtClean="0"/>
              <a:t>Who are your lost customers? </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457200" y="1371600"/>
            <a:ext cx="7010400" cy="4419600"/>
          </a:xfrm>
          <a:prstGeom prst="rect">
            <a:avLst/>
          </a:prstGeom>
          <a:noFill/>
          <a:ln w="9525">
            <a:solidFill>
              <a:schemeClr val="accent1"/>
            </a:solidFill>
            <a:miter lim="800000"/>
            <a:headEnd/>
            <a:tailEnd/>
          </a:ln>
          <a:effectLst/>
        </p:spPr>
      </p:pic>
      <p:sp>
        <p:nvSpPr>
          <p:cNvPr id="5" name="Rectangle 4"/>
          <p:cNvSpPr/>
          <p:nvPr/>
        </p:nvSpPr>
        <p:spPr>
          <a:xfrm>
            <a:off x="457200" y="5657671"/>
            <a:ext cx="7162800" cy="923330"/>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smtClean="0"/>
              <a:t>If there is no such cost justification to allocate these customers then we can ruthlessly cut-off these in-active or lost customers.</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762000" y="2362200"/>
            <a:ext cx="6811963" cy="1695450"/>
          </a:xfrm>
          <a:prstGeom prst="rect">
            <a:avLst/>
          </a:prstGeom>
          <a:noFill/>
          <a:ln w="9525">
            <a:solidFill>
              <a:schemeClr val="accent1"/>
            </a:solidFill>
            <a:miter lim="800000"/>
            <a:headEnd/>
            <a:tailEnd/>
          </a:ln>
          <a:effectLst/>
        </p:spPr>
      </p:pic>
      <p:sp>
        <p:nvSpPr>
          <p:cNvPr id="2" name="Title 1"/>
          <p:cNvSpPr>
            <a:spLocks noGrp="1"/>
          </p:cNvSpPr>
          <p:nvPr>
            <p:ph type="title"/>
          </p:nvPr>
        </p:nvSpPr>
        <p:spPr/>
        <p:txBody>
          <a:bodyPr>
            <a:normAutofit fontScale="90000"/>
          </a:bodyPr>
          <a:lstStyle/>
          <a:p>
            <a:r>
              <a:rPr lang="en-US" dirty="0" smtClean="0"/>
              <a:t>Inferences from RFM Analysis and identified segments</a:t>
            </a:r>
            <a:endParaRPr lang="en-US" dirty="0"/>
          </a:p>
        </p:txBody>
      </p:sp>
      <p:sp>
        <p:nvSpPr>
          <p:cNvPr id="3" name="Content Placeholder 2"/>
          <p:cNvSpPr>
            <a:spLocks noGrp="1"/>
          </p:cNvSpPr>
          <p:nvPr>
            <p:ph idx="1"/>
          </p:nvPr>
        </p:nvSpPr>
        <p:spPr/>
        <p:txBody>
          <a:bodyPr/>
          <a:lstStyle/>
          <a:p>
            <a:r>
              <a:rPr lang="en-US" dirty="0" smtClean="0"/>
              <a:t>Who are your loyal customers? </a:t>
            </a:r>
          </a:p>
          <a:p>
            <a:endParaRPr lang="en-US" dirty="0"/>
          </a:p>
        </p:txBody>
      </p:sp>
      <p:sp>
        <p:nvSpPr>
          <p:cNvPr id="4" name="Rectangle 3"/>
          <p:cNvSpPr/>
          <p:nvPr/>
        </p:nvSpPr>
        <p:spPr>
          <a:xfrm>
            <a:off x="914400" y="4495800"/>
            <a:ext cx="6705600" cy="1477328"/>
          </a:xfrm>
          <a:prstGeom prst="rect">
            <a:avLst/>
          </a:prstGeom>
        </p:spPr>
        <p:txBody>
          <a:bodyPr wrap="square">
            <a:spAutoFit/>
          </a:bodyPr>
          <a:lstStyle/>
          <a:p>
            <a:pPr>
              <a:buFont typeface="Wingdings" pitchFamily="2" charset="2"/>
              <a:buChar char="Ø"/>
            </a:pPr>
            <a:r>
              <a:rPr lang="en-US" dirty="0" smtClean="0"/>
              <a:t>After performing RFM analysis, it was found that gold members consists of top 10.11236% of total customer. </a:t>
            </a:r>
          </a:p>
          <a:p>
            <a:pPr>
              <a:buFont typeface="Wingdings" pitchFamily="2" charset="2"/>
              <a:buChar char="Ø"/>
            </a:pPr>
            <a:endParaRPr lang="en-IN" dirty="0" smtClean="0"/>
          </a:p>
          <a:p>
            <a:pPr>
              <a:buFont typeface="Wingdings" pitchFamily="2" charset="2"/>
              <a:buChar char="Ø"/>
            </a:pPr>
            <a:r>
              <a:rPr lang="en-IN" dirty="0" smtClean="0"/>
              <a:t>These are the top 9 loyal customers having </a:t>
            </a:r>
            <a:r>
              <a:rPr lang="en-US" dirty="0" smtClean="0"/>
              <a:t>high monetary value , high frequency and high </a:t>
            </a:r>
            <a:r>
              <a:rPr lang="en-US" dirty="0" err="1" smtClean="0"/>
              <a:t>recency</a:t>
            </a:r>
            <a:r>
              <a:rPr lang="en-US" dirty="0" smtClean="0"/>
              <a:t> </a:t>
            </a:r>
            <a:r>
              <a:rPr lang="en-IN" dirty="0" smtClean="0"/>
              <a: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FEW REFERENCES(TABLEAU REFERENCES)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accent1"/>
                </a:solidFill>
                <a:hlinkClick r:id="rId2"/>
              </a:rPr>
              <a:t>https://public.tableau.com/app/profile/shounack/viz/MRA_Analysis_shounack/BIVARIATESALES</a:t>
            </a:r>
            <a:endParaRPr lang="en-US" sz="2400" dirty="0" smtClean="0">
              <a:solidFill>
                <a:schemeClr val="accent1"/>
              </a:solidFill>
            </a:endParaRPr>
          </a:p>
          <a:p>
            <a:r>
              <a:rPr lang="en-US" sz="2400" dirty="0" smtClean="0">
                <a:solidFill>
                  <a:schemeClr val="accent1"/>
                </a:solidFill>
                <a:hlinkClick r:id="rId3"/>
              </a:rPr>
              <a:t>https://public.tableau.com/app/profile/shounack/viz/MRA_Analysis_shounack01/SalesCOUNTRY?publish=yes</a:t>
            </a:r>
            <a:endParaRPr lang="en-US" sz="2400" dirty="0" smtClean="0">
              <a:solidFill>
                <a:schemeClr val="accent1"/>
              </a:solidFill>
            </a:endParaRPr>
          </a:p>
          <a:p>
            <a:r>
              <a:rPr lang="en-US" sz="2400" dirty="0" smtClean="0">
                <a:solidFill>
                  <a:schemeClr val="accent1"/>
                </a:solidFill>
                <a:hlinkClick r:id="rId4"/>
              </a:rPr>
              <a:t>https://</a:t>
            </a:r>
            <a:r>
              <a:rPr lang="en-US" sz="2400" dirty="0" smtClean="0">
                <a:solidFill>
                  <a:schemeClr val="accent1"/>
                </a:solidFill>
                <a:hlinkClick r:id="rId4"/>
              </a:rPr>
              <a:t>public.tableau.com/app/profile/shounack/viz/MRA_Analysis_shounack02/ALLTIMELINEANDSALES?publish=yes</a:t>
            </a:r>
            <a:endParaRPr lang="en-US" sz="2400" dirty="0" smtClean="0">
              <a:solidFill>
                <a:schemeClr val="accent1"/>
              </a:solidFill>
            </a:endParaRPr>
          </a:p>
          <a:p>
            <a:r>
              <a:rPr lang="en-US" sz="2400" smtClean="0">
                <a:solidFill>
                  <a:schemeClr val="accent1"/>
                </a:solidFill>
                <a:hlinkClick r:id="rId5"/>
              </a:rPr>
              <a:t>https</a:t>
            </a:r>
            <a:r>
              <a:rPr lang="en-US" sz="2400" smtClean="0">
                <a:solidFill>
                  <a:schemeClr val="accent1"/>
                </a:solidFill>
                <a:hlinkClick r:id="rId5"/>
              </a:rPr>
              <a:t>://</a:t>
            </a:r>
            <a:r>
              <a:rPr lang="en-US" sz="2400" smtClean="0">
                <a:solidFill>
                  <a:schemeClr val="accent1"/>
                </a:solidFill>
                <a:hlinkClick r:id="rId5"/>
              </a:rPr>
              <a:t>public.tableau.com/app/profile/shounack/viz/MRA_WORLDMAP/Sheet1?publish=yes</a:t>
            </a:r>
            <a:endParaRPr lang="en-US" sz="2400" smtClean="0">
              <a:solidFill>
                <a:schemeClr val="accent1"/>
              </a:solidFill>
            </a:endParaRPr>
          </a:p>
          <a:p>
            <a:endParaRPr lang="en-US" sz="2400" dirty="0" smtClean="0">
              <a:solidFill>
                <a:schemeClr val="accent1"/>
              </a:solidFill>
            </a:endParaRPr>
          </a:p>
          <a:p>
            <a:endParaRPr lang="en-US" sz="2400" dirty="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END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Problem statement</a:t>
            </a:r>
            <a:br>
              <a:rPr lang="en-US" b="0" dirty="0" smtClean="0"/>
            </a:br>
            <a:endParaRPr lang="en-US" dirty="0"/>
          </a:p>
        </p:txBody>
      </p:sp>
      <p:sp>
        <p:nvSpPr>
          <p:cNvPr id="3" name="Content Placeholder 2"/>
          <p:cNvSpPr>
            <a:spLocks noGrp="1"/>
          </p:cNvSpPr>
          <p:nvPr>
            <p:ph idx="1"/>
          </p:nvPr>
        </p:nvSpPr>
        <p:spPr/>
        <p:txBody>
          <a:bodyPr/>
          <a:lstStyle/>
          <a:p>
            <a:pPr algn="just"/>
            <a:r>
              <a:rPr lang="en-US" dirty="0" smtClean="0"/>
              <a:t>This project aims to find the underlying buying patterns of the customers of an automobile part manufacturer based on the past 3 years of the Company's transaction data and hence recommend customized marketing strategies for different segments of customers.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28600" y="1143000"/>
            <a:ext cx="3528059" cy="3276599"/>
          </a:xfrm>
          <a:prstGeom prst="rect">
            <a:avLst/>
          </a:prstGeom>
          <a:noFill/>
          <a:ln w="9525">
            <a:solidFill>
              <a:schemeClr val="accent1"/>
            </a:solidFill>
            <a:miter lim="800000"/>
            <a:headEnd/>
            <a:tailEnd/>
          </a:ln>
          <a:effectLst/>
        </p:spPr>
      </p:pic>
      <p:sp>
        <p:nvSpPr>
          <p:cNvPr id="2" name="Title 1"/>
          <p:cNvSpPr>
            <a:spLocks noGrp="1"/>
          </p:cNvSpPr>
          <p:nvPr>
            <p:ph type="title"/>
          </p:nvPr>
        </p:nvSpPr>
        <p:spPr>
          <a:xfrm>
            <a:off x="152400" y="152400"/>
            <a:ext cx="6477000" cy="762000"/>
          </a:xfrm>
          <a:ln>
            <a:solidFill>
              <a:schemeClr val="accent1"/>
            </a:solidFill>
          </a:ln>
        </p:spPr>
        <p:txBody>
          <a:bodyPr>
            <a:noAutofit/>
          </a:bodyPr>
          <a:lstStyle/>
          <a:p>
            <a:r>
              <a:rPr lang="en-US" sz="2400" b="0" dirty="0" smtClean="0"/>
              <a:t>About Data - (Info, Shape, Summary Stats, your assumptions about data)</a:t>
            </a:r>
            <a:endParaRPr lang="en-US" sz="2400" dirty="0"/>
          </a:p>
        </p:txBody>
      </p:sp>
      <p:sp>
        <p:nvSpPr>
          <p:cNvPr id="3" name="Content Placeholder 2"/>
          <p:cNvSpPr>
            <a:spLocks noGrp="1"/>
          </p:cNvSpPr>
          <p:nvPr>
            <p:ph idx="1"/>
          </p:nvPr>
        </p:nvSpPr>
        <p:spPr>
          <a:xfrm>
            <a:off x="3962400" y="1752600"/>
            <a:ext cx="3962400" cy="2514600"/>
          </a:xfrm>
          <a:ln>
            <a:solidFill>
              <a:schemeClr val="accent1"/>
            </a:solidFill>
          </a:ln>
        </p:spPr>
        <p:txBody>
          <a:bodyPr>
            <a:noAutofit/>
          </a:bodyPr>
          <a:lstStyle/>
          <a:p>
            <a:pPr>
              <a:buNone/>
            </a:pPr>
            <a:r>
              <a:rPr lang="en-IN" sz="1400" u="sng" dirty="0" smtClean="0">
                <a:latin typeface="Times New Roman" pitchFamily="18" charset="0"/>
                <a:cs typeface="Times New Roman" pitchFamily="18" charset="0"/>
              </a:rPr>
              <a:t>ASSUMPTIONS:-</a:t>
            </a:r>
            <a:endParaRPr lang="en-US" sz="1400" u="sng"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There are no Null values in data and even no duplicate values. </a:t>
            </a:r>
          </a:p>
          <a:p>
            <a:r>
              <a:rPr lang="en-US" sz="1400" dirty="0" smtClean="0">
                <a:latin typeface="Times New Roman" pitchFamily="18" charset="0"/>
                <a:cs typeface="Times New Roman" pitchFamily="18" charset="0"/>
              </a:rPr>
              <a:t>Country would represent the order </a:t>
            </a:r>
            <a:r>
              <a:rPr lang="en-US" sz="1400" dirty="0" err="1" smtClean="0">
                <a:latin typeface="Times New Roman" pitchFamily="18" charset="0"/>
                <a:cs typeface="Times New Roman" pitchFamily="18" charset="0"/>
              </a:rPr>
              <a:t>grographical</a:t>
            </a:r>
            <a:r>
              <a:rPr lang="en-US" sz="1400" dirty="0" smtClean="0">
                <a:latin typeface="Times New Roman" pitchFamily="18" charset="0"/>
                <a:cs typeface="Times New Roman" pitchFamily="18" charset="0"/>
              </a:rPr>
              <a:t> information( In the data we have maximum collated information for USA ).</a:t>
            </a:r>
          </a:p>
          <a:p>
            <a:r>
              <a:rPr lang="en-US" sz="1400" dirty="0" smtClean="0">
                <a:latin typeface="Times New Roman" pitchFamily="18" charset="0"/>
                <a:cs typeface="Times New Roman" pitchFamily="18" charset="0"/>
              </a:rPr>
              <a:t>Also we can drop city, address1, phone number, </a:t>
            </a:r>
            <a:r>
              <a:rPr lang="en-US" sz="1400" dirty="0" err="1" smtClean="0">
                <a:latin typeface="Times New Roman" pitchFamily="18" charset="0"/>
                <a:cs typeface="Times New Roman" pitchFamily="18" charset="0"/>
              </a:rPr>
              <a:t>customername</a:t>
            </a:r>
            <a:r>
              <a:rPr lang="en-US" sz="1400" dirty="0" smtClean="0">
                <a:latin typeface="Times New Roman" pitchFamily="18" charset="0"/>
                <a:cs typeface="Times New Roman" pitchFamily="18" charset="0"/>
              </a:rPr>
              <a:t> and others since they are not required for the analysis.</a:t>
            </a:r>
          </a:p>
          <a:p>
            <a:r>
              <a:rPr lang="en-IN" sz="1400" dirty="0" smtClean="0">
                <a:latin typeface="Times New Roman" pitchFamily="18" charset="0"/>
                <a:cs typeface="Times New Roman" pitchFamily="18" charset="0"/>
              </a:rPr>
              <a:t>Shape of the data is 2747 rows and 20 columns.</a:t>
            </a:r>
            <a:endParaRPr lang="en-US" sz="14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srcRect/>
          <a:stretch>
            <a:fillRect/>
          </a:stretch>
        </p:blipFill>
        <p:spPr bwMode="auto">
          <a:xfrm>
            <a:off x="5410200" y="1203489"/>
            <a:ext cx="1295399" cy="320511"/>
          </a:xfrm>
          <a:prstGeom prst="rect">
            <a:avLst/>
          </a:prstGeom>
          <a:noFill/>
          <a:ln w="9525">
            <a:solidFill>
              <a:schemeClr val="accent1"/>
            </a:solid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838200" y="4648200"/>
            <a:ext cx="6781800" cy="1828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543800" cy="1143000"/>
          </a:xfrm>
        </p:spPr>
        <p:txBody>
          <a:bodyPr/>
          <a:lstStyle/>
          <a:p>
            <a:r>
              <a:rPr lang="en-IN" dirty="0" smtClean="0"/>
              <a:t>Country wise sales :- </a:t>
            </a:r>
            <a:endParaRPr lang="en-US" dirty="0"/>
          </a:p>
        </p:txBody>
      </p:sp>
      <p:pic>
        <p:nvPicPr>
          <p:cNvPr id="5" name="Content Placeholder 4" descr="countries.png"/>
          <p:cNvPicPr>
            <a:picLocks noGrp="1" noChangeAspect="1"/>
          </p:cNvPicPr>
          <p:nvPr>
            <p:ph idx="1"/>
          </p:nvPr>
        </p:nvPicPr>
        <p:blipFill>
          <a:blip r:embed="rId2"/>
          <a:stretch>
            <a:fillRect/>
          </a:stretch>
        </p:blipFill>
        <p:spPr>
          <a:xfrm>
            <a:off x="0" y="1496686"/>
            <a:ext cx="8153400" cy="5361314"/>
          </a:xfrm>
          <a:ln>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normAutofit fontScale="90000"/>
          </a:bodyPr>
          <a:lstStyle/>
          <a:p>
            <a:r>
              <a:rPr lang="en-US" dirty="0" smtClean="0"/>
              <a:t>Exploratory Analysis and Inferences</a:t>
            </a:r>
            <a:endParaRPr lang="en-US" dirty="0"/>
          </a:p>
        </p:txBody>
      </p:sp>
      <p:sp>
        <p:nvSpPr>
          <p:cNvPr id="3" name="Content Placeholder 2"/>
          <p:cNvSpPr>
            <a:spLocks noGrp="1"/>
          </p:cNvSpPr>
          <p:nvPr>
            <p:ph idx="1"/>
          </p:nvPr>
        </p:nvSpPr>
        <p:spPr>
          <a:xfrm>
            <a:off x="533400" y="1219200"/>
            <a:ext cx="7239000" cy="4846320"/>
          </a:xfrm>
        </p:spPr>
        <p:txBody>
          <a:bodyPr/>
          <a:lstStyle/>
          <a:p>
            <a:r>
              <a:rPr lang="en-US" dirty="0" smtClean="0"/>
              <a:t>Univariate, </a:t>
            </a:r>
            <a:r>
              <a:rPr lang="en-US" dirty="0" err="1" smtClean="0"/>
              <a:t>Bivariate</a:t>
            </a:r>
            <a:r>
              <a:rPr lang="en-US" dirty="0" smtClean="0"/>
              <a:t>, and multivariate analysis using data visualization</a:t>
            </a:r>
            <a:endParaRPr lang="en-US" dirty="0"/>
          </a:p>
        </p:txBody>
      </p:sp>
      <p:sp>
        <p:nvSpPr>
          <p:cNvPr id="4" name="TextBox 3"/>
          <p:cNvSpPr txBox="1"/>
          <p:nvPr/>
        </p:nvSpPr>
        <p:spPr>
          <a:xfrm>
            <a:off x="1066800" y="2133600"/>
            <a:ext cx="7176260" cy="646331"/>
          </a:xfrm>
          <a:prstGeom prst="rect">
            <a:avLst/>
          </a:prstGeom>
          <a:noFill/>
        </p:spPr>
        <p:txBody>
          <a:bodyPr wrap="none" rtlCol="0">
            <a:spAutoFit/>
          </a:bodyPr>
          <a:lstStyle/>
          <a:p>
            <a:pPr>
              <a:buFont typeface="Wingdings" pitchFamily="2" charset="2"/>
              <a:buChar char="Ø"/>
            </a:pPr>
            <a:r>
              <a:rPr lang="en-US" dirty="0" smtClean="0"/>
              <a:t> Weekly, Monthly, Quarterly, Yearly Trends in Sales with </a:t>
            </a:r>
            <a:r>
              <a:rPr lang="en-US" dirty="0" err="1" smtClean="0"/>
              <a:t>orderdate</a:t>
            </a:r>
            <a:endParaRPr lang="en-US" dirty="0" smtClean="0"/>
          </a:p>
          <a:p>
            <a:endParaRPr lang="en-US" dirty="0"/>
          </a:p>
        </p:txBody>
      </p:sp>
      <p:pic>
        <p:nvPicPr>
          <p:cNvPr id="7" name="Picture 6" descr="SALES univariate, Bivariate.jpg"/>
          <p:cNvPicPr>
            <a:picLocks noChangeAspect="1"/>
          </p:cNvPicPr>
          <p:nvPr/>
        </p:nvPicPr>
        <p:blipFill>
          <a:blip r:embed="rId2"/>
          <a:stretch>
            <a:fillRect/>
          </a:stretch>
        </p:blipFill>
        <p:spPr>
          <a:xfrm>
            <a:off x="0" y="2590800"/>
            <a:ext cx="9144000" cy="42672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457200"/>
          </a:xfrm>
        </p:spPr>
        <p:txBody>
          <a:bodyPr>
            <a:normAutofit fontScale="90000"/>
          </a:bodyPr>
          <a:lstStyle/>
          <a:p>
            <a:endParaRPr lang="en-US" dirty="0"/>
          </a:p>
        </p:txBody>
      </p:sp>
      <p:pic>
        <p:nvPicPr>
          <p:cNvPr id="6" name="Content Placeholder 5" descr="UNIVARIATE.jpg"/>
          <p:cNvPicPr>
            <a:picLocks noGrp="1" noChangeAspect="1"/>
          </p:cNvPicPr>
          <p:nvPr>
            <p:ph idx="1"/>
          </p:nvPr>
        </p:nvPicPr>
        <p:blipFill>
          <a:blip r:embed="rId2"/>
          <a:stretch>
            <a:fillRect/>
          </a:stretch>
        </p:blipFill>
        <p:spPr>
          <a:xfrm>
            <a:off x="0" y="1710651"/>
            <a:ext cx="8153400" cy="5147349"/>
          </a:xfrm>
          <a:ln>
            <a:solidFill>
              <a:schemeClr val="accent1"/>
            </a:solidFill>
          </a:ln>
        </p:spPr>
      </p:pic>
      <p:sp>
        <p:nvSpPr>
          <p:cNvPr id="7" name="Content Placeholder 2"/>
          <p:cNvSpPr txBox="1">
            <a:spLocks/>
          </p:cNvSpPr>
          <p:nvPr/>
        </p:nvSpPr>
        <p:spPr>
          <a:xfrm>
            <a:off x="152400" y="609600"/>
            <a:ext cx="7239000" cy="484632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Univariate</a:t>
            </a:r>
            <a:r>
              <a:rPr lang="en-US" sz="2600" dirty="0" smtClean="0"/>
              <a:t> for all the measures in the data</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143000"/>
          </a:xfrm>
        </p:spPr>
        <p:txBody>
          <a:bodyPr>
            <a:normAutofit fontScale="90000"/>
          </a:bodyPr>
          <a:lstStyle/>
          <a:p>
            <a:r>
              <a:rPr lang="en-US" dirty="0" smtClean="0"/>
              <a:t>Exploratory Analysis and Inferences</a:t>
            </a:r>
            <a:endParaRPr lang="en-US" dirty="0"/>
          </a:p>
        </p:txBody>
      </p:sp>
      <p:sp>
        <p:nvSpPr>
          <p:cNvPr id="3" name="Content Placeholder 2"/>
          <p:cNvSpPr>
            <a:spLocks noGrp="1"/>
          </p:cNvSpPr>
          <p:nvPr>
            <p:ph idx="1"/>
          </p:nvPr>
        </p:nvSpPr>
        <p:spPr>
          <a:xfrm>
            <a:off x="457200" y="1325880"/>
            <a:ext cx="7239000" cy="4846320"/>
          </a:xfrm>
        </p:spPr>
        <p:txBody>
          <a:bodyPr/>
          <a:lstStyle/>
          <a:p>
            <a:r>
              <a:rPr lang="en-US" dirty="0" smtClean="0"/>
              <a:t>Univariate, </a:t>
            </a:r>
            <a:r>
              <a:rPr lang="en-US" dirty="0" err="1" smtClean="0"/>
              <a:t>Bivariate</a:t>
            </a:r>
            <a:r>
              <a:rPr lang="en-US" dirty="0" smtClean="0"/>
              <a:t>, and multivariate analysis using data visualization</a:t>
            </a:r>
            <a:endParaRPr lang="en-US" dirty="0"/>
          </a:p>
        </p:txBody>
      </p:sp>
      <p:sp>
        <p:nvSpPr>
          <p:cNvPr id="4" name="TextBox 3"/>
          <p:cNvSpPr txBox="1"/>
          <p:nvPr/>
        </p:nvSpPr>
        <p:spPr>
          <a:xfrm>
            <a:off x="762000" y="2209800"/>
            <a:ext cx="6934200" cy="923330"/>
          </a:xfrm>
          <a:prstGeom prst="rect">
            <a:avLst/>
          </a:prstGeom>
          <a:noFill/>
        </p:spPr>
        <p:txBody>
          <a:bodyPr wrap="square" rtlCol="0">
            <a:spAutoFit/>
          </a:bodyPr>
          <a:lstStyle/>
          <a:p>
            <a:pPr>
              <a:buFont typeface="Wingdings" pitchFamily="2" charset="2"/>
              <a:buChar char="Ø"/>
            </a:pPr>
            <a:r>
              <a:rPr lang="en-US" dirty="0" smtClean="0"/>
              <a:t>  Sales Across different Categories of different features in the given data.</a:t>
            </a:r>
          </a:p>
          <a:p>
            <a:endParaRPr lang="en-US" dirty="0"/>
          </a:p>
        </p:txBody>
      </p:sp>
      <p:pic>
        <p:nvPicPr>
          <p:cNvPr id="5" name="Picture 2"/>
          <p:cNvPicPr>
            <a:picLocks noChangeAspect="1" noChangeArrowheads="1"/>
          </p:cNvPicPr>
          <p:nvPr/>
        </p:nvPicPr>
        <p:blipFill>
          <a:blip r:embed="rId2"/>
          <a:srcRect/>
          <a:stretch>
            <a:fillRect/>
          </a:stretch>
        </p:blipFill>
        <p:spPr bwMode="auto">
          <a:xfrm>
            <a:off x="152400" y="3276225"/>
            <a:ext cx="7848600" cy="342937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9680"/>
            <a:ext cx="7239000" cy="4846320"/>
          </a:xfrm>
        </p:spPr>
        <p:txBody>
          <a:bodyPr/>
          <a:lstStyle/>
          <a:p>
            <a:r>
              <a:rPr lang="en-US" dirty="0" smtClean="0"/>
              <a:t>Sales Across different Categories of different features in the given data.</a:t>
            </a:r>
            <a:endParaRPr lang="en-US" dirty="0"/>
          </a:p>
        </p:txBody>
      </p:sp>
      <p:pic>
        <p:nvPicPr>
          <p:cNvPr id="4100" name="Picture 4"/>
          <p:cNvPicPr>
            <a:picLocks noChangeAspect="1" noChangeArrowheads="1"/>
          </p:cNvPicPr>
          <p:nvPr/>
        </p:nvPicPr>
        <p:blipFill>
          <a:blip r:embed="rId2"/>
          <a:srcRect/>
          <a:stretch>
            <a:fillRect/>
          </a:stretch>
        </p:blipFill>
        <p:spPr bwMode="auto">
          <a:xfrm>
            <a:off x="152400" y="2362200"/>
            <a:ext cx="7816645" cy="4038600"/>
          </a:xfrm>
          <a:prstGeom prst="rect">
            <a:avLst/>
          </a:prstGeom>
          <a:noFill/>
          <a:ln w="9525">
            <a:solidFill>
              <a:schemeClr val="accent1"/>
            </a:solidFill>
            <a:miter lim="800000"/>
            <a:headEnd/>
            <a:tailEnd/>
          </a:ln>
          <a:effectLst/>
        </p:spPr>
      </p:pic>
      <p:sp>
        <p:nvSpPr>
          <p:cNvPr id="7" name="Title 1"/>
          <p:cNvSpPr>
            <a:spLocks noGrp="1"/>
          </p:cNvSpPr>
          <p:nvPr>
            <p:ph type="title"/>
          </p:nvPr>
        </p:nvSpPr>
        <p:spPr>
          <a:xfrm>
            <a:off x="304800" y="0"/>
            <a:ext cx="7239000" cy="1143000"/>
          </a:xfrm>
        </p:spPr>
        <p:txBody>
          <a:bodyPr>
            <a:normAutofit fontScale="90000"/>
          </a:bodyPr>
          <a:lstStyle/>
          <a:p>
            <a:r>
              <a:rPr lang="en-US" dirty="0" smtClean="0"/>
              <a:t>Exploratory Analysis and Inferences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1342</TotalTime>
  <Words>873</Words>
  <Application>Microsoft Office PowerPoint</Application>
  <PresentationFormat>On-screen Show (4:3)</PresentationFormat>
  <Paragraphs>113</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Opulent</vt:lpstr>
      <vt:lpstr>Marketing And Retail Analysis PROJECT   MODULE - I</vt:lpstr>
      <vt:lpstr>Contents of the presentation </vt:lpstr>
      <vt:lpstr>Problem statement </vt:lpstr>
      <vt:lpstr>About Data - (Info, Shape, Summary Stats, your assumptions about data)</vt:lpstr>
      <vt:lpstr>Country wise sales :- </vt:lpstr>
      <vt:lpstr>Exploratory Analysis and Inferences</vt:lpstr>
      <vt:lpstr>Slide 7</vt:lpstr>
      <vt:lpstr>Exploratory Analysis and Inferences</vt:lpstr>
      <vt:lpstr>Exploratory Analysis and Inferences</vt:lpstr>
      <vt:lpstr>Slide 10</vt:lpstr>
      <vt:lpstr>Slide 11</vt:lpstr>
      <vt:lpstr>Exploratory Analysis and Inferences</vt:lpstr>
      <vt:lpstr>Exploratory Analysis and Inferences</vt:lpstr>
      <vt:lpstr>Customer Segmentation using RFM analysis (make 4 segments)</vt:lpstr>
      <vt:lpstr>Customer Segmentation using RFM analysis (make 4 segments)</vt:lpstr>
      <vt:lpstr>Customer Segmentation using RFM analysis (make 4 segments)</vt:lpstr>
      <vt:lpstr>Customer Segmentation using RFM analysis (make 4 segments)</vt:lpstr>
      <vt:lpstr>Inferences from RFM Analysis and identified segments</vt:lpstr>
      <vt:lpstr>Slide 19</vt:lpstr>
      <vt:lpstr>Inferences from RFM Analysis and identified segments</vt:lpstr>
      <vt:lpstr>Inferences from RFM Analysis and identified segments</vt:lpstr>
      <vt:lpstr>Inferences from RFM Analysis and identified segments</vt:lpstr>
      <vt:lpstr>Inferences from RFM Analysis and identified segments</vt:lpstr>
      <vt:lpstr>A FEW REFERENCES(TABLEAU REFERENCES)</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shaun mandal</dc:creator>
  <cp:lastModifiedBy>shaun mandal</cp:lastModifiedBy>
  <cp:revision>88</cp:revision>
  <dcterms:created xsi:type="dcterms:W3CDTF">2006-08-16T00:00:00Z</dcterms:created>
  <dcterms:modified xsi:type="dcterms:W3CDTF">2022-06-19T15:08:29Z</dcterms:modified>
</cp:coreProperties>
</file>