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21" autoAdjust="0"/>
    <p:restoredTop sz="94624" autoAdjust="0"/>
  </p:normalViewPr>
  <p:slideViewPr>
    <p:cSldViewPr>
      <p:cViewPr>
        <p:scale>
          <a:sx n="75" d="100"/>
          <a:sy n="75" d="100"/>
        </p:scale>
        <p:origin x="-13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9125-6652-4F8B-993C-4106678457F3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D0518-0BA3-4701-AB27-DDD474CE4C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D0518-0BA3-4701-AB27-DDD474CE4CA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hounack/viz/MRA2Daywisetrend/Daywiseanalysis?publish=yes" TargetMode="External"/><Relationship Id="rId2" Type="http://schemas.openxmlformats.org/officeDocument/2006/relationships/hyperlink" Target="https://public.tableau.com/app/profile/shounack/viz/MRA2_16562533437660/Monthswiseanalysis?publish=y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shounack/viz/MRA2Quarterlytrend/Yearlytrend?publish=yes" TargetMode="External"/><Relationship Id="rId5" Type="http://schemas.openxmlformats.org/officeDocument/2006/relationships/hyperlink" Target="https://public.tableau.com/app/profile/shounack/viz/MRA2Yearlytrend/Quarterlydataset?publish=yes" TargetMode="External"/><Relationship Id="rId4" Type="http://schemas.openxmlformats.org/officeDocument/2006/relationships/hyperlink" Target="https://public.tableau.com/app/profile/shounack/viz/MRA2Produquantityordered/Productquantityordered?publish=y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990600"/>
            <a:ext cx="67056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Marketing And Retail Analysis PROJECT  </a:t>
            </a:r>
            <a:br>
              <a:rPr lang="en-IN" dirty="0" smtClean="0"/>
            </a:br>
            <a:r>
              <a:rPr lang="en-IN" dirty="0" smtClean="0"/>
              <a:t>MODULE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3886200"/>
            <a:ext cx="5114778" cy="1101248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NAME : SHOUNACK MANDAL</a:t>
            </a:r>
            <a:endParaRPr lang="en-US" dirty="0" smtClean="0"/>
          </a:p>
          <a:p>
            <a:r>
              <a:rPr lang="en-IN" b="1" dirty="0" smtClean="0"/>
              <a:t>COURSE: PGP - DSBA Online Sep.</a:t>
            </a:r>
            <a:endParaRPr lang="en-US" dirty="0" smtClean="0"/>
          </a:p>
          <a:p>
            <a:r>
              <a:rPr lang="en-IN" b="1" dirty="0" smtClean="0"/>
              <a:t>Date: 26/ June / 2022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"/>
              </a:rPr>
              <a:t>Use of Market Basket Analysis (Association Rules</a:t>
            </a:r>
            <a:r>
              <a:rPr lang="en-US" dirty="0" smtClean="0">
                <a:latin typeface="Ti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239000" cy="1895784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A market basket analysis is a data-mining technique that analysts use to look for relationships between items in a data set to identify trends and patterns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Typically, a market basket analysis shows which items customers frequently buy together, which helps analysts predict what new customers may purchase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35280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048000"/>
            <a:ext cx="261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Ti"/>
              </a:rPr>
              <a:t>Association </a:t>
            </a:r>
            <a:r>
              <a:rPr lang="en-US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Ti"/>
              </a:rPr>
              <a:t>Rules</a:t>
            </a:r>
            <a:endParaRPr lang="en-US" sz="28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81400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cs typeface="Times New Roman" panose="02020603050405020304" pitchFamily="18" charset="0"/>
              </a:rPr>
              <a:t>Association Rules </a:t>
            </a:r>
            <a:r>
              <a:rPr lang="en-US" sz="1600" dirty="0" smtClean="0">
                <a:cs typeface="Times New Roman" panose="02020603050405020304" pitchFamily="18" charset="0"/>
              </a:rPr>
              <a:t>are one of the prime scenario where anticipation of customer behavior can be done by identifying frequent </a:t>
            </a:r>
            <a:r>
              <a:rPr lang="en-US" sz="1600" dirty="0" smtClean="0">
                <a:cs typeface="Times New Roman" panose="02020603050405020304" pitchFamily="18" charset="0"/>
              </a:rPr>
              <a:t>patterns in a transaction database, relational databases or any other information repository.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cs typeface="Times New Roman" panose="02020603050405020304" pitchFamily="18" charset="0"/>
              </a:rPr>
              <a:t>Support</a:t>
            </a:r>
            <a:r>
              <a:rPr lang="en-IN" sz="1600" b="1" dirty="0" smtClean="0">
                <a:cs typeface="Times New Roman" panose="02020603050405020304" pitchFamily="18" charset="0"/>
              </a:rPr>
              <a:t>, confidence level, and lift </a:t>
            </a:r>
            <a:r>
              <a:rPr lang="en-IN" sz="1600" dirty="0" smtClean="0">
                <a:cs typeface="Times New Roman" panose="02020603050405020304" pitchFamily="18" charset="0"/>
              </a:rPr>
              <a:t>are the three measures used to compute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cs typeface="Times New Roman" panose="02020603050405020304" pitchFamily="18" charset="0"/>
              </a:rPr>
              <a:t>You </a:t>
            </a:r>
            <a:r>
              <a:rPr lang="en-IN" sz="1600" dirty="0" smtClean="0">
                <a:cs typeface="Times New Roman" panose="02020603050405020304" pitchFamily="18" charset="0"/>
              </a:rPr>
              <a:t>can expect </a:t>
            </a:r>
            <a:r>
              <a:rPr lang="en-IN" sz="1600" b="1" dirty="0" smtClean="0">
                <a:cs typeface="Times New Roman" panose="02020603050405020304" pitchFamily="18" charset="0"/>
              </a:rPr>
              <a:t>higher return </a:t>
            </a:r>
            <a:r>
              <a:rPr lang="en-IN" sz="1600" dirty="0" smtClean="0">
                <a:cs typeface="Times New Roman" panose="02020603050405020304" pitchFamily="18" charset="0"/>
              </a:rPr>
              <a:t>rates if you have </a:t>
            </a:r>
            <a:r>
              <a:rPr lang="en-IN" sz="1600" b="1" dirty="0" smtClean="0">
                <a:cs typeface="Times New Roman" panose="02020603050405020304" pitchFamily="18" charset="0"/>
              </a:rPr>
              <a:t>more confidence</a:t>
            </a:r>
            <a:r>
              <a:rPr lang="en-IN" sz="1600" dirty="0" smtClean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cs typeface="Times New Roman" panose="02020603050405020304" pitchFamily="18" charset="0"/>
              </a:rPr>
              <a:t>The strength of the relationship between the products on the antecedents and consequents columns of the association is summarised by lift.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cs typeface="Times New Roman" panose="02020603050405020304" pitchFamily="18" charset="0"/>
              </a:rPr>
              <a:t>Larger the lift</a:t>
            </a:r>
            <a:r>
              <a:rPr lang="en-IN" sz="1600" dirty="0" smtClean="0">
                <a:cs typeface="Times New Roman" panose="02020603050405020304" pitchFamily="18" charset="0"/>
              </a:rPr>
              <a:t>, </a:t>
            </a:r>
            <a:r>
              <a:rPr lang="en-IN" sz="1600" b="1" dirty="0" smtClean="0">
                <a:cs typeface="Times New Roman" panose="02020603050405020304" pitchFamily="18" charset="0"/>
              </a:rPr>
              <a:t>greater the link</a:t>
            </a:r>
            <a:r>
              <a:rPr lang="en-IN" sz="1600" dirty="0" smtClean="0">
                <a:cs typeface="Times New Roman" panose="02020603050405020304" pitchFamily="18" charset="0"/>
              </a:rPr>
              <a:t> between the two products.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 of Market Basket Analysis (Association Rules)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239000" cy="484632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i"/>
              </a:rPr>
              <a:t>KNIME WORKFLOW and Output table </a:t>
            </a:r>
            <a:r>
              <a:rPr lang="en-US" sz="1400" b="1" dirty="0" smtClean="0">
                <a:latin typeface="Ti"/>
              </a:rPr>
              <a:t>Image after the association rules applied</a:t>
            </a:r>
            <a:endParaRPr lang="en-IN" sz="1400" b="1" dirty="0" smtClean="0">
              <a:latin typeface="Ti"/>
            </a:endParaRPr>
          </a:p>
          <a:p>
            <a:endParaRPr lang="en-US" sz="1400" dirty="0">
              <a:latin typeface="T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5849937" cy="1485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6482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"/>
                <a:cs typeface="Times New Roman" panose="02020603050405020304" pitchFamily="18" charset="0"/>
              </a:rPr>
              <a:t>KNIME has been used in order to understand different association rules</a:t>
            </a:r>
            <a:r>
              <a:rPr lang="en-IN" sz="1600" dirty="0" smtClean="0">
                <a:latin typeface="Ti"/>
                <a:cs typeface="Times New Roman" panose="02020603050405020304" pitchFamily="18" charset="0"/>
              </a:rPr>
              <a:t>. </a:t>
            </a:r>
            <a:endParaRPr lang="en-IN" sz="1600" dirty="0" smtClean="0">
              <a:latin typeface="Ti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"/>
                <a:cs typeface="Times New Roman" panose="02020603050405020304" pitchFamily="18" charset="0"/>
              </a:rPr>
              <a:t>The data has been grouped according to the order 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"/>
                <a:cs typeface="Times New Roman" panose="02020603050405020304" pitchFamily="18" charset="0"/>
              </a:rPr>
              <a:t>The tabular representation beside represents the function of cell splitter</a:t>
            </a:r>
            <a:r>
              <a:rPr lang="en-IN" sz="1600" dirty="0" smtClean="0">
                <a:latin typeface="Ti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"/>
                <a:cs typeface="Times New Roman" panose="02020603050405020304" pitchFamily="18" charset="0"/>
              </a:rPr>
              <a:t>Minimum support is set to a threshold of 0.05 and minimum confidence is set to 0.5 threshold with a maximum item set length of 10.</a:t>
            </a:r>
            <a:endParaRPr lang="en-IN" sz="1600" dirty="0">
              <a:latin typeface="Ti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1740"/>
          <a:stretch>
            <a:fillRect/>
          </a:stretch>
        </p:blipFill>
        <p:spPr bwMode="auto">
          <a:xfrm>
            <a:off x="304800" y="3352800"/>
            <a:ext cx="7620000" cy="102373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441960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>
                <a:latin typeface="Ti"/>
              </a:rPr>
              <a:t>Association Rules and relevance in this case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4632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"/>
              </a:rPr>
              <a:t>It depends on the domain knowledge. There is no definite rule to fix a value. It is advised to keep a fair balance of support and confidence value to get appropriate/new rules. </a:t>
            </a:r>
          </a:p>
          <a:p>
            <a:pPr algn="just"/>
            <a:r>
              <a:rPr lang="en-US" sz="1800" dirty="0" smtClean="0">
                <a:latin typeface="Ti"/>
                <a:cs typeface="Times New Roman" panose="02020603050405020304" pitchFamily="18" charset="0"/>
              </a:rPr>
              <a:t>Support </a:t>
            </a:r>
            <a:r>
              <a:rPr lang="en-US" sz="1800" dirty="0" smtClean="0">
                <a:latin typeface="Ti"/>
                <a:cs typeface="Times New Roman" panose="02020603050405020304" pitchFamily="18" charset="0"/>
              </a:rPr>
              <a:t>greater than or equal to </a:t>
            </a:r>
            <a:r>
              <a:rPr lang="en-US" sz="1800" dirty="0" smtClean="0">
                <a:latin typeface="Ti"/>
                <a:cs typeface="Times New Roman" panose="02020603050405020304" pitchFamily="18" charset="0"/>
              </a:rPr>
              <a:t>minimum support</a:t>
            </a:r>
          </a:p>
          <a:p>
            <a:pPr algn="just"/>
            <a:r>
              <a:rPr lang="en-US" sz="1800" dirty="0" smtClean="0">
                <a:latin typeface="Ti"/>
                <a:cs typeface="Times New Roman" panose="02020603050405020304" pitchFamily="18" charset="0"/>
              </a:rPr>
              <a:t>Confidence </a:t>
            </a:r>
            <a:r>
              <a:rPr lang="en-US" sz="1800" dirty="0" smtClean="0">
                <a:latin typeface="Ti"/>
                <a:cs typeface="Times New Roman" panose="02020603050405020304" pitchFamily="18" charset="0"/>
              </a:rPr>
              <a:t>greater than or equal to </a:t>
            </a:r>
            <a:r>
              <a:rPr lang="en-US" sz="1800" dirty="0" smtClean="0">
                <a:latin typeface="Ti"/>
                <a:cs typeface="Times New Roman" panose="02020603050405020304" pitchFamily="18" charset="0"/>
              </a:rPr>
              <a:t>minimum confidence</a:t>
            </a:r>
            <a:endParaRPr lang="en-US" sz="1800" dirty="0" smtClean="0">
              <a:latin typeface="Ti"/>
              <a:cs typeface="Times New Roman" panose="02020603050405020304" pitchFamily="18" charset="0"/>
            </a:endParaRPr>
          </a:p>
          <a:p>
            <a:pPr algn="just"/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There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are 20,642 records in the grocery dataset, totalling 1139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orders. Customers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have purchased numerous goods in a single order, with an average of 18 products per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buy.</a:t>
            </a:r>
          </a:p>
          <a:p>
            <a:pPr algn="just"/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Once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the relationship has been assessed, actions can be taken based on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the support,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confidence and lift indicators to boost sales by offering combos and </a:t>
            </a:r>
            <a:r>
              <a:rPr lang="en-IN" sz="1800" dirty="0" smtClean="0">
                <a:latin typeface="Ti"/>
                <a:cs typeface="Times New Roman" panose="02020603050405020304" pitchFamily="18" charset="0"/>
              </a:rPr>
              <a:t>gift packs.</a:t>
            </a:r>
            <a:endParaRPr lang="en-IN" sz="1800" dirty="0" smtClean="0">
              <a:latin typeface="Ti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threshold </a:t>
            </a:r>
            <a:r>
              <a:rPr lang="en-US" dirty="0" smtClean="0"/>
              <a:t>values of Support and </a:t>
            </a:r>
            <a:r>
              <a:rPr lang="en-US" dirty="0" smtClean="0"/>
              <a:t>Confidence:-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239000" cy="609600"/>
          </a:xfrm>
        </p:spPr>
        <p:txBody>
          <a:bodyPr/>
          <a:lstStyle/>
          <a:p>
            <a:r>
              <a:rPr lang="en-US" dirty="0" smtClean="0"/>
              <a:t>Associations Identified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These are the associations with highest lift values of more than 1.70, so these items are highly recommendations for special combo packs or gift packs.  </a:t>
            </a:r>
            <a:endParaRPr lang="en-US" sz="1800" dirty="0" smtClean="0"/>
          </a:p>
          <a:p>
            <a:r>
              <a:rPr lang="en-IN" sz="1800" dirty="0" smtClean="0"/>
              <a:t>Products with higher lift values will always have the higher probability to sold of quickly as maximum purchase will take place. 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r>
              <a:rPr lang="en-US" sz="1800" dirty="0" smtClean="0"/>
              <a:t>Consequent column contains recommended products and we have sorted the lift </a:t>
            </a:r>
            <a:r>
              <a:rPr lang="en-US" sz="1800" dirty="0" smtClean="0"/>
              <a:t>values from </a:t>
            </a:r>
            <a:r>
              <a:rPr lang="en-US" sz="1800" dirty="0" smtClean="0"/>
              <a:t>higher to lower for the better </a:t>
            </a:r>
            <a:r>
              <a:rPr lang="en-US" sz="1800" dirty="0" smtClean="0"/>
              <a:t>recommendations.</a:t>
            </a:r>
            <a:endParaRPr lang="en-IN" sz="1800" dirty="0" smtClean="0"/>
          </a:p>
          <a:p>
            <a:endParaRPr lang="en-US" sz="1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4200"/>
            <a:ext cx="7446945" cy="942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suggestion of Possible Combos with Lucrative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1680"/>
            <a:ext cx="7239000" cy="48463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"/>
              </a:rPr>
              <a:t>We can make another offer Ex. If customer buying a combo like “ </a:t>
            </a:r>
            <a:r>
              <a:rPr lang="en-US" sz="1800" dirty="0" smtClean="0">
                <a:latin typeface="Ti"/>
              </a:rPr>
              <a:t>egg, ice-cream and pasta” of more than a certain amount then </a:t>
            </a:r>
            <a:r>
              <a:rPr lang="en-US" sz="1800" dirty="0" smtClean="0">
                <a:latin typeface="Ti"/>
              </a:rPr>
              <a:t>we can offer them free </a:t>
            </a:r>
            <a:r>
              <a:rPr lang="en-US" sz="1800" dirty="0" smtClean="0">
                <a:latin typeface="Ti"/>
              </a:rPr>
              <a:t>set of “Paper towels” </a:t>
            </a:r>
            <a:r>
              <a:rPr lang="en-US" sz="1800" dirty="0" smtClean="0">
                <a:latin typeface="Ti"/>
              </a:rPr>
              <a:t>Or “Buy two sandwich </a:t>
            </a:r>
            <a:r>
              <a:rPr lang="en-US" sz="1800" dirty="0" smtClean="0">
                <a:latin typeface="Ti"/>
              </a:rPr>
              <a:t>bags, bagels and cereals and get one cheese for </a:t>
            </a:r>
            <a:r>
              <a:rPr lang="en-US" sz="1800" dirty="0" smtClean="0">
                <a:latin typeface="Ti"/>
              </a:rPr>
              <a:t>free </a:t>
            </a:r>
            <a:r>
              <a:rPr lang="en-US" sz="1800" dirty="0" smtClean="0">
                <a:latin typeface="Ti"/>
              </a:rPr>
              <a:t>”.</a:t>
            </a:r>
          </a:p>
          <a:p>
            <a:pPr>
              <a:buNone/>
            </a:pPr>
            <a:endParaRPr lang="en-US" sz="1800" dirty="0" smtClean="0">
              <a:latin typeface="Ti"/>
            </a:endParaRPr>
          </a:p>
          <a:p>
            <a:r>
              <a:rPr lang="en-US" sz="1800" dirty="0" smtClean="0">
                <a:latin typeface="Ti"/>
              </a:rPr>
              <a:t>Paper </a:t>
            </a:r>
            <a:r>
              <a:rPr lang="en-US" sz="1800" dirty="0" smtClean="0">
                <a:latin typeface="Ti"/>
              </a:rPr>
              <a:t>towels, pasta and cheese have a higher lift value which means it has a maximum probability </a:t>
            </a:r>
            <a:r>
              <a:rPr lang="en-US" sz="1800" dirty="0" smtClean="0">
                <a:latin typeface="Ti"/>
              </a:rPr>
              <a:t>of getting </a:t>
            </a:r>
            <a:r>
              <a:rPr lang="en-US" sz="1800" dirty="0" smtClean="0">
                <a:latin typeface="Ti"/>
              </a:rPr>
              <a:t>purchased by the customers so creating offers on these products can increase the </a:t>
            </a:r>
            <a:r>
              <a:rPr lang="en-US" sz="1800" dirty="0" smtClean="0">
                <a:latin typeface="Ti"/>
              </a:rPr>
              <a:t>sales </a:t>
            </a:r>
            <a:r>
              <a:rPr lang="en-US" sz="1800" dirty="0" smtClean="0">
                <a:latin typeface="Ti"/>
              </a:rPr>
              <a:t>of </a:t>
            </a:r>
            <a:r>
              <a:rPr lang="en-US" sz="1800" dirty="0" smtClean="0">
                <a:latin typeface="Ti"/>
              </a:rPr>
              <a:t>these products.</a:t>
            </a:r>
          </a:p>
          <a:p>
            <a:pPr>
              <a:buNone/>
            </a:pPr>
            <a:endParaRPr lang="en-US" sz="1800" dirty="0" smtClean="0">
              <a:latin typeface="Ti"/>
            </a:endParaRPr>
          </a:p>
          <a:p>
            <a:r>
              <a:rPr lang="en-IN" sz="1800" dirty="0" smtClean="0">
                <a:latin typeface="Ti"/>
              </a:rPr>
              <a:t>“Aluminium foil” can be a gift pack with a set purchase of “yogurt or juice”.</a:t>
            </a:r>
            <a:endParaRPr lang="en-US" sz="1800" dirty="0" smtClean="0">
              <a:latin typeface="Ti"/>
            </a:endParaRPr>
          </a:p>
          <a:p>
            <a:pPr>
              <a:buNone/>
            </a:pPr>
            <a:endParaRPr lang="en-US" sz="1800" dirty="0" smtClean="0">
              <a:latin typeface="Ti"/>
            </a:endParaRPr>
          </a:p>
          <a:p>
            <a:endParaRPr lang="en-US" sz="1800" dirty="0">
              <a:latin typeface="T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Tools used :-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1. For EDA:-Python Jupiter notebook with numpy and pandas.</a:t>
            </a:r>
          </a:p>
          <a:p>
            <a:pPr>
              <a:buNone/>
            </a:pPr>
            <a:r>
              <a:rPr lang="en-IN" dirty="0" smtClean="0"/>
              <a:t>2. For graph visualizations </a:t>
            </a:r>
            <a:r>
              <a:rPr lang="en-IN" smtClean="0"/>
              <a:t>:- Tableau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2.1 </a:t>
            </a:r>
            <a:r>
              <a:rPr lang="en-IN" dirty="0" smtClean="0"/>
              <a:t>Links provided</a:t>
            </a:r>
            <a:r>
              <a:rPr lang="en-IN" dirty="0" smtClean="0"/>
              <a:t>:-</a:t>
            </a:r>
          </a:p>
          <a:p>
            <a:pPr>
              <a:buNone/>
            </a:pP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public.tableau.com/app/profile/shounack/viz/MRA2_16562533437660/Monthswiseanalysis?publish=yes</a:t>
            </a:r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public.tableau.com/app/profile/shounack/viz/MRA2Daywisetrend/Daywiseanalysis?publish=yes</a:t>
            </a:r>
            <a:endParaRPr lang="en-I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public.tableau.com/app/profile/shounack/viz/MRA2Produquantityordered/Productquantityordered?publish=yes</a:t>
            </a:r>
            <a:endParaRPr lang="en-I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public.tableau.com/app/profile/shounack/viz/MRA2Yearlytrend/Quarterlydataset?publish=yes</a:t>
            </a:r>
            <a:endParaRPr lang="en-I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6"/>
              </a:rPr>
              <a:t>https://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6"/>
              </a:rPr>
              <a:t>public.tableau.com/app/profile/shounack/viz/MRA2Quarterlytrend/Yearlytrend?publish=yes</a:t>
            </a:r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3</a:t>
            </a:r>
            <a:r>
              <a:rPr lang="en-IN" smtClean="0"/>
              <a:t>. KNIME workflow used for market basket analysis.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0"/>
            <a:ext cx="72390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CONTENT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>
                <a:latin typeface="Ti"/>
              </a:rPr>
              <a:t>Problem </a:t>
            </a:r>
            <a:r>
              <a:rPr lang="en-IN" b="1" dirty="0" smtClean="0">
                <a:latin typeface="Ti"/>
              </a:rPr>
              <a:t>Statement and Agenda</a:t>
            </a:r>
            <a:endParaRPr lang="en-IN" b="1" dirty="0" smtClean="0">
              <a:latin typeface="Ti"/>
            </a:endParaRPr>
          </a:p>
          <a:p>
            <a:r>
              <a:rPr lang="en-US" b="1" dirty="0" smtClean="0">
                <a:latin typeface="Ti"/>
              </a:rPr>
              <a:t>Exploratory Analysis</a:t>
            </a:r>
            <a:endParaRPr lang="en-US" dirty="0" smtClean="0">
              <a:latin typeface="Ti"/>
            </a:endParaRPr>
          </a:p>
          <a:p>
            <a:r>
              <a:rPr lang="en-US" b="1" dirty="0" smtClean="0">
                <a:latin typeface="Ti"/>
              </a:rPr>
              <a:t>Use </a:t>
            </a:r>
            <a:r>
              <a:rPr lang="en-US" b="1" dirty="0" smtClean="0">
                <a:latin typeface="Ti"/>
              </a:rPr>
              <a:t>of Market Basket Analysis (Association Rules)</a:t>
            </a:r>
            <a:endParaRPr lang="en-US" dirty="0" smtClean="0">
              <a:latin typeface="Ti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"/>
              </a:rPr>
              <a:t>Write </a:t>
            </a:r>
            <a:r>
              <a:rPr lang="en-US" dirty="0" smtClean="0">
                <a:solidFill>
                  <a:schemeClr val="tx1"/>
                </a:solidFill>
                <a:latin typeface="Ti"/>
              </a:rPr>
              <a:t>about threshold values of Support and Confidence</a:t>
            </a:r>
          </a:p>
          <a:p>
            <a:r>
              <a:rPr lang="en-US" b="1" dirty="0" smtClean="0">
                <a:latin typeface="Ti"/>
              </a:rPr>
              <a:t>Associations Identified </a:t>
            </a:r>
            <a:endParaRPr lang="en-US" dirty="0" smtClean="0">
              <a:latin typeface="Ti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"/>
              </a:rPr>
              <a:t>Put the associations in a tabular manner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"/>
              </a:rPr>
              <a:t>Explain about support, confidence, &amp; lift values that are calculated                                 </a:t>
            </a:r>
          </a:p>
          <a:p>
            <a:r>
              <a:rPr lang="en-US" b="1" dirty="0" smtClean="0">
                <a:latin typeface="Ti"/>
              </a:rPr>
              <a:t>A suggestion of Possible Combos with Lucrative Offers</a:t>
            </a:r>
            <a:endParaRPr lang="en-US" dirty="0" smtClean="0">
              <a:latin typeface="Ti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"/>
              </a:rPr>
              <a:t>Write recommendations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"/>
              </a:rPr>
              <a:t>Make discount offers or combos (or buy two get one free) based on the associations and your experience   </a:t>
            </a:r>
            <a:r>
              <a:rPr lang="en-US" dirty="0" smtClean="0">
                <a:latin typeface="Ti"/>
              </a:rPr>
              <a:t>   </a:t>
            </a:r>
            <a:r>
              <a:rPr lang="en-US" dirty="0" smtClean="0"/>
              <a:t>    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74338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Grocery Store shared the transactional data with you. Your job is to identify the most popular combos that can be suggested to the Grocery Store chain after a thorough analysis of the most commonly occurring sets of menu items in the customer orders.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429000"/>
            <a:ext cx="7239000" cy="6096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495800"/>
            <a:ext cx="72390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just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000" dirty="0" smtClean="0"/>
              <a:t>As the </a:t>
            </a:r>
            <a:r>
              <a:rPr lang="en-US" sz="2000" dirty="0" smtClean="0"/>
              <a:t>Store doesn’t have any combo meals. </a:t>
            </a:r>
            <a:r>
              <a:rPr lang="en-US" sz="2000" dirty="0" smtClean="0"/>
              <a:t>So lets provide various </a:t>
            </a:r>
            <a:r>
              <a:rPr lang="en-US" sz="2000" dirty="0" smtClean="0">
                <a:solidFill>
                  <a:srgbClr val="000000"/>
                </a:solidFill>
              </a:rPr>
              <a:t>recommendations and </a:t>
            </a:r>
            <a:r>
              <a:rPr lang="en-US" sz="2000" dirty="0" smtClean="0"/>
              <a:t>suggestions with the </a:t>
            </a:r>
            <a:r>
              <a:rPr lang="en-US" sz="2000" dirty="0" smtClean="0">
                <a:solidFill>
                  <a:srgbClr val="000000"/>
                </a:solidFill>
              </a:rPr>
              <a:t>popular combo offers </a:t>
            </a:r>
            <a:r>
              <a:rPr lang="en-US" sz="2000" dirty="0" smtClean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discounts for customers </a:t>
            </a:r>
            <a:r>
              <a:rPr lang="en-US" sz="2000" dirty="0" smtClean="0">
                <a:solidFill>
                  <a:srgbClr val="000000"/>
                </a:solidFill>
              </a:rPr>
              <a:t>through </a:t>
            </a:r>
            <a:r>
              <a:rPr lang="en-US" sz="2000" dirty="0" smtClean="0">
                <a:solidFill>
                  <a:srgbClr val="000000"/>
                </a:solidFill>
              </a:rPr>
              <a:t>which </a:t>
            </a: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 smtClean="0">
                <a:solidFill>
                  <a:srgbClr val="000000"/>
                </a:solidFill>
              </a:rPr>
              <a:t>grocery store can increase its </a:t>
            </a:r>
            <a:r>
              <a:rPr lang="en-US" sz="2000" dirty="0" smtClean="0">
                <a:solidFill>
                  <a:srgbClr val="000000"/>
                </a:solidFill>
              </a:rPr>
              <a:t>revenue.</a:t>
            </a:r>
            <a:endParaRPr lang="en-US" sz="20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1876425" cy="1152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581400"/>
            <a:ext cx="127635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752600"/>
            <a:ext cx="1403684" cy="76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2192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Data head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124200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2. Data shape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1219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4. Data in unique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62000" y="5029200"/>
            <a:ext cx="2162477" cy="12765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38200" y="449580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3. Data Info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289560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5. Data Description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65133" y="3505200"/>
            <a:ext cx="1083067" cy="175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334000" y="1219201"/>
            <a:ext cx="2514600" cy="45858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DESCRIPTION:-</a:t>
            </a:r>
          </a:p>
          <a:p>
            <a:endParaRPr lang="en-IN" sz="2000" dirty="0" smtClean="0"/>
          </a:p>
          <a:p>
            <a:pPr marL="342900" indent="-342900" algn="just">
              <a:buAutoNum type="arabicPeriod"/>
            </a:pPr>
            <a:r>
              <a:rPr lang="en-IN" sz="1400" dirty="0" smtClean="0">
                <a:latin typeface="Ti"/>
              </a:rPr>
              <a:t>The data collection of 2 years 2 months on the various products ordered from an grocery store.</a:t>
            </a:r>
          </a:p>
          <a:p>
            <a:pPr marL="342900" indent="-342900" algn="just">
              <a:buAutoNum type="arabicPeriod"/>
            </a:pPr>
            <a:r>
              <a:rPr lang="en-IN" sz="1400" dirty="0" smtClean="0">
                <a:latin typeface="Ti"/>
              </a:rPr>
              <a:t>Data has 20641 rows and 3 columns. With 2 object and one integer data type.</a:t>
            </a:r>
          </a:p>
          <a:p>
            <a:pPr marL="342900" indent="-342900" algn="just">
              <a:buAutoNum type="arabicPeriod"/>
            </a:pPr>
            <a:r>
              <a:rPr lang="en-IN" sz="1400" dirty="0" smtClean="0">
                <a:latin typeface="Ti"/>
              </a:rPr>
              <a:t>Data doesn`t have any null values.</a:t>
            </a:r>
          </a:p>
          <a:p>
            <a:pPr marL="342900" indent="-342900" algn="just">
              <a:buAutoNum type="arabicPeriod"/>
            </a:pPr>
            <a:r>
              <a:rPr lang="en-IN" sz="1400" dirty="0" smtClean="0">
                <a:latin typeface="Ti"/>
              </a:rPr>
              <a:t>The number of unique values are 603 for date, 1139 of order id and 37 products. </a:t>
            </a:r>
          </a:p>
          <a:p>
            <a:pPr marL="342900" indent="-342900" algn="just">
              <a:buAutoNum type="arabicPeriod"/>
            </a:pPr>
            <a:r>
              <a:rPr lang="en-IN" sz="1400" dirty="0" smtClean="0">
                <a:latin typeface="Ti"/>
              </a:rPr>
              <a:t>Hence the products are duplicated as because of reordered having 4730 duplicates.</a:t>
            </a:r>
            <a:endParaRPr lang="en-US" sz="20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57600" y="5943600"/>
            <a:ext cx="806824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124200" y="548640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6. Duplicates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7239000" cy="51816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Exploratory Analysis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426" y="1524000"/>
            <a:ext cx="7190974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990600"/>
            <a:ext cx="383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Yearly Trends along with products:-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0"/>
            <a:ext cx="7239000" cy="51816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Exploratory Analysis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418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Quarterly trends </a:t>
            </a:r>
            <a:r>
              <a:rPr lang="en-IN" dirty="0" smtClean="0"/>
              <a:t>along with products:-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7173149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219200"/>
            <a:ext cx="7184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28600" y="1073289"/>
            <a:ext cx="7848600" cy="563231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IN" b="1" dirty="0" smtClean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67056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Exploratory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507287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600200"/>
            <a:ext cx="15335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371600"/>
            <a:ext cx="7620000" cy="480131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Product Ordered :-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694610" cy="1981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685800"/>
            <a:ext cx="4704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Year and date wise trend of distinct counts </a:t>
            </a:r>
          </a:p>
          <a:p>
            <a:r>
              <a:rPr lang="en-IN" dirty="0" smtClean="0"/>
              <a:t>for orders :-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762000"/>
            <a:ext cx="2362200" cy="273147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38100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400" dirty="0" smtClean="0">
                <a:latin typeface="Ti"/>
              </a:rPr>
              <a:t>Month wise we can se the trend is downward, highest orders place in the month of January and lowest orders placed by the ends months(June to September).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400" dirty="0" smtClean="0">
                <a:latin typeface="Ti"/>
              </a:rPr>
              <a:t>Year wise the sales is gradually decreasing. Lease orders places in 2020 as only 99. The other reason could be insufficient amount if data in the year 2020.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400" dirty="0" smtClean="0">
                <a:latin typeface="Ti"/>
              </a:rPr>
              <a:t>In the year of 2018 there is increase in sales quarter wise, followed by gradual decrease in sales in 2019 and 2020 has insufficient data in record.</a:t>
            </a:r>
            <a:endParaRPr lang="en-US" sz="1400" dirty="0">
              <a:latin typeface="Ti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657600"/>
            <a:ext cx="3276600" cy="274927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7848600" cy="317028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581400"/>
            <a:ext cx="1552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Date </a:t>
            </a:r>
            <a:r>
              <a:rPr lang="en-IN" dirty="0" smtClean="0"/>
              <a:t>wise trend of distinct counts for orders :-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53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 the mid of the months i.e., 17</a:t>
            </a:r>
            <a:r>
              <a:rPr lang="en-IN" baseline="30000" dirty="0" smtClean="0"/>
              <a:t>th</a:t>
            </a:r>
            <a:r>
              <a:rPr lang="en-IN" dirty="0" smtClean="0"/>
              <a:t> of every month has the highest number of trend.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1657</TotalTime>
  <Words>1003</Words>
  <Application>Microsoft Office PowerPoint</Application>
  <PresentationFormat>On-screen Show (4:3)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Marketing And Retail Analysis PROJECT   MODULE - Ii</vt:lpstr>
      <vt:lpstr>CONTENT OF THE PRESENTATION</vt:lpstr>
      <vt:lpstr>Problem statement</vt:lpstr>
      <vt:lpstr>Exploratory Analysis</vt:lpstr>
      <vt:lpstr>Slide 5</vt:lpstr>
      <vt:lpstr>Slide 6</vt:lpstr>
      <vt:lpstr>Exploratory Analysis</vt:lpstr>
      <vt:lpstr>Exploratory Analysis</vt:lpstr>
      <vt:lpstr>Exploratory Analysis</vt:lpstr>
      <vt:lpstr>Use of Market Basket Analysis (Association Rules)</vt:lpstr>
      <vt:lpstr>Use of Market Basket Analysis (Association Rules)</vt:lpstr>
      <vt:lpstr>Association Rules and relevance in this case</vt:lpstr>
      <vt:lpstr>Associations Identified </vt:lpstr>
      <vt:lpstr>A suggestion of Possible Combos with Lucrative Offers</vt:lpstr>
      <vt:lpstr>Tools used :- 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shaun mandal</dc:creator>
  <cp:lastModifiedBy>shaun mandal</cp:lastModifiedBy>
  <cp:revision>136</cp:revision>
  <dcterms:created xsi:type="dcterms:W3CDTF">2006-08-16T00:00:00Z</dcterms:created>
  <dcterms:modified xsi:type="dcterms:W3CDTF">2022-06-26T17:03:08Z</dcterms:modified>
</cp:coreProperties>
</file>