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61" r:id="rId8"/>
    <p:sldId id="262" r:id="rId9"/>
    <p:sldId id="263" r:id="rId10"/>
    <p:sldId id="272" r:id="rId11"/>
    <p:sldId id="264" r:id="rId12"/>
    <p:sldId id="260" r:id="rId13"/>
    <p:sldId id="265" r:id="rId14"/>
    <p:sldId id="266" r:id="rId15"/>
    <p:sldId id="267" r:id="rId16"/>
    <p:sldId id="268" r:id="rId17"/>
    <p:sldId id="271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41" autoAdjust="0"/>
  </p:normalViewPr>
  <p:slideViewPr>
    <p:cSldViewPr>
      <p:cViewPr varScale="1">
        <p:scale>
          <a:sx n="65" d="100"/>
          <a:sy n="65" d="100"/>
        </p:scale>
        <p:origin x="89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1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AA28-08B1-4068-AD0A-32D3D20E0048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805E-4BFF-4745-8C33-33E7D66527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AA28-08B1-4068-AD0A-32D3D20E0048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805E-4BFF-4745-8C33-33E7D66527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AA28-08B1-4068-AD0A-32D3D20E0048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805E-4BFF-4745-8C33-33E7D66527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AA28-08B1-4068-AD0A-32D3D20E0048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805E-4BFF-4745-8C33-33E7D66527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AA28-08B1-4068-AD0A-32D3D20E0048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805E-4BFF-4745-8C33-33E7D66527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AA28-08B1-4068-AD0A-32D3D20E0048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805E-4BFF-4745-8C33-33E7D66527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AA28-08B1-4068-AD0A-32D3D20E0048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805E-4BFF-4745-8C33-33E7D66527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AA28-08B1-4068-AD0A-32D3D20E0048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805E-4BFF-4745-8C33-33E7D66527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AA28-08B1-4068-AD0A-32D3D20E0048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805E-4BFF-4745-8C33-33E7D66527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AA28-08B1-4068-AD0A-32D3D20E0048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805E-4BFF-4745-8C33-33E7D66527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EF6AA28-08B1-4068-AD0A-32D3D20E0048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CB6805E-4BFF-4745-8C33-33E7D66527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EF6AA28-08B1-4068-AD0A-32D3D20E0048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CB6805E-4BFF-4745-8C33-33E7D66527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r>
              <a:rPr lang="en-US" baseline="0" dirty="0" smtClean="0"/>
              <a:t> and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Usually</a:t>
            </a:r>
            <a:r>
              <a:rPr lang="en-US" baseline="0" dirty="0" smtClean="0"/>
              <a:t> we write methods require a set of parameters to be provided, like method for addition of two numbers.</a:t>
            </a:r>
          </a:p>
          <a:p>
            <a:r>
              <a:rPr lang="en-US" baseline="0" dirty="0" smtClean="0"/>
              <a:t>A method for addition of ‘n’ numbers?</a:t>
            </a:r>
          </a:p>
          <a:p>
            <a:r>
              <a:rPr lang="en-US" dirty="0" smtClean="0"/>
              <a:t>Optional number of parameters</a:t>
            </a:r>
          </a:p>
          <a:p>
            <a:r>
              <a:rPr lang="en-US" dirty="0" smtClean="0"/>
              <a:t>A parameter array is specified in the parameter list of a method definition by using the keyword </a:t>
            </a:r>
            <a:r>
              <a:rPr lang="en-US" dirty="0" err="1" smtClean="0"/>
              <a:t>ParamArray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sz="1500" dirty="0" smtClean="0"/>
          </a:p>
          <a:p>
            <a:pPr lvl="1">
              <a:buNone/>
            </a:pPr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sumNums</a:t>
            </a:r>
            <a:r>
              <a:rPr lang="en-US" dirty="0" smtClean="0"/>
              <a:t>(</a:t>
            </a:r>
            <a:r>
              <a:rPr lang="en-US" dirty="0" err="1" smtClean="0"/>
              <a:t>params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nums</a:t>
            </a:r>
            <a:r>
              <a:rPr lang="en-US" dirty="0" smtClean="0"/>
              <a:t>) {</a:t>
            </a:r>
          </a:p>
          <a:p>
            <a:pPr lvl="1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sum = 0;</a:t>
            </a:r>
          </a:p>
          <a:p>
            <a:pPr lvl="1">
              <a:buNone/>
            </a:pPr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&lt;= </a:t>
            </a:r>
            <a:r>
              <a:rPr lang="en-US" dirty="0" err="1" smtClean="0"/>
              <a:t>nums.GetUpperBound</a:t>
            </a:r>
            <a:r>
              <a:rPr lang="en-US" dirty="0" smtClean="0"/>
              <a:t>(0);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lvl="1">
              <a:buNone/>
            </a:pPr>
            <a:r>
              <a:rPr lang="en-US" dirty="0" smtClean="0"/>
              <a:t>    sum += </a:t>
            </a:r>
            <a:r>
              <a:rPr lang="en-US" dirty="0" err="1" smtClean="0"/>
              <a:t>nums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lvl="1">
              <a:buNone/>
            </a:pPr>
            <a:r>
              <a:rPr lang="en-US" dirty="0" smtClean="0"/>
              <a:t>    return sum;</a:t>
            </a:r>
          </a:p>
          <a:p>
            <a:pPr lvl="1">
              <a:buNone/>
            </a:pPr>
            <a:r>
              <a:rPr lang="en-US" dirty="0" smtClean="0"/>
              <a:t>}</a:t>
            </a:r>
            <a:endParaRPr lang="en-US" dirty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b="1" dirty="0" smtClean="0"/>
              <a:t>How it is different than passing an array as parameter?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an Element in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need to iterate each elements of array and check whether current element is required element or not</a:t>
            </a:r>
          </a:p>
          <a:p>
            <a:r>
              <a:rPr lang="en-US" baseline="0" dirty="0" smtClean="0"/>
              <a:t>If required element found then return current index – position of found element</a:t>
            </a:r>
          </a:p>
          <a:p>
            <a:pPr lvl="3">
              <a:buNone/>
            </a:pPr>
            <a:r>
              <a:rPr lang="en-US" sz="2800" b="1" baseline="0" dirty="0" err="1" smtClean="0"/>
              <a:t>int</a:t>
            </a:r>
            <a:r>
              <a:rPr lang="en-US" sz="2800" b="1" baseline="0" dirty="0" smtClean="0"/>
              <a:t> Find(</a:t>
            </a:r>
            <a:r>
              <a:rPr lang="en-US" sz="2800" b="1" baseline="0" dirty="0" err="1" smtClean="0"/>
              <a:t>int</a:t>
            </a:r>
            <a:r>
              <a:rPr lang="en-US" sz="2800" b="1" baseline="0" dirty="0" smtClean="0"/>
              <a:t>[] data, </a:t>
            </a:r>
            <a:r>
              <a:rPr lang="en-US" sz="2800" b="1" baseline="0" dirty="0" err="1" smtClean="0"/>
              <a:t>int</a:t>
            </a:r>
            <a:r>
              <a:rPr lang="en-US" sz="2800" b="1" baseline="0" dirty="0" smtClean="0"/>
              <a:t> e) </a:t>
            </a:r>
          </a:p>
          <a:p>
            <a:r>
              <a:rPr lang="en-US" baseline="0" dirty="0" smtClean="0"/>
              <a:t>Otherwise, must return something to identify required elements not found -? What should we return?</a:t>
            </a:r>
          </a:p>
          <a:p>
            <a:pPr lvl="1"/>
            <a:r>
              <a:rPr lang="en-US" dirty="0" smtClean="0"/>
              <a:t>Simple for – count </a:t>
            </a:r>
          </a:p>
          <a:p>
            <a:pPr lvl="1"/>
            <a:r>
              <a:rPr lang="en-US" dirty="0" err="1" smtClean="0"/>
              <a:t>Foreach</a:t>
            </a:r>
            <a:r>
              <a:rPr lang="en-US" dirty="0" smtClean="0"/>
              <a:t>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an element into Array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Find location - O(n) </a:t>
            </a:r>
          </a:p>
          <a:p>
            <a:r>
              <a:rPr lang="en-US" dirty="0" smtClean="0"/>
              <a:t>Make room by shifting - O(n)</a:t>
            </a:r>
          </a:p>
          <a:p>
            <a:r>
              <a:rPr lang="en-US" dirty="0" smtClean="0"/>
              <a:t>Place new element- O(1)</a:t>
            </a:r>
          </a:p>
          <a:p>
            <a:endParaRPr lang="en-US" dirty="0" smtClean="0"/>
          </a:p>
          <a:p>
            <a:r>
              <a:rPr lang="en-US" dirty="0" smtClean="0"/>
              <a:t>What about deletion? </a:t>
            </a:r>
          </a:p>
          <a:p>
            <a:endParaRPr lang="en-US" dirty="0" smtClean="0"/>
          </a:p>
          <a:p>
            <a:r>
              <a:rPr lang="en-US" dirty="0" smtClean="0"/>
              <a:t>Assignment: </a:t>
            </a:r>
          </a:p>
          <a:p>
            <a:pPr lvl="1"/>
            <a:r>
              <a:rPr lang="en-US" dirty="0" smtClean="0"/>
              <a:t>Write code for insertion and deletion an element in array</a:t>
            </a:r>
          </a:p>
        </p:txBody>
      </p:sp>
      <p:pic>
        <p:nvPicPr>
          <p:cNvPr id="8" name="Picture 2" descr="http://flylib.com/books/4/330/1/html/2/FILES/17fig09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5636514" y="2514600"/>
            <a:ext cx="3217544" cy="23114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Retrieving Array’s Metadata in C#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Length</a:t>
            </a:r>
            <a:r>
              <a:rPr lang="en-US" b="1" dirty="0"/>
              <a:t>: </a:t>
            </a:r>
            <a:r>
              <a:rPr lang="en-US" dirty="0"/>
              <a:t>Returns the total number of elements in all dimensions of an array.</a:t>
            </a:r>
          </a:p>
          <a:p>
            <a:r>
              <a:rPr lang="en-US" b="1" dirty="0" err="1" smtClean="0"/>
              <a:t>GetLength</a:t>
            </a:r>
            <a:r>
              <a:rPr lang="en-US" b="1" dirty="0"/>
              <a:t>:</a:t>
            </a:r>
            <a:r>
              <a:rPr lang="en-US" dirty="0"/>
              <a:t> Returns the number of elements in specified dimension of </a:t>
            </a:r>
            <a:r>
              <a:rPr lang="en-US" dirty="0" smtClean="0"/>
              <a:t>an array</a:t>
            </a:r>
            <a:r>
              <a:rPr lang="en-US" dirty="0"/>
              <a:t>.</a:t>
            </a:r>
          </a:p>
          <a:p>
            <a:r>
              <a:rPr lang="en-US" b="1" dirty="0" smtClean="0"/>
              <a:t>Rank</a:t>
            </a:r>
            <a:r>
              <a:rPr lang="en-US" b="1" dirty="0"/>
              <a:t>:</a:t>
            </a:r>
            <a:r>
              <a:rPr lang="en-US" dirty="0"/>
              <a:t> Returns the number of dimensions of an array.</a:t>
            </a:r>
          </a:p>
          <a:p>
            <a:r>
              <a:rPr lang="en-US" b="1" dirty="0" err="1" smtClean="0"/>
              <a:t>GetType</a:t>
            </a:r>
            <a:r>
              <a:rPr lang="en-US" b="1" dirty="0"/>
              <a:t>: </a:t>
            </a:r>
            <a:r>
              <a:rPr lang="en-US" dirty="0"/>
              <a:t>Returns the Type of the current array instance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Matrixes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 is an array of numbers (or variables, or expressions), arranged in rows and columns</a:t>
            </a:r>
          </a:p>
          <a:p>
            <a:r>
              <a:rPr lang="en-US" dirty="0" smtClean="0"/>
              <a:t>How to represent a matrix in program?</a:t>
            </a:r>
          </a:p>
          <a:p>
            <a:pPr lvl="1"/>
            <a:r>
              <a:rPr lang="en-US" dirty="0" smtClean="0"/>
              <a:t>Hint: Tabular data?</a:t>
            </a:r>
          </a:p>
          <a:p>
            <a:pPr lvl="1"/>
            <a:r>
              <a:rPr lang="en-US" dirty="0" smtClean="0"/>
              <a:t>Two Dimension Array!!! </a:t>
            </a:r>
          </a:p>
          <a:p>
            <a:r>
              <a:rPr lang="en-US" dirty="0" smtClean="0"/>
              <a:t>Operations on Matrix</a:t>
            </a:r>
          </a:p>
          <a:p>
            <a:pPr lvl="1"/>
            <a:r>
              <a:rPr lang="en-US" dirty="0" smtClean="0"/>
              <a:t>Addition</a:t>
            </a:r>
          </a:p>
          <a:p>
            <a:pPr lvl="1"/>
            <a:r>
              <a:rPr lang="en-US" dirty="0" smtClean="0"/>
              <a:t>Subtraction</a:t>
            </a:r>
          </a:p>
          <a:p>
            <a:pPr lvl="1"/>
            <a:r>
              <a:rPr lang="en-US" dirty="0" smtClean="0"/>
              <a:t>Multiplication </a:t>
            </a:r>
          </a:p>
          <a:p>
            <a:pPr lvl="1"/>
            <a:r>
              <a:rPr lang="en-US" dirty="0" smtClean="0"/>
              <a:t>….</a:t>
            </a:r>
          </a:p>
        </p:txBody>
      </p:sp>
      <p:pic>
        <p:nvPicPr>
          <p:cNvPr id="22530" name="Picture 2" descr="Hankel matri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4267200"/>
            <a:ext cx="2477965" cy="2171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 / Subtraction of Matrixes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 descr="Addi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9141" y="1524000"/>
            <a:ext cx="6974259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</a:t>
            </a:r>
            <a:r>
              <a:rPr lang="en-US" baseline="0" dirty="0" smtClean="0"/>
              <a:t> of Matrixes</a:t>
            </a:r>
            <a:endParaRPr lang="en-US" dirty="0"/>
          </a:p>
        </p:txBody>
      </p:sp>
      <p:pic>
        <p:nvPicPr>
          <p:cNvPr id="26626" name="Picture 2" descr="Multiplication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2950"/>
            <a:ext cx="7716180" cy="4805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 for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Matrix ADT must allow to add  elements in matrix</a:t>
            </a:r>
          </a:p>
          <a:p>
            <a:r>
              <a:rPr lang="en-US" dirty="0" smtClean="0"/>
              <a:t>Allow different operations like addition , subtraction, multiplication etc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class Matrix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[] matrix;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public Matrix(</a:t>
            </a:r>
            <a:r>
              <a:rPr lang="en-US" sz="2400" dirty="0" err="1" smtClean="0"/>
              <a:t>int</a:t>
            </a:r>
            <a:r>
              <a:rPr lang="en-US" sz="2400" dirty="0" smtClean="0"/>
              <a:t> row,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col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	{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matrix = new </a:t>
            </a:r>
            <a:r>
              <a:rPr lang="en-US" sz="2400" dirty="0" err="1" smtClean="0"/>
              <a:t>int</a:t>
            </a:r>
            <a:r>
              <a:rPr lang="en-US" sz="2400" dirty="0" smtClean="0"/>
              <a:t>[</a:t>
            </a:r>
            <a:r>
              <a:rPr lang="en-US" sz="2400" dirty="0" err="1" smtClean="0"/>
              <a:t>row,col</a:t>
            </a:r>
            <a:r>
              <a:rPr lang="en-US" sz="2400" dirty="0" smtClean="0"/>
              <a:t>];</a:t>
            </a:r>
          </a:p>
          <a:p>
            <a:pPr>
              <a:buNone/>
            </a:pPr>
            <a:r>
              <a:rPr lang="en-US" sz="2400" dirty="0" smtClean="0"/>
              <a:t>	}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public void Add(</a:t>
            </a:r>
            <a:r>
              <a:rPr lang="en-US" sz="2400" dirty="0" err="1" smtClean="0"/>
              <a:t>int</a:t>
            </a:r>
            <a:r>
              <a:rPr lang="en-US" sz="2400" dirty="0" smtClean="0"/>
              <a:t> r, </a:t>
            </a:r>
            <a:r>
              <a:rPr lang="en-US" sz="2400" dirty="0" err="1" smtClean="0"/>
              <a:t>int</a:t>
            </a:r>
            <a:r>
              <a:rPr lang="en-US" sz="2400" dirty="0" smtClean="0"/>
              <a:t> c, </a:t>
            </a:r>
            <a:r>
              <a:rPr lang="en-US" sz="2400" dirty="0" err="1" smtClean="0"/>
              <a:t>int</a:t>
            </a:r>
            <a:r>
              <a:rPr lang="en-US" sz="2400" dirty="0" smtClean="0"/>
              <a:t> e) { … }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……</a:t>
            </a:r>
          </a:p>
          <a:p>
            <a:pPr>
              <a:buNone/>
            </a:pPr>
            <a:r>
              <a:rPr lang="en-US" sz="2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kumimoji="1"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Polynomials: defined by a list of coefficients and exponents where each coefficient is unique</a:t>
            </a:r>
            <a:endParaRPr lang="en-US" dirty="0" smtClean="0"/>
          </a:p>
          <a:p>
            <a:pPr rtl="0" fontAlgn="base"/>
            <a:r>
              <a:rPr kumimoji="1" lang="en-US" sz="3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degree of polynomial </a:t>
            </a:r>
            <a:r>
              <a:rPr kumimoji="1"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the largest exponent in a polynomial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set of ordered pairs &lt;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&gt; where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is the coefficient and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 is the Exponent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158058" y="4201180"/>
            <a:ext cx="76811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 sz="2800" dirty="0">
                <a:ea typeface="新細明體" pitchFamily="18" charset="-120"/>
              </a:rPr>
              <a:t>Polynomials  </a:t>
            </a:r>
            <a:r>
              <a:rPr kumimoji="1" lang="en-US" altLang="zh-TW" sz="2800" dirty="0">
                <a:solidFill>
                  <a:schemeClr val="tx2"/>
                </a:solidFill>
                <a:ea typeface="新細明體" pitchFamily="18" charset="-120"/>
              </a:rPr>
              <a:t>A(X)=3X</a:t>
            </a:r>
            <a:r>
              <a:rPr kumimoji="1" lang="en-US" altLang="zh-TW" sz="2800" baseline="30000" dirty="0">
                <a:solidFill>
                  <a:schemeClr val="tx2"/>
                </a:solidFill>
                <a:ea typeface="新細明體" pitchFamily="18" charset="-120"/>
              </a:rPr>
              <a:t>20</a:t>
            </a:r>
            <a:r>
              <a:rPr kumimoji="1" lang="en-US" altLang="zh-TW" sz="2800" dirty="0">
                <a:solidFill>
                  <a:schemeClr val="tx2"/>
                </a:solidFill>
                <a:ea typeface="新細明體" pitchFamily="18" charset="-120"/>
              </a:rPr>
              <a:t>+2X</a:t>
            </a:r>
            <a:r>
              <a:rPr kumimoji="1" lang="en-US" altLang="zh-TW" sz="2800" baseline="30000" dirty="0">
                <a:solidFill>
                  <a:schemeClr val="tx2"/>
                </a:solidFill>
                <a:ea typeface="新細明體" pitchFamily="18" charset="-120"/>
              </a:rPr>
              <a:t>5</a:t>
            </a:r>
            <a:r>
              <a:rPr kumimoji="1" lang="en-US" altLang="zh-TW" sz="2800" dirty="0">
                <a:solidFill>
                  <a:schemeClr val="tx2"/>
                </a:solidFill>
                <a:ea typeface="新細明體" pitchFamily="18" charset="-120"/>
              </a:rPr>
              <a:t>+4, B(X)=X</a:t>
            </a:r>
            <a:r>
              <a:rPr kumimoji="1" lang="en-US" altLang="zh-TW" sz="2800" baseline="30000" dirty="0">
                <a:solidFill>
                  <a:schemeClr val="tx2"/>
                </a:solidFill>
                <a:ea typeface="新細明體" pitchFamily="18" charset="-120"/>
              </a:rPr>
              <a:t>4</a:t>
            </a:r>
            <a:r>
              <a:rPr kumimoji="1" lang="en-US" altLang="zh-TW" sz="2800" dirty="0">
                <a:solidFill>
                  <a:schemeClr val="tx2"/>
                </a:solidFill>
                <a:ea typeface="新細明體" pitchFamily="18" charset="-120"/>
              </a:rPr>
              <a:t>+10X</a:t>
            </a:r>
            <a:r>
              <a:rPr kumimoji="1" lang="en-US" altLang="zh-TW" sz="2800" baseline="30000" dirty="0">
                <a:solidFill>
                  <a:schemeClr val="tx2"/>
                </a:solidFill>
                <a:ea typeface="新細明體" pitchFamily="18" charset="-120"/>
              </a:rPr>
              <a:t>3</a:t>
            </a:r>
            <a:r>
              <a:rPr kumimoji="1" lang="en-US" altLang="zh-TW" sz="2800" dirty="0">
                <a:solidFill>
                  <a:schemeClr val="tx2"/>
                </a:solidFill>
                <a:ea typeface="新細明體" pitchFamily="18" charset="-120"/>
              </a:rPr>
              <a:t>+3X</a:t>
            </a:r>
            <a:r>
              <a:rPr kumimoji="1" lang="en-US" altLang="zh-TW" sz="2800" baseline="30000" dirty="0">
                <a:solidFill>
                  <a:schemeClr val="tx2"/>
                </a:solidFill>
                <a:ea typeface="新細明體" pitchFamily="18" charset="-120"/>
              </a:rPr>
              <a:t>2</a:t>
            </a:r>
            <a:r>
              <a:rPr kumimoji="1" lang="en-US" altLang="zh-TW" sz="2800" dirty="0">
                <a:solidFill>
                  <a:schemeClr val="tx2"/>
                </a:solidFill>
                <a:ea typeface="新細明體" pitchFamily="18" charset="-120"/>
              </a:rPr>
              <a:t>+1</a:t>
            </a:r>
            <a:endParaRPr kumimoji="1" lang="en-US" altLang="zh-TW" sz="2800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Indexed collection</a:t>
            </a:r>
            <a:r>
              <a:rPr lang="en-US" baseline="0" dirty="0" smtClean="0"/>
              <a:t> of data</a:t>
            </a:r>
          </a:p>
          <a:p>
            <a:r>
              <a:rPr lang="en-US" dirty="0" smtClean="0"/>
              <a:t>C# Arrays are zero indexed i.e. starting index from zero</a:t>
            </a:r>
          </a:p>
          <a:p>
            <a:r>
              <a:rPr lang="en-US" dirty="0" smtClean="0"/>
              <a:t>stored </a:t>
            </a:r>
            <a:r>
              <a:rPr lang="en-US" dirty="0" smtClean="0"/>
              <a:t>in continuous form </a:t>
            </a:r>
            <a:br>
              <a:rPr lang="en-US" dirty="0" smtClean="0"/>
            </a:br>
            <a:r>
              <a:rPr lang="en-US" dirty="0" smtClean="0"/>
              <a:t>in memory</a:t>
            </a:r>
          </a:p>
        </p:txBody>
      </p:sp>
      <p:pic>
        <p:nvPicPr>
          <p:cNvPr id="5" name="Picture 2" descr="http://myphpscriptz.com/wp-content/uploads/2010/10/twodim-arra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6327" y="3124200"/>
            <a:ext cx="4131473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an array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	type[] name;</a:t>
            </a:r>
          </a:p>
          <a:p>
            <a:pPr>
              <a:buNone/>
            </a:pPr>
            <a:r>
              <a:rPr lang="en-US" dirty="0"/>
              <a:t>e.g.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studentList</a:t>
            </a:r>
            <a:r>
              <a:rPr lang="en-US" dirty="0"/>
              <a:t>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/>
              <a:t>names = new string[10</a:t>
            </a:r>
            <a:r>
              <a:rPr lang="en-US" dirty="0" smtClean="0"/>
              <a:t>];</a:t>
            </a:r>
          </a:p>
          <a:p>
            <a:pPr marL="118872" indent="0">
              <a:buNone/>
            </a:pPr>
            <a:r>
              <a:rPr lang="en-US" dirty="0" smtClean="0"/>
              <a:t>Or</a:t>
            </a:r>
          </a:p>
          <a:p>
            <a:pPr marL="118872" indent="0">
              <a:buNone/>
            </a:pPr>
            <a:r>
              <a:rPr lang="en-US" dirty="0" smtClean="0"/>
              <a:t>	string</a:t>
            </a:r>
            <a:r>
              <a:rPr lang="en-US" dirty="0"/>
              <a:t>[] names = new </a:t>
            </a:r>
            <a:r>
              <a:rPr lang="en-US" dirty="0" smtClean="0"/>
              <a:t>string[10];</a:t>
            </a:r>
            <a:endParaRPr lang="en-US" dirty="0"/>
          </a:p>
          <a:p>
            <a:pPr marL="118872" indent="0">
              <a:buNone/>
            </a:pPr>
            <a:r>
              <a:rPr lang="en-US" dirty="0" smtClean="0"/>
              <a:t>Or</a:t>
            </a:r>
          </a:p>
          <a:p>
            <a:pPr marL="118872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/>
              <a:t>[] numbers = new 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i="1" dirty="0"/>
              <a:t>{</a:t>
            </a:r>
            <a:r>
              <a:rPr lang="en-US" dirty="0"/>
              <a:t>1,2,3,4,5</a:t>
            </a:r>
            <a:r>
              <a:rPr lang="en-US" i="1" dirty="0"/>
              <a:t>}</a:t>
            </a:r>
            <a:r>
              <a:rPr lang="en-US" dirty="0"/>
              <a:t>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587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are stored in an array either by direct access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	Names[2</a:t>
            </a:r>
            <a:r>
              <a:rPr lang="en-US" dirty="0"/>
              <a:t>] = "Raymond";</a:t>
            </a:r>
          </a:p>
          <a:p>
            <a:pPr marL="118872" indent="0">
              <a:buNone/>
            </a:pPr>
            <a:r>
              <a:rPr lang="en-US" dirty="0" smtClean="0"/>
              <a:t>	Sales[19</a:t>
            </a:r>
            <a:r>
              <a:rPr lang="en-US" dirty="0"/>
              <a:t>] = 23123</a:t>
            </a:r>
            <a:r>
              <a:rPr lang="en-US" dirty="0" smtClean="0"/>
              <a:t>;</a:t>
            </a:r>
          </a:p>
          <a:p>
            <a:r>
              <a:rPr lang="en-US" dirty="0"/>
              <a:t>or by calling the </a:t>
            </a:r>
            <a:r>
              <a:rPr lang="en-US" dirty="0" smtClean="0"/>
              <a:t>Array class </a:t>
            </a:r>
            <a:r>
              <a:rPr lang="en-US" dirty="0"/>
              <a:t>method </a:t>
            </a:r>
            <a:r>
              <a:rPr lang="en-US" dirty="0" err="1" smtClean="0"/>
              <a:t>SetValue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names.SetValue</a:t>
            </a:r>
            <a:r>
              <a:rPr lang="en-US" dirty="0" smtClean="0"/>
              <a:t>[2</a:t>
            </a:r>
            <a:r>
              <a:rPr lang="en-US" dirty="0"/>
              <a:t>, "Raymond"];</a:t>
            </a:r>
          </a:p>
          <a:p>
            <a:pPr marL="118872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sales.SetValue</a:t>
            </a:r>
            <a:r>
              <a:rPr lang="en-US" dirty="0" smtClean="0"/>
              <a:t>[19</a:t>
            </a:r>
            <a:r>
              <a:rPr lang="en-US" dirty="0"/>
              <a:t>, 23123</a:t>
            </a:r>
            <a:r>
              <a:rPr lang="en-US" dirty="0" smtClean="0"/>
              <a:t>];</a:t>
            </a:r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9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elements are accessed either by direct access or by calling </a:t>
            </a:r>
            <a:r>
              <a:rPr lang="en-US" dirty="0" smtClean="0"/>
              <a:t>the </a:t>
            </a:r>
            <a:r>
              <a:rPr lang="en-US" dirty="0" err="1" smtClean="0"/>
              <a:t>GetValue</a:t>
            </a:r>
            <a:r>
              <a:rPr lang="en-US" dirty="0" smtClean="0"/>
              <a:t> </a:t>
            </a:r>
            <a:r>
              <a:rPr lang="en-US" dirty="0"/>
              <a:t>method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myName</a:t>
            </a:r>
            <a:r>
              <a:rPr lang="en-US" dirty="0" smtClean="0"/>
              <a:t> </a:t>
            </a:r>
            <a:r>
              <a:rPr lang="en-US" dirty="0"/>
              <a:t>= names[2];</a:t>
            </a:r>
          </a:p>
          <a:p>
            <a:pPr marL="118872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monthSales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sales.GetValue</a:t>
            </a:r>
            <a:r>
              <a:rPr lang="en-US" dirty="0"/>
              <a:t>[19</a:t>
            </a:r>
            <a:r>
              <a:rPr lang="en-US" dirty="0" smtClean="0"/>
              <a:t>];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array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common to loop through an array in order to access every array </a:t>
            </a:r>
            <a:r>
              <a:rPr lang="en-US" dirty="0" smtClean="0"/>
              <a:t>element using </a:t>
            </a:r>
            <a:r>
              <a:rPr lang="en-US" dirty="0"/>
              <a:t>a For </a:t>
            </a:r>
            <a:r>
              <a:rPr lang="en-US" dirty="0" smtClean="0"/>
              <a:t>loop</a:t>
            </a:r>
            <a:endParaRPr lang="en-US" dirty="0"/>
          </a:p>
          <a:p>
            <a:pPr marL="118872" indent="0">
              <a:buNone/>
            </a:pPr>
            <a:r>
              <a:rPr lang="en-US" dirty="0" smtClean="0"/>
              <a:t>	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&lt;= </a:t>
            </a:r>
            <a:r>
              <a:rPr lang="en-US" dirty="0" err="1" smtClean="0"/>
              <a:t>sales.Length</a:t>
            </a:r>
            <a:r>
              <a:rPr lang="en-US" dirty="0" smtClean="0"/>
              <a:t>; </a:t>
            </a:r>
            <a:r>
              <a:rPr lang="en-US" dirty="0" err="1"/>
              <a:t>i</a:t>
            </a:r>
            <a:r>
              <a:rPr lang="en-US" dirty="0" smtClean="0"/>
              <a:t>++)</a:t>
            </a:r>
          </a:p>
          <a:p>
            <a:pPr marL="118872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totalSales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totalSales</a:t>
            </a:r>
            <a:r>
              <a:rPr lang="en-US" dirty="0"/>
              <a:t> + sales[</a:t>
            </a:r>
            <a:r>
              <a:rPr lang="en-US" dirty="0" err="1"/>
              <a:t>i</a:t>
            </a:r>
            <a:r>
              <a:rPr lang="en-US" dirty="0" smtClean="0"/>
              <a:t>];</a:t>
            </a:r>
          </a:p>
          <a:p>
            <a:pPr marL="118872" indent="0">
              <a:buNone/>
            </a:pPr>
            <a:r>
              <a:rPr lang="en-US" dirty="0" smtClean="0"/>
              <a:t>Or using </a:t>
            </a:r>
            <a:r>
              <a:rPr lang="en-US" dirty="0" err="1" smtClean="0"/>
              <a:t>Foreach</a:t>
            </a:r>
            <a:r>
              <a:rPr lang="en-US" dirty="0" smtClean="0"/>
              <a:t> loop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foreach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 in sales)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 smtClean="0"/>
              <a:t>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2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real world, we have lot of data which can’t represent by a single value</a:t>
            </a:r>
          </a:p>
          <a:p>
            <a:pPr lvl="1"/>
            <a:r>
              <a:rPr lang="en-US" dirty="0" smtClean="0"/>
              <a:t>A position on earth – latitude and longitude </a:t>
            </a:r>
          </a:p>
          <a:p>
            <a:pPr lvl="1"/>
            <a:r>
              <a:rPr lang="en-US" dirty="0" smtClean="0"/>
              <a:t>A student’s result – Name, Marks1, Marks2, …</a:t>
            </a:r>
          </a:p>
          <a:p>
            <a:pPr lvl="0"/>
            <a:r>
              <a:rPr lang="en-US" dirty="0" smtClean="0"/>
              <a:t>if data can be represent in a table format then it can store in a 2 dimension arrays!</a:t>
            </a:r>
            <a:r>
              <a:rPr lang="en-US" baseline="0" dirty="0" smtClean="0"/>
              <a:t> – most commonly used multi-dimension array.</a:t>
            </a:r>
          </a:p>
          <a:p>
            <a:pPr lvl="0"/>
            <a:r>
              <a:rPr lang="en-US" dirty="0" smtClean="0"/>
              <a:t>Array can be 3-dimension or n-dimension</a:t>
            </a:r>
            <a:r>
              <a:rPr lang="en-US" baseline="0" dirty="0" smtClean="0"/>
              <a:t> as well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http://farm1.static.flickr.com/139/392763968_83639cd36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81200"/>
            <a:ext cx="7168814" cy="2724151"/>
          </a:xfrm>
          <a:prstGeom prst="rect">
            <a:avLst/>
          </a:prstGeom>
          <a:noFill/>
        </p:spPr>
      </p:pic>
      <p:sp>
        <p:nvSpPr>
          <p:cNvPr id="5" name="Line Callout 1 4"/>
          <p:cNvSpPr/>
          <p:nvPr/>
        </p:nvSpPr>
        <p:spPr>
          <a:xfrm>
            <a:off x="1295400" y="5029200"/>
            <a:ext cx="2133600" cy="762000"/>
          </a:xfrm>
          <a:prstGeom prst="borderCallout1">
            <a:avLst>
              <a:gd name="adj1" fmla="val 18750"/>
              <a:gd name="adj2" fmla="val -8333"/>
              <a:gd name="adj3" fmla="val -175119"/>
              <a:gd name="adj4" fmla="val 9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– Dimension</a:t>
            </a:r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5867400" y="5181600"/>
            <a:ext cx="2133600" cy="762000"/>
          </a:xfrm>
          <a:prstGeom prst="borderCallout1">
            <a:avLst>
              <a:gd name="adj1" fmla="val 18750"/>
              <a:gd name="adj2" fmla="val -8333"/>
              <a:gd name="adj3" fmla="val -175119"/>
              <a:gd name="adj4" fmla="val 9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 – Dimension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baseline="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Jagged </a:t>
            </a:r>
            <a:r>
              <a:rPr lang="en-US" sz="4400" kern="1200" baseline="0" dirty="0" smtClean="0">
                <a:solidFill>
                  <a:srgbClr val="FFFF00"/>
                </a:solidFill>
              </a:rPr>
              <a:t>Array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Array whose elements are array</a:t>
            </a:r>
          </a:p>
          <a:p>
            <a:r>
              <a:rPr lang="en-US" dirty="0" smtClean="0"/>
              <a:t>In two dimension,</a:t>
            </a:r>
            <a:r>
              <a:rPr lang="en-US" baseline="0" dirty="0" smtClean="0"/>
              <a:t> all dimension must be of same size</a:t>
            </a:r>
          </a:p>
          <a:p>
            <a:r>
              <a:rPr lang="en-US" baseline="0" dirty="0" smtClean="0"/>
              <a:t>In Jagged array, elements can be of different dimension and sizes 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/>
              <a:t>[][] </a:t>
            </a:r>
            <a:r>
              <a:rPr lang="en-US" dirty="0" err="1"/>
              <a:t>jaggedArray</a:t>
            </a:r>
            <a:r>
              <a:rPr lang="en-US" dirty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[9][];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jaggedArray</a:t>
            </a:r>
            <a:r>
              <a:rPr lang="en-US" dirty="0" smtClean="0"/>
              <a:t>[0</a:t>
            </a:r>
            <a:r>
              <a:rPr lang="en-US" dirty="0"/>
              <a:t>] = new </a:t>
            </a:r>
            <a:r>
              <a:rPr lang="en-US" dirty="0" err="1" smtClean="0"/>
              <a:t>int</a:t>
            </a:r>
            <a:r>
              <a:rPr lang="en-US" dirty="0" smtClean="0"/>
              <a:t>[5];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jaggedArray</a:t>
            </a:r>
            <a:r>
              <a:rPr lang="en-US" dirty="0" smtClean="0"/>
              <a:t>[1</a:t>
            </a:r>
            <a:r>
              <a:rPr lang="en-US" dirty="0"/>
              <a:t>] = new </a:t>
            </a:r>
            <a:r>
              <a:rPr lang="en-US" dirty="0" err="1" smtClean="0"/>
              <a:t>int</a:t>
            </a:r>
            <a:r>
              <a:rPr lang="en-US" dirty="0" smtClean="0"/>
              <a:t>[6];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jaggedArray</a:t>
            </a:r>
            <a:r>
              <a:rPr lang="en-US" dirty="0" smtClean="0"/>
              <a:t>[2</a:t>
            </a:r>
            <a:r>
              <a:rPr lang="en-US" dirty="0"/>
              <a:t>] = new </a:t>
            </a:r>
            <a:r>
              <a:rPr lang="en-US" dirty="0" err="1" smtClean="0"/>
              <a:t>int</a:t>
            </a:r>
            <a:r>
              <a:rPr lang="en-US" dirty="0" smtClean="0"/>
              <a:t>[4];</a:t>
            </a:r>
            <a:br>
              <a:rPr lang="en-US" dirty="0" smtClean="0"/>
            </a:b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1506" name="Picture 2" descr="http://flylib.com/books/3/413/1/html/2/images/0321169514/graphics/01fig0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250" y="3352800"/>
            <a:ext cx="3333750" cy="2476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237</TotalTime>
  <Words>584</Words>
  <Application>Microsoft Office PowerPoint</Application>
  <PresentationFormat>On-screen Show (4:3)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新細明體</vt:lpstr>
      <vt:lpstr>Arial</vt:lpstr>
      <vt:lpstr>Corbel</vt:lpstr>
      <vt:lpstr>Wingdings</vt:lpstr>
      <vt:lpstr>Wingdings 2</vt:lpstr>
      <vt:lpstr>Wingdings 3</vt:lpstr>
      <vt:lpstr>Module</vt:lpstr>
      <vt:lpstr>Array and List</vt:lpstr>
      <vt:lpstr>Array</vt:lpstr>
      <vt:lpstr>Declaring an array:</vt:lpstr>
      <vt:lpstr>Setting elements</vt:lpstr>
      <vt:lpstr>Accessing elements</vt:lpstr>
      <vt:lpstr>Iterating array elements</vt:lpstr>
      <vt:lpstr>Multi-dimension</vt:lpstr>
      <vt:lpstr>PowerPoint Presentation</vt:lpstr>
      <vt:lpstr>Jagged Array</vt:lpstr>
      <vt:lpstr>Parameter Array</vt:lpstr>
      <vt:lpstr>Finding an Element in an Array</vt:lpstr>
      <vt:lpstr>Inserting an element into Array</vt:lpstr>
      <vt:lpstr>Retrieving Array’s Metadata in C#</vt:lpstr>
      <vt:lpstr>Matrixes and Arrays</vt:lpstr>
      <vt:lpstr>Addition / Subtraction of Matrixes</vt:lpstr>
      <vt:lpstr>Multiplication of Matrixes</vt:lpstr>
      <vt:lpstr>ADT for Matrix</vt:lpstr>
      <vt:lpstr>Polynomial ADT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and List</dc:title>
  <dc:creator>mqpasta</dc:creator>
  <cp:lastModifiedBy>mqpasta</cp:lastModifiedBy>
  <cp:revision>58</cp:revision>
  <dcterms:created xsi:type="dcterms:W3CDTF">2011-09-09T10:17:51Z</dcterms:created>
  <dcterms:modified xsi:type="dcterms:W3CDTF">2017-09-27T06:48:41Z</dcterms:modified>
</cp:coreProperties>
</file>