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98"/>
  </p:notesMasterIdLst>
  <p:handoutMasterIdLst>
    <p:handoutMasterId r:id="rId99"/>
  </p:handoutMasterIdLst>
  <p:sldIdLst>
    <p:sldId id="503" r:id="rId2"/>
    <p:sldId id="300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6" r:id="rId11"/>
    <p:sldId id="504" r:id="rId12"/>
    <p:sldId id="371" r:id="rId13"/>
    <p:sldId id="372" r:id="rId14"/>
    <p:sldId id="373" r:id="rId15"/>
    <p:sldId id="374" r:id="rId16"/>
    <p:sldId id="375" r:id="rId17"/>
    <p:sldId id="453" r:id="rId18"/>
    <p:sldId id="506" r:id="rId19"/>
    <p:sldId id="377" r:id="rId20"/>
    <p:sldId id="378" r:id="rId21"/>
    <p:sldId id="380" r:id="rId22"/>
    <p:sldId id="379" r:id="rId23"/>
    <p:sldId id="381" r:id="rId24"/>
    <p:sldId id="385" r:id="rId25"/>
    <p:sldId id="382" r:id="rId26"/>
    <p:sldId id="383" r:id="rId27"/>
    <p:sldId id="384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301" r:id="rId96"/>
    <p:sldId id="505" r:id="rId97"/>
  </p:sldIdLst>
  <p:sldSz cx="9144000" cy="6858000" type="screen4x3"/>
  <p:notesSz cx="6918325" cy="9385300"/>
  <p:custShowLst>
    <p:custShow name="Custom Show 1" id="0">
      <p:sldLst>
        <p:sld r:id="rId3"/>
        <p:sld r:id="rId4"/>
        <p:sld r:id="rId10"/>
        <p:sld r:id="rId11"/>
        <p:sld r:id="rId13"/>
        <p:sld r:id="rId14"/>
        <p:sld r:id="rId15"/>
        <p:sld r:id="rId17"/>
        <p:sld r:id="rId18"/>
        <p:sld r:id="rId20"/>
        <p:sld r:id="rId21"/>
        <p:sld r:id="rId17"/>
        <p:sld r:id="rId18"/>
        <p:sld r:id="rId20"/>
        <p:sld r:id="rId21"/>
        <p:sld r:id="rId22"/>
        <p:sld r:id="rId23"/>
        <p:sld r:id="rId9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FF33"/>
    <a:srgbClr val="FFCC00"/>
    <a:srgbClr val="CC66FF"/>
    <a:srgbClr val="3333FF"/>
    <a:srgbClr val="FF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7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23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8" tIns="47355" rIns="94708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7463"/>
            <a:ext cx="29972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07463"/>
            <a:ext cx="29972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pPr>
              <a:defRPr/>
            </a:pPr>
            <a:fld id="{41EB8E5D-D59C-469D-AADC-74FD21062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E7E55-782A-42F2-B546-12B829D4702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85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BCF2C-963E-4297-AA19-FF505BC4670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D3D7-7E2D-44FD-82E0-07E0C192717C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E8BE-26A6-4888-A823-11C2F80F5D22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A6FFBC1-E47D-44BA-ADC6-CAC1E61E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1BF0-BB45-4168-B07C-070CAAAB0D12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3479E7A-751D-4E84-829F-8C9F53A3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BCC4B-81BF-4E27-B87B-E5CD1B7DD36A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F530A39-9D67-446A-B84F-96CE2698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58079-5B5F-40F8-ADA9-18C057AEDF4C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12F1BAC-03E1-4AD9-9E30-48E71DC4B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5BC29-D2DB-49DE-92A9-F9C8CFD0E245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05A6548-455A-4110-A700-404057566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5063A-1A11-4863-9662-C894D3891A69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50B5591-4E2D-4E5E-952F-48F698DC0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379A4-7DA6-4B57-A168-EA67E6E7148B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0C5FA02-B5AF-4E00-9CC3-1C2EA2491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C007-AF9A-4A22-B059-48347681F5D7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2629B8-2E23-400F-902D-436EC0BCF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721D-A1E4-4A0B-8F0D-5B91856FE241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1DD3217-F99D-4D40-944F-2D656EE32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43E9B-EABB-4C87-B7CD-D24834BF2D9D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F20D2D4-5A51-482E-ABF7-072E40BA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DC66E-B83F-4A87-B54E-3CC43F91B3D2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80666E5-E596-4B4B-B7CF-379AEAB72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F0AC0F0-DC6F-49BA-967C-8DEB6DF89457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CC5A6D00-11E3-4DA8-A91F-AF1F3B291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6" r:id="rId4"/>
    <p:sldLayoutId id="2147483722" r:id="rId5"/>
    <p:sldLayoutId id="2147483717" r:id="rId6"/>
    <p:sldLayoutId id="2147483723" r:id="rId7"/>
    <p:sldLayoutId id="2147483724" r:id="rId8"/>
    <p:sldLayoutId id="2147483725" r:id="rId9"/>
    <p:sldLayoutId id="2147483718" r:id="rId10"/>
    <p:sldLayoutId id="214748372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5999"/>
            <a:ext cx="7772400" cy="1967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Bubble Sort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Credit: Bill Leahy</a:t>
            </a:r>
            <a:br>
              <a:rPr lang="en-US" sz="1800" b="1" dirty="0" smtClean="0"/>
            </a:br>
            <a:r>
              <a:rPr lang="en-US" sz="1800" b="1" dirty="0" smtClean="0"/>
              <a:t>College of computing</a:t>
            </a:r>
            <a:br>
              <a:rPr lang="en-US" sz="1800" b="1" dirty="0" smtClean="0"/>
            </a:br>
            <a:r>
              <a:rPr lang="en-US" sz="1800" dirty="0" smtClean="0"/>
              <a:t>Georgia Tech College of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“Bubble Up”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public void </a:t>
            </a:r>
            <a:r>
              <a:rPr lang="en-US" sz="2800" b="1" dirty="0" err="1" smtClean="0"/>
              <a:t>BubbleSort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[]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) </a:t>
            </a:r>
            <a:r>
              <a:rPr lang="en-US" sz="2800" b="1" i="1" dirty="0" smtClean="0"/>
              <a:t>{</a:t>
            </a:r>
          </a:p>
          <a:p>
            <a:pPr>
              <a:buFontTx/>
              <a:buNone/>
            </a:pPr>
            <a:r>
              <a:rPr lang="en-US" sz="2800" b="1" dirty="0" smtClean="0"/>
              <a:t>	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 0; I &lt; </a:t>
            </a:r>
            <a:r>
              <a:rPr lang="en-US" sz="2800" b="1" dirty="0" err="1" smtClean="0"/>
              <a:t>arr.Length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 </a:t>
            </a:r>
            <a:r>
              <a:rPr lang="en-US" sz="2800" b="1" i="1" dirty="0" smtClean="0"/>
              <a:t>{</a:t>
            </a:r>
          </a:p>
          <a:p>
            <a:pPr>
              <a:buFontTx/>
              <a:buNone/>
            </a:pPr>
            <a:r>
              <a:rPr lang="nb-NO" sz="2800" b="1" dirty="0" smtClean="0"/>
              <a:t>		for(int j = 0; j </a:t>
            </a:r>
            <a:r>
              <a:rPr lang="nb-NO" sz="2800" b="1" dirty="0" smtClean="0"/>
              <a:t>&lt; </a:t>
            </a:r>
            <a:r>
              <a:rPr lang="en-US" sz="2800" b="1" dirty="0" err="1" smtClean="0"/>
              <a:t>arr.Length</a:t>
            </a:r>
            <a:r>
              <a:rPr lang="en-US" sz="2800" b="1" dirty="0" smtClean="0"/>
              <a:t> -1</a:t>
            </a:r>
            <a:r>
              <a:rPr lang="nb-NO" sz="2800" b="1" dirty="0" smtClean="0"/>
              <a:t> </a:t>
            </a:r>
            <a:r>
              <a:rPr lang="nb-NO" sz="2800" b="1" dirty="0" smtClean="0"/>
              <a:t>;j++)</a:t>
            </a:r>
          </a:p>
          <a:p>
            <a:pPr>
              <a:buFontTx/>
              <a:buNone/>
            </a:pPr>
            <a:r>
              <a:rPr lang="en-US" sz="2800" b="1" dirty="0" smtClean="0"/>
              <a:t>			if (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[j] &gt;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[j+1]) </a:t>
            </a:r>
          </a:p>
          <a:p>
            <a:pPr>
              <a:buFontTx/>
              <a:buNone/>
            </a:pPr>
            <a:r>
              <a:rPr lang="en-US" sz="2800" b="1" i="1" dirty="0" smtClean="0"/>
              <a:t>			{</a:t>
            </a:r>
          </a:p>
          <a:p>
            <a:pPr>
              <a:buFontTx/>
              <a:buNone/>
            </a:pPr>
            <a:r>
              <a:rPr lang="en-US" sz="2800" b="1" i="1" dirty="0" smtClean="0"/>
              <a:t>				</a:t>
            </a:r>
            <a:r>
              <a:rPr lang="en-US" sz="2800" b="1" i="1" dirty="0" smtClean="0"/>
              <a:t>swap(</a:t>
            </a:r>
            <a:r>
              <a:rPr lang="en-US" sz="2800" b="1" i="1" dirty="0" err="1" smtClean="0"/>
              <a:t>arr</a:t>
            </a:r>
            <a:r>
              <a:rPr lang="en-US" sz="2800" b="1" i="1" dirty="0" smtClean="0"/>
              <a:t>[j</a:t>
            </a:r>
            <a:r>
              <a:rPr lang="en-US" sz="2800" b="1" i="1" dirty="0" smtClean="0"/>
              <a:t>],</a:t>
            </a:r>
            <a:r>
              <a:rPr lang="en-US" sz="2800" b="1" i="1" dirty="0" err="1" smtClean="0"/>
              <a:t>arr</a:t>
            </a:r>
            <a:r>
              <a:rPr lang="en-US" sz="2800" b="1" i="1" dirty="0" smtClean="0"/>
              <a:t>[j+1]);	</a:t>
            </a:r>
          </a:p>
          <a:p>
            <a:pPr>
              <a:buFontTx/>
              <a:buNone/>
            </a:pPr>
            <a:r>
              <a:rPr lang="en-US" sz="2800" b="1" i="1" dirty="0" smtClean="0"/>
              <a:t>			}</a:t>
            </a:r>
          </a:p>
          <a:p>
            <a:pPr>
              <a:buFontTx/>
              <a:buNone/>
            </a:pPr>
            <a:r>
              <a:rPr lang="en-US" sz="2800" b="1" i="1" dirty="0" smtClean="0"/>
              <a:t>		}</a:t>
            </a:r>
          </a:p>
          <a:p>
            <a:pPr>
              <a:buFontTx/>
              <a:buNone/>
            </a:pPr>
            <a:r>
              <a:rPr lang="en-US" sz="2800" b="1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No, Swap isn’t built in.</a:t>
            </a:r>
          </a:p>
        </p:txBody>
      </p:sp>
      <p:sp>
        <p:nvSpPr>
          <p:cNvPr id="20483" name="Text Box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void Swap(ref int a,ref int b)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int t;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t = a;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a = b;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b = a;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05800" y="152400"/>
            <a:ext cx="6381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Black" pitchFamily="34" charset="0"/>
              </a:rPr>
              <a:t>LB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Items of Interest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b="1" smtClean="0"/>
              <a:t>Notice that only the largest value is correctly placed</a:t>
            </a:r>
          </a:p>
          <a:p>
            <a:r>
              <a:rPr lang="en-US" sz="2800" b="1" smtClean="0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sz="2800" b="1" smtClean="0"/>
              <a:t>So we need to </a:t>
            </a:r>
            <a:r>
              <a:rPr lang="en-US" sz="2800" b="1" smtClean="0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Repeat “Bubble Up” How Many Times?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If we have N elements…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Then we </a:t>
            </a:r>
            <a:r>
              <a:rPr lang="en-US" sz="2800" b="1" smtClean="0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sz="2800" b="1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smtClean="0"/>
              <a:t>This </a:t>
            </a:r>
            <a:r>
              <a:rPr lang="en-US" sz="2800" b="1" smtClean="0">
                <a:solidFill>
                  <a:srgbClr val="3333FF"/>
                </a:solidFill>
              </a:rPr>
              <a:t>guarantees we’ll correctly </a:t>
            </a:r>
            <a:br>
              <a:rPr lang="en-US" sz="2800" b="1" smtClean="0">
                <a:solidFill>
                  <a:srgbClr val="3333FF"/>
                </a:solidFill>
              </a:rPr>
            </a:br>
            <a:r>
              <a:rPr lang="en-US" sz="2800" b="1" smtClean="0">
                <a:solidFill>
                  <a:srgbClr val="3333FF"/>
                </a:solidFill>
              </a:rPr>
              <a:t>place all N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“Bubbling” All the Elements</a:t>
            </a:r>
          </a:p>
        </p:txBody>
      </p:sp>
      <p:grpSp>
        <p:nvGrpSpPr>
          <p:cNvPr id="23555" name="Group 71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23615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23622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3623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3624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3625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23626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3627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23602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3609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3610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3611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3612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3613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3614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3596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3597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3598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3600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3601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23576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3583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3584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  <a:endParaRPr lang="en-US" b="0"/>
            </a:p>
          </p:txBody>
        </p:sp>
        <p:sp>
          <p:nvSpPr>
            <p:cNvPr id="23585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3586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3587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3588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23563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3570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3571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3572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  <a:endParaRPr lang="en-US" b="0">
                <a:solidFill>
                  <a:srgbClr val="3333FF"/>
                </a:solidFill>
              </a:endParaRPr>
            </a:p>
          </p:txBody>
        </p:sp>
        <p:sp>
          <p:nvSpPr>
            <p:cNvPr id="23573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3574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3575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23561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Reducing the Number of Comparisons</a:t>
            </a:r>
          </a:p>
        </p:txBody>
      </p:sp>
      <p:grpSp>
        <p:nvGrpSpPr>
          <p:cNvPr id="24579" name="Group 59"/>
          <p:cNvGrpSpPr>
            <a:grpSpLocks/>
          </p:cNvGrpSpPr>
          <p:nvPr/>
        </p:nvGrpSpPr>
        <p:grpSpPr bwMode="auto">
          <a:xfrm>
            <a:off x="1050925" y="1682750"/>
            <a:ext cx="6518275" cy="882650"/>
            <a:chOff x="641" y="3361"/>
            <a:chExt cx="4106" cy="556"/>
          </a:xfrm>
        </p:grpSpPr>
        <p:sp>
          <p:nvSpPr>
            <p:cNvPr id="24645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4652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4653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42</a:t>
              </a:r>
              <a:endParaRPr lang="en-US" b="0"/>
            </a:p>
          </p:txBody>
        </p:sp>
        <p:sp>
          <p:nvSpPr>
            <p:cNvPr id="24654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  <a:endParaRPr lang="en-US" b="0"/>
            </a:p>
          </p:txBody>
        </p:sp>
        <p:sp>
          <p:nvSpPr>
            <p:cNvPr id="24655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  <p:sp>
          <p:nvSpPr>
            <p:cNvPr id="24656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4657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060450" y="2530475"/>
            <a:ext cx="6523038" cy="882650"/>
            <a:chOff x="668" y="1594"/>
            <a:chExt cx="4109" cy="556"/>
          </a:xfrm>
        </p:grpSpPr>
        <p:grpSp>
          <p:nvGrpSpPr>
            <p:cNvPr id="24630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56"/>
              <a:chOff x="644" y="1072"/>
              <a:chExt cx="4106" cy="556"/>
            </a:xfrm>
          </p:grpSpPr>
          <p:sp>
            <p:nvSpPr>
              <p:cNvPr id="24632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77</a:t>
                </a:r>
                <a:endParaRPr lang="en-US" b="0"/>
              </a:p>
            </p:txBody>
          </p:sp>
          <p:sp>
            <p:nvSpPr>
              <p:cNvPr id="24639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4640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24641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24642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24643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4644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4631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55688" y="3449638"/>
            <a:ext cx="6523037" cy="882650"/>
            <a:chOff x="940" y="1661"/>
            <a:chExt cx="4109" cy="556"/>
          </a:xfrm>
        </p:grpSpPr>
        <p:grpSp>
          <p:nvGrpSpPr>
            <p:cNvPr id="24615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56"/>
              <a:chOff x="641" y="1651"/>
              <a:chExt cx="4106" cy="556"/>
            </a:xfrm>
          </p:grpSpPr>
          <p:sp>
            <p:nvSpPr>
              <p:cNvPr id="24617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0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1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24624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24625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4626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24627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4628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4629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4616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055688" y="4360863"/>
            <a:ext cx="6527800" cy="882650"/>
            <a:chOff x="940" y="2235"/>
            <a:chExt cx="4112" cy="556"/>
          </a:xfrm>
        </p:grpSpPr>
        <p:grpSp>
          <p:nvGrpSpPr>
            <p:cNvPr id="24600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56"/>
              <a:chOff x="644" y="2225"/>
              <a:chExt cx="4106" cy="556"/>
            </a:xfrm>
          </p:grpSpPr>
          <p:sp>
            <p:nvSpPr>
              <p:cNvPr id="24602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3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4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4609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24610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35</a:t>
                </a:r>
                <a:endParaRPr lang="en-US" b="0"/>
              </a:p>
            </p:txBody>
          </p:sp>
          <p:sp>
            <p:nvSpPr>
              <p:cNvPr id="24611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4612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4613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4614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4601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1050925" y="5243513"/>
            <a:ext cx="6527800" cy="887412"/>
            <a:chOff x="937" y="2791"/>
            <a:chExt cx="4112" cy="559"/>
          </a:xfrm>
        </p:grpSpPr>
        <p:grpSp>
          <p:nvGrpSpPr>
            <p:cNvPr id="24585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56"/>
              <a:chOff x="641" y="2781"/>
              <a:chExt cx="4106" cy="556"/>
            </a:xfrm>
          </p:grpSpPr>
          <p:sp>
            <p:nvSpPr>
              <p:cNvPr id="24587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4594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35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4595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  <a:endParaRPr lang="en-US" b="0"/>
              </a:p>
            </p:txBody>
          </p:sp>
          <p:sp>
            <p:nvSpPr>
              <p:cNvPr id="24596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4597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4598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4599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4586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4" name="Rectangle 83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667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Reducing the Number of Comparisons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6375"/>
            <a:ext cx="7772400" cy="4619625"/>
          </a:xfrm>
        </p:spPr>
        <p:txBody>
          <a:bodyPr/>
          <a:lstStyle/>
          <a:p>
            <a:r>
              <a:rPr lang="en-US" b="1" smtClean="0"/>
              <a:t>On the N</a:t>
            </a:r>
            <a:r>
              <a:rPr lang="en-US" b="1" baseline="30000" smtClean="0"/>
              <a:t>th</a:t>
            </a:r>
            <a:r>
              <a:rPr lang="en-US" b="1" smtClean="0"/>
              <a:t> “bubble up”, we only need to </a:t>
            </a:r>
            <a:br>
              <a:rPr lang="en-US" b="1" smtClean="0"/>
            </a:br>
            <a:r>
              <a:rPr lang="en-US" b="1" smtClean="0"/>
              <a:t>do </a:t>
            </a:r>
            <a:r>
              <a:rPr lang="en-US" b="1" smtClean="0">
                <a:solidFill>
                  <a:srgbClr val="3333FF"/>
                </a:solidFill>
              </a:rPr>
              <a:t>MAX-N comparisons</a:t>
            </a:r>
            <a:r>
              <a:rPr lang="en-US" b="1" smtClean="0"/>
              <a:t>.</a:t>
            </a:r>
          </a:p>
          <a:p>
            <a:endParaRPr lang="en-US" b="1" smtClean="0"/>
          </a:p>
          <a:p>
            <a:r>
              <a:rPr lang="en-US" b="1" smtClean="0"/>
              <a:t>For example:</a:t>
            </a:r>
          </a:p>
          <a:p>
            <a:pPr lvl="1"/>
            <a:r>
              <a:rPr lang="en-US" b="1" smtClean="0"/>
              <a:t>This is the 4</a:t>
            </a:r>
            <a:r>
              <a:rPr lang="en-US" b="1" baseline="30000" smtClean="0"/>
              <a:t>th</a:t>
            </a:r>
            <a:r>
              <a:rPr lang="en-US" b="1" smtClean="0"/>
              <a:t> “bubble up”</a:t>
            </a:r>
          </a:p>
          <a:p>
            <a:pPr lvl="1"/>
            <a:r>
              <a:rPr lang="en-US" b="1" smtClean="0"/>
              <a:t>MAX is 6</a:t>
            </a:r>
          </a:p>
          <a:p>
            <a:pPr lvl="1"/>
            <a:r>
              <a:rPr lang="en-US" b="1" smtClean="0"/>
              <a:t>Thus we have </a:t>
            </a:r>
            <a:r>
              <a:rPr lang="en-US" b="1" smtClean="0">
                <a:solidFill>
                  <a:srgbClr val="3333FF"/>
                </a:solidFill>
              </a:rPr>
              <a:t>2 comparisons</a:t>
            </a:r>
            <a:r>
              <a:rPr lang="en-US" b="1" smtClean="0"/>
              <a:t> to do</a:t>
            </a:r>
          </a:p>
        </p:txBody>
      </p:sp>
      <p:grpSp>
        <p:nvGrpSpPr>
          <p:cNvPr id="25604" name="Group 19"/>
          <p:cNvGrpSpPr>
            <a:grpSpLocks/>
          </p:cNvGrpSpPr>
          <p:nvPr/>
        </p:nvGrpSpPr>
        <p:grpSpPr bwMode="auto">
          <a:xfrm>
            <a:off x="1284288" y="4660900"/>
            <a:ext cx="6518275" cy="882650"/>
            <a:chOff x="641" y="2781"/>
            <a:chExt cx="4106" cy="556"/>
          </a:xfrm>
        </p:grpSpPr>
        <p:sp>
          <p:nvSpPr>
            <p:cNvPr id="25608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5615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5616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35</a:t>
              </a:r>
              <a:endParaRPr lang="en-US" b="0"/>
            </a:p>
          </p:txBody>
        </p:sp>
        <p:sp>
          <p:nvSpPr>
            <p:cNvPr id="25617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5618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5619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5620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1274763" y="5086350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34"/>
          <p:cNvSpPr>
            <a:spLocks/>
          </p:cNvSpPr>
          <p:nvPr/>
        </p:nvSpPr>
        <p:spPr bwMode="auto">
          <a:xfrm rot="-5400000">
            <a:off x="2132013" y="515143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AutoShape 35"/>
          <p:cNvSpPr>
            <a:spLocks/>
          </p:cNvSpPr>
          <p:nvPr/>
        </p:nvSpPr>
        <p:spPr bwMode="auto">
          <a:xfrm rot="-5400000">
            <a:off x="3175001" y="542448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Modify code!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“Bubble Up”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public void </a:t>
            </a:r>
            <a:r>
              <a:rPr lang="en-US" sz="2800" b="1" dirty="0" err="1" smtClean="0"/>
              <a:t>BubbleSort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[]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) </a:t>
            </a:r>
            <a:r>
              <a:rPr lang="en-US" sz="2800" b="1" i="1" dirty="0" smtClean="0"/>
              <a:t>{</a:t>
            </a:r>
          </a:p>
          <a:p>
            <a:pPr>
              <a:buFontTx/>
              <a:buNone/>
            </a:pPr>
            <a:r>
              <a:rPr lang="en-US" sz="2800" b="1" dirty="0" smtClean="0"/>
              <a:t>	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smtClean="0"/>
              <a:t>outer= </a:t>
            </a:r>
            <a:r>
              <a:rPr lang="en-US" sz="2800" b="1" dirty="0" smtClean="0"/>
              <a:t>0; </a:t>
            </a:r>
            <a:r>
              <a:rPr lang="en-US" sz="2800" b="1" dirty="0" smtClean="0"/>
              <a:t>outer </a:t>
            </a:r>
            <a:r>
              <a:rPr lang="en-US" sz="2800" b="1" dirty="0" smtClean="0"/>
              <a:t>&lt; </a:t>
            </a:r>
            <a:r>
              <a:rPr lang="en-US" sz="2800" b="1" dirty="0" err="1" smtClean="0"/>
              <a:t>arr.Length</a:t>
            </a:r>
            <a:r>
              <a:rPr lang="en-US" sz="2800" b="1" dirty="0" smtClean="0"/>
              <a:t> -1 ; outer++) </a:t>
            </a:r>
            <a:r>
              <a:rPr lang="en-US" sz="2800" b="1" i="1" dirty="0" smtClean="0"/>
              <a:t>{</a:t>
            </a:r>
          </a:p>
          <a:p>
            <a:pPr>
              <a:buFontTx/>
              <a:buNone/>
            </a:pPr>
            <a:r>
              <a:rPr lang="nb-NO" sz="2800" b="1" dirty="0" smtClean="0"/>
              <a:t>	for(int </a:t>
            </a:r>
            <a:r>
              <a:rPr lang="nb-NO" sz="2800" b="1" dirty="0" smtClean="0"/>
              <a:t>inner </a:t>
            </a:r>
            <a:r>
              <a:rPr lang="nb-NO" sz="2800" b="1" dirty="0" smtClean="0"/>
              <a:t>= 0; </a:t>
            </a:r>
            <a:r>
              <a:rPr lang="nb-NO" sz="2800" b="1" dirty="0" smtClean="0"/>
              <a:t>inner &lt; </a:t>
            </a:r>
            <a:r>
              <a:rPr lang="en-US" sz="2800" b="1" dirty="0" err="1" smtClean="0"/>
              <a:t>arr.Length</a:t>
            </a:r>
            <a:r>
              <a:rPr lang="en-US" sz="2800" b="1" dirty="0" smtClean="0"/>
              <a:t> -1</a:t>
            </a:r>
            <a:r>
              <a:rPr lang="nb-NO" sz="2800" b="1" dirty="0" smtClean="0"/>
              <a:t> - outer;inner++)</a:t>
            </a:r>
            <a:endParaRPr lang="nb-NO" sz="2800" b="1" dirty="0" smtClean="0"/>
          </a:p>
          <a:p>
            <a:pPr>
              <a:buFontTx/>
              <a:buNone/>
            </a:pPr>
            <a:r>
              <a:rPr lang="en-US" sz="2800" b="1" dirty="0" smtClean="0"/>
              <a:t>			if (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[inner] </a:t>
            </a:r>
            <a:r>
              <a:rPr lang="en-US" sz="2800" b="1" dirty="0" smtClean="0"/>
              <a:t>&gt;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[inner+1</a:t>
            </a:r>
            <a:r>
              <a:rPr lang="en-US" sz="2800" b="1" dirty="0" smtClean="0"/>
              <a:t>]) </a:t>
            </a:r>
          </a:p>
          <a:p>
            <a:pPr>
              <a:buFontTx/>
              <a:buNone/>
            </a:pPr>
            <a:r>
              <a:rPr lang="en-US" sz="2800" b="1" i="1" dirty="0" smtClean="0"/>
              <a:t>			{</a:t>
            </a:r>
          </a:p>
          <a:p>
            <a:pPr>
              <a:buFontTx/>
              <a:buNone/>
            </a:pPr>
            <a:r>
              <a:rPr lang="en-US" sz="2800" b="1" i="1" dirty="0" smtClean="0"/>
              <a:t>				</a:t>
            </a:r>
            <a:r>
              <a:rPr lang="en-US" sz="2800" b="1" i="1" dirty="0" smtClean="0"/>
              <a:t>swap(</a:t>
            </a:r>
            <a:r>
              <a:rPr lang="en-US" sz="2800" b="1" i="1" dirty="0" err="1" smtClean="0"/>
              <a:t>arr</a:t>
            </a:r>
            <a:r>
              <a:rPr lang="en-US" sz="2800" b="1" i="1" dirty="0" smtClean="0"/>
              <a:t>[inner],</a:t>
            </a:r>
            <a:r>
              <a:rPr lang="en-US" sz="2800" b="1" i="1" dirty="0" err="1" smtClean="0"/>
              <a:t>arr</a:t>
            </a:r>
            <a:r>
              <a:rPr lang="en-US" sz="2800" b="1" i="1" dirty="0" smtClean="0"/>
              <a:t>[inner+1</a:t>
            </a:r>
            <a:r>
              <a:rPr lang="en-US" sz="2800" b="1" i="1" dirty="0" smtClean="0"/>
              <a:t>]);	</a:t>
            </a:r>
          </a:p>
          <a:p>
            <a:pPr>
              <a:buFontTx/>
              <a:buNone/>
            </a:pPr>
            <a:r>
              <a:rPr lang="en-US" sz="2800" b="1" i="1" dirty="0" smtClean="0"/>
              <a:t>			}</a:t>
            </a:r>
          </a:p>
          <a:p>
            <a:pPr>
              <a:buFontTx/>
              <a:buNone/>
            </a:pPr>
            <a:r>
              <a:rPr lang="en-US" sz="2800" b="1" i="1" dirty="0" smtClean="0"/>
              <a:t>		}</a:t>
            </a:r>
          </a:p>
          <a:p>
            <a:pPr>
              <a:buFontTx/>
              <a:buNone/>
            </a:pPr>
            <a:r>
              <a:rPr lang="en-US" sz="2800" b="1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Already Sorted Collections?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b="1" dirty="0" smtClean="0"/>
              <a:t>What if the collection was already sorted?</a:t>
            </a:r>
          </a:p>
          <a:p>
            <a:r>
              <a:rPr lang="en-US" b="1" dirty="0" smtClean="0"/>
              <a:t>What if only a few elements were out of place and after a couple of “bubble ups,” the collection was sorted?</a:t>
            </a:r>
          </a:p>
          <a:p>
            <a:endParaRPr lang="en-US" b="1" dirty="0" smtClean="0"/>
          </a:p>
          <a:p>
            <a:r>
              <a:rPr lang="en-US" b="1" dirty="0" smtClean="0"/>
              <a:t>We want to be able to </a:t>
            </a:r>
            <a:r>
              <a:rPr lang="en-US" b="1" dirty="0" smtClean="0">
                <a:solidFill>
                  <a:srgbClr val="3333FF"/>
                </a:solidFill>
              </a:rPr>
              <a:t>detect this </a:t>
            </a:r>
            <a:br>
              <a:rPr lang="en-US" b="1" dirty="0" smtClean="0">
                <a:solidFill>
                  <a:srgbClr val="3333FF"/>
                </a:solidFill>
              </a:rPr>
            </a:br>
            <a:r>
              <a:rPr lang="en-US" b="1" dirty="0" smtClean="0">
                <a:solidFill>
                  <a:srgbClr val="3333FF"/>
                </a:solidFill>
              </a:rPr>
              <a:t>and “stop early”!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293813" y="5536650"/>
            <a:ext cx="6518275" cy="882650"/>
            <a:chOff x="641" y="3361"/>
            <a:chExt cx="4106" cy="556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12</a:t>
              </a:r>
              <a:endParaRPr lang="en-US" b="0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1          2          3          4            5            6</a:t>
              </a:r>
              <a:endParaRPr lang="en-US" b="0" dirty="0"/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Sorting</a:t>
            </a:r>
          </a:p>
        </p:txBody>
      </p:sp>
      <p:sp>
        <p:nvSpPr>
          <p:cNvPr id="11267" name="Rectangle 3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800" b="1" smtClean="0"/>
              <a:t>Sorting takes an unordered collection and makes it an ordered one.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1          2          3           4           5            6</a:t>
            </a:r>
            <a:endParaRPr lang="en-US" b="0"/>
          </a:p>
        </p:txBody>
      </p: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  <a:endParaRPr lang="en-US" b="0"/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  <a:endParaRPr lang="en-US" b="0"/>
            </a:p>
          </p:txBody>
        </p:sp>
      </p:grpSp>
      <p:sp>
        <p:nvSpPr>
          <p:cNvPr id="11282" name="Rectangle 30"/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1283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Using a Boolean “Flag”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We can use a boolean variable to determine if any swapping occurred during the “bubble up.”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3333FF"/>
                </a:solidFill>
              </a:rPr>
              <a:t>If no swapping occurred, then we know that the collection is already sorted!</a:t>
            </a:r>
          </a:p>
          <a:p>
            <a:endParaRPr lang="en-US" b="1" smtClean="0">
              <a:solidFill>
                <a:srgbClr val="3333FF"/>
              </a:solidFill>
            </a:endParaRPr>
          </a:p>
          <a:p>
            <a:r>
              <a:rPr lang="en-US" b="1" smtClean="0"/>
              <a:t>This boolean “flag” needs to be reset after each “bubble up.”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BubbleSort</a:t>
            </a:r>
            <a:r>
              <a:rPr lang="en-US" sz="2000" b="1" dirty="0" smtClean="0"/>
              <a:t>() </a:t>
            </a:r>
            <a:r>
              <a:rPr lang="en-US" sz="2000" b="1" i="1" dirty="0" smtClean="0"/>
              <a:t>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/>
              <a:t>	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 0; I &lt; length;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 </a:t>
            </a:r>
            <a:r>
              <a:rPr lang="en-US" sz="2000" b="1" i="1" dirty="0" smtClean="0"/>
              <a:t>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</a:t>
            </a:r>
            <a:r>
              <a:rPr lang="en-US" sz="2000" b="1" i="1" dirty="0" err="1" smtClean="0"/>
              <a:t>bool</a:t>
            </a:r>
            <a:r>
              <a:rPr lang="en-US" sz="2000" b="1" i="1" dirty="0" smtClean="0"/>
              <a:t> flat = false;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nb-NO" sz="2000" b="1" dirty="0" smtClean="0"/>
              <a:t>		for(int j = 0; j &lt;= length ;j++)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/>
              <a:t>			if (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[j] &gt;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[j+1])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	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		swap(</a:t>
            </a:r>
            <a:r>
              <a:rPr lang="en-US" sz="2000" b="1" i="1" dirty="0" err="1" smtClean="0"/>
              <a:t>arr</a:t>
            </a:r>
            <a:r>
              <a:rPr lang="en-US" sz="2000" b="1" i="1" dirty="0" smtClean="0"/>
              <a:t>[j],</a:t>
            </a:r>
            <a:r>
              <a:rPr lang="en-US" sz="2000" b="1" i="1" dirty="0" err="1" smtClean="0"/>
              <a:t>arr</a:t>
            </a:r>
            <a:r>
              <a:rPr lang="en-US" sz="2000" b="1" i="1" dirty="0" smtClean="0"/>
              <a:t>[j+1]);	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		flag = true;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	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if(flag == false)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  		    return;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		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b="1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734" name="Text Box 15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737" name="Text Box 18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30738" name="Text Box 19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176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3176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176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2786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7" name="Text Box 23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338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1" name="Text Box 22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3812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3813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483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5858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3586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9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6884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6885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7906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3790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790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</a:t>
            </a:r>
            <a:r>
              <a:rPr lang="en-US" b="1" smtClean="0">
                <a:solidFill>
                  <a:srgbClr val="3333FF"/>
                </a:solidFill>
              </a:rPr>
              <a:t>largest value</a:t>
            </a:r>
            <a:r>
              <a:rPr lang="en-US" b="1" smtClean="0"/>
              <a:t> to the end using </a:t>
            </a:r>
            <a:r>
              <a:rPr lang="en-US" b="1" smtClean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8930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1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8932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8933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399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098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200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4200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3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2004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2005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3026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4303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3028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3029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405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5077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6098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4610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712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4712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712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8146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8148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8149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331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3316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323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3324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3325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3326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3327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3328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3329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13333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13334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4917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71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9172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1218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512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1220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1221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 Animated Example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224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5224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3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2244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2245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After First Pass of Outer Loop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3266" name="Group 18"/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5327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7" name="Text Box 23"/>
          <p:cNvSpPr txBox="1">
            <a:spLocks noChangeArrowheads="1"/>
          </p:cNvSpPr>
          <p:nvPr/>
        </p:nvSpPr>
        <p:spPr bwMode="auto">
          <a:xfrm>
            <a:off x="3128963" y="2809875"/>
            <a:ext cx="4006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Finished first “Bubble Up”</a:t>
            </a:r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3269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429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5314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5531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55317" name="Text Box 24"/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6338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3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634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736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57365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583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838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58389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5941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941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0434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6043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3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043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0437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6146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61461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248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3506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0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350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3509" name="Text Box 24"/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4530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6453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453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5554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655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555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5557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6658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658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66581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760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6760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760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8626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6863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862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8629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Second “Bubble Up”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69650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696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5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965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69653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After Second Pass of Outer Loop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0674" name="Group 18"/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7067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7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067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7170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170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272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727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2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272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72725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374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7375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374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73749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477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7477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477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5794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7579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9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579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75797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6818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768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682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76821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784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7784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784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7887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886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78869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6388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395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16396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6397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6398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6399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16400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6401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79890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7989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989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0914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8091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1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091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80917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1938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8194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194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81941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296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8296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6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296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3986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839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8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398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83989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Third “Bubble Up”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5010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850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1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501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85013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After Third Pass of Outer Loop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8603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3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603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86037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705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8706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706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808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8808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808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88085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8910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8911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910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89109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9013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3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013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1154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911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5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115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91157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2178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9218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7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218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9320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0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320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93205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4226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9422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2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422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Fourth “Bubble Up”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5250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952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5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525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95253" name="Text Box 24"/>
          <p:cNvSpPr txBox="1">
            <a:spLocks noChangeArrowheads="1"/>
          </p:cNvSpPr>
          <p:nvPr/>
        </p:nvSpPr>
        <p:spPr bwMode="auto">
          <a:xfrm>
            <a:off x="344646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After Fourth Pass of Outer Loop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 flipV="1">
            <a:off x="4492625" y="4152900"/>
            <a:ext cx="590550" cy="446088"/>
            <a:chOff x="1760" y="2424"/>
            <a:chExt cx="372" cy="502"/>
          </a:xfrm>
        </p:grpSpPr>
        <p:sp>
          <p:nvSpPr>
            <p:cNvPr id="9627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7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627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96277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310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fourth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Fifth “Bubble Up”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729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9730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9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Fifth “Bubble Up”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832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983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832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98325" name="Text Box 24"/>
          <p:cNvSpPr txBox="1">
            <a:spLocks noChangeArrowheads="1"/>
          </p:cNvSpPr>
          <p:nvPr/>
        </p:nvSpPr>
        <p:spPr bwMode="auto">
          <a:xfrm>
            <a:off x="1703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Fifth “Bubble Up”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9934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4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"Bubbling Up" the Largest Element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Fifth “Bubble Up”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10037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10037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7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10037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100373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Fifth “Bubble Up”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101394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39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10139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Fifth “Bubble Up”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102418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1024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10242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102421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After Fifth Pass of Outer Loop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103442" name="Group 18"/>
          <p:cNvGrpSpPr>
            <a:grpSpLocks/>
          </p:cNvGrpSpPr>
          <p:nvPr/>
        </p:nvGrpSpPr>
        <p:grpSpPr bwMode="auto">
          <a:xfrm flipV="1">
            <a:off x="3905250" y="4152900"/>
            <a:ext cx="590550" cy="446088"/>
            <a:chOff x="1760" y="2424"/>
            <a:chExt cx="372" cy="502"/>
          </a:xfrm>
        </p:grpSpPr>
        <p:sp>
          <p:nvSpPr>
            <p:cNvPr id="10344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4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10344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103445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005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fifth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Finished “Early”</a:t>
            </a:r>
          </a:p>
        </p:txBody>
      </p:sp>
      <p:sp>
        <p:nvSpPr>
          <p:cNvPr id="104451" name="Text Box 1027"/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04452" name="Text Box 1028"/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04453" name="Text Box 1029"/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04454" name="Text Box 1030"/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04455" name="Text Box 1031"/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04456" name="Text Box 1032"/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04457" name="Text Box 1033"/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104458" name="Text Box 1034"/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04459" name="Text Box 1035"/>
          <p:cNvSpPr txBox="1">
            <a:spLocks noChangeArrowheads="1"/>
          </p:cNvSpPr>
          <p:nvPr/>
        </p:nvSpPr>
        <p:spPr bwMode="auto">
          <a:xfrm>
            <a:off x="2011363" y="57499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104460" name="Text Box 1036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104461" name="Text Box 1037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104462" name="Text Box 1038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104463" name="Text Box 1039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104464" name="Text Box 1040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104465" name="Text Box 1041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104466" name="Text Box 1046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104467" name="Text Box 1047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104468" name="Text Box 1048"/>
          <p:cNvSpPr txBox="1">
            <a:spLocks noChangeArrowheads="1"/>
          </p:cNvSpPr>
          <p:nvPr/>
        </p:nvSpPr>
        <p:spPr bwMode="auto">
          <a:xfrm>
            <a:off x="3128963" y="2613025"/>
            <a:ext cx="41894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We didn’t do any swapping,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so all of the other elements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>
              <a:solidFill>
                <a:srgbClr val="FF0033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We can “skip” the last two</a:t>
            </a:r>
            <a:br>
              <a:rPr lang="en-US">
                <a:solidFill>
                  <a:srgbClr val="3333FF"/>
                </a:solidFill>
              </a:rPr>
            </a:br>
            <a:r>
              <a:rPr lang="en-US">
                <a:solidFill>
                  <a:srgbClr val="3333FF"/>
                </a:solidFill>
              </a:rPr>
              <a:t>passes of the outer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Summary</a:t>
            </a:r>
          </a:p>
        </p:txBody>
      </p:sp>
      <p:sp>
        <p:nvSpPr>
          <p:cNvPr id="10547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574800"/>
            <a:ext cx="7772400" cy="4400550"/>
          </a:xfrm>
        </p:spPr>
        <p:txBody>
          <a:bodyPr/>
          <a:lstStyle/>
          <a:p>
            <a:r>
              <a:rPr lang="en-US" sz="2800" b="1" smtClean="0"/>
              <a:t>“Bubble Up” algorithm will </a:t>
            </a:r>
            <a:r>
              <a:rPr lang="en-US" sz="2800" b="1" smtClean="0">
                <a:solidFill>
                  <a:srgbClr val="3333FF"/>
                </a:solidFill>
              </a:rPr>
              <a:t>move largest value to its correct location</a:t>
            </a:r>
            <a:r>
              <a:rPr lang="en-US" sz="2800" b="1" smtClean="0"/>
              <a:t> (to the right)</a:t>
            </a:r>
          </a:p>
          <a:p>
            <a:r>
              <a:rPr lang="en-US" sz="2800" b="1" smtClean="0"/>
              <a:t>Repeat “Bubble Up” until all elements are correctly placed:</a:t>
            </a:r>
          </a:p>
          <a:p>
            <a:pPr lvl="1"/>
            <a:r>
              <a:rPr lang="en-US" b="1" smtClean="0">
                <a:solidFill>
                  <a:srgbClr val="3333FF"/>
                </a:solidFill>
              </a:rPr>
              <a:t>Maximum of N-1 times</a:t>
            </a:r>
          </a:p>
          <a:p>
            <a:pPr lvl="1"/>
            <a:r>
              <a:rPr lang="en-US" b="1" smtClean="0"/>
              <a:t>Can finish early if </a:t>
            </a:r>
            <a:r>
              <a:rPr lang="en-US" b="1" smtClean="0">
                <a:solidFill>
                  <a:srgbClr val="3333FF"/>
                </a:solidFill>
              </a:rPr>
              <a:t>no swapping</a:t>
            </a:r>
            <a:r>
              <a:rPr lang="en-US" b="1" smtClean="0"/>
              <a:t> occurs</a:t>
            </a:r>
          </a:p>
          <a:p>
            <a:r>
              <a:rPr lang="en-US" sz="2800" b="1" smtClean="0"/>
              <a:t>We reduce the number of elements we compare each time one is correctly placed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Truth in CS Act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sz="2800" b="1" smtClean="0"/>
              <a:t>NOBODY EVER USES BUBBLE SORT</a:t>
            </a:r>
          </a:p>
          <a:p>
            <a:pPr>
              <a:lnSpc>
                <a:spcPct val="190000"/>
              </a:lnSpc>
            </a:pPr>
            <a:r>
              <a:rPr lang="en-US" sz="2800" b="1" smtClean="0"/>
              <a:t>NOBODY</a:t>
            </a:r>
          </a:p>
          <a:p>
            <a:pPr>
              <a:lnSpc>
                <a:spcPct val="190000"/>
              </a:lnSpc>
            </a:pPr>
            <a:r>
              <a:rPr lang="en-US" sz="2800" b="1" smtClean="0"/>
              <a:t>NOT EVER</a:t>
            </a:r>
          </a:p>
          <a:p>
            <a:pPr>
              <a:lnSpc>
                <a:spcPct val="190000"/>
              </a:lnSpc>
            </a:pPr>
            <a:r>
              <a:rPr lang="en-US" sz="2800" b="1" smtClean="0"/>
              <a:t>BECAUSE IT IS EXTREMELY INEFFICIENT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305800" y="152400"/>
            <a:ext cx="6381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Black" pitchFamily="34" charset="0"/>
              </a:rPr>
              <a:t>LB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624</TotalTime>
  <Words>3121</Words>
  <Application>Microsoft PowerPoint</Application>
  <PresentationFormat>On-screen Show (4:3)</PresentationFormat>
  <Paragraphs>1654</Paragraphs>
  <Slides>96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  <vt:variant>
        <vt:lpstr>Custom Shows</vt:lpstr>
      </vt:variant>
      <vt:variant>
        <vt:i4>1</vt:i4>
      </vt:variant>
    </vt:vector>
  </HeadingPairs>
  <TitlesOfParts>
    <vt:vector size="98" baseType="lpstr">
      <vt:lpstr>Trek</vt:lpstr>
      <vt:lpstr>Bubble Sort  Credit: Bill Leahy College of computing Georgia Tech College of Computing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The “Bubble Up” Algorithm</vt:lpstr>
      <vt:lpstr>No, Swap isn’t built in.</vt:lpstr>
      <vt:lpstr>Items of Interest</vt:lpstr>
      <vt:lpstr>Repeat “Bubble Up” How Many Times?</vt:lpstr>
      <vt:lpstr>“Bubbling” All the Elements</vt:lpstr>
      <vt:lpstr>Reducing the Number of Comparisons</vt:lpstr>
      <vt:lpstr>Reducing the Number of Comparisons</vt:lpstr>
      <vt:lpstr>Modify code!</vt:lpstr>
      <vt:lpstr>The “Bubble Up” Algorithm</vt:lpstr>
      <vt:lpstr>Already Sorted Collections?</vt:lpstr>
      <vt:lpstr>Using a Boolean “Flag”</vt:lpstr>
      <vt:lpstr>Slide 21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Summary</vt:lpstr>
      <vt:lpstr>Truth in CS Act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mqpasta</dc:creator>
  <cp:lastModifiedBy>Lenovo</cp:lastModifiedBy>
  <cp:revision>40</cp:revision>
  <cp:lastPrinted>1998-09-15T17:57:57Z</cp:lastPrinted>
  <dcterms:created xsi:type="dcterms:W3CDTF">1999-07-26T21:29:53Z</dcterms:created>
  <dcterms:modified xsi:type="dcterms:W3CDTF">2011-09-28T11:56:17Z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r8>1</vt:r8>
  </property>
</Properties>
</file>