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77" r:id="rId2"/>
    <p:sldId id="257" r:id="rId3"/>
    <p:sldId id="258" r:id="rId4"/>
    <p:sldId id="261" r:id="rId5"/>
    <p:sldId id="262" r:id="rId6"/>
    <p:sldId id="263" r:id="rId7"/>
    <p:sldId id="259" r:id="rId8"/>
    <p:sldId id="267" r:id="rId9"/>
    <p:sldId id="266" r:id="rId10"/>
    <p:sldId id="264" r:id="rId11"/>
    <p:sldId id="260" r:id="rId12"/>
    <p:sldId id="268" r:id="rId13"/>
    <p:sldId id="269" r:id="rId14"/>
    <p:sldId id="272" r:id="rId15"/>
    <p:sldId id="270" r:id="rId16"/>
    <p:sldId id="271" r:id="rId17"/>
    <p:sldId id="273" r:id="rId18"/>
    <p:sldId id="274" r:id="rId19"/>
    <p:sldId id="275" r:id="rId20"/>
    <p:sldId id="276"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0A71D7-04AD-40FE-A01C-429BBCC2AA6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rgbClr val="FFFFFF"/>
                </a:solidFill>
              </a:defRPr>
            </a:lvl1pPr>
          </a:lstStyle>
          <a:p>
            <a:fld id="{59D2F348-9F37-42DD-BE72-BDFDA8E775C8}" type="slidenum">
              <a:rPr lang="en-US" altLang="en-US"/>
              <a:pPr/>
              <a:t>‹#›</a:t>
            </a:fld>
            <a:endParaRPr lang="en-US" altLang="en-US"/>
          </a:p>
        </p:txBody>
      </p:sp>
    </p:spTree>
    <p:extLst>
      <p:ext uri="{BB962C8B-B14F-4D97-AF65-F5344CB8AC3E}">
        <p14:creationId xmlns:p14="http://schemas.microsoft.com/office/powerpoint/2010/main" val="30318962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20DF9BC-A9AE-4C58-ABD3-6AC61374E855}" type="slidenum">
              <a:rPr lang="en-US" altLang="en-US"/>
              <a:pPr/>
              <a:t>‹#›</a:t>
            </a:fld>
            <a:endParaRPr lang="en-US" altLang="en-US"/>
          </a:p>
        </p:txBody>
      </p:sp>
    </p:spTree>
    <p:extLst>
      <p:ext uri="{BB962C8B-B14F-4D97-AF65-F5344CB8AC3E}">
        <p14:creationId xmlns:p14="http://schemas.microsoft.com/office/powerpoint/2010/main" val="260922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D39F8BC9-4849-4941-AE34-1DA94C47AEA5}" type="slidenum">
              <a:rPr lang="en-US" altLang="en-US"/>
              <a:pPr/>
              <a:t>‹#›</a:t>
            </a:fld>
            <a:endParaRPr lang="en-US" altLang="en-US"/>
          </a:p>
        </p:txBody>
      </p:sp>
    </p:spTree>
    <p:extLst>
      <p:ext uri="{BB962C8B-B14F-4D97-AF65-F5344CB8AC3E}">
        <p14:creationId xmlns:p14="http://schemas.microsoft.com/office/powerpoint/2010/main" val="2092983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rtlCol="0">
            <a:normAutofit/>
          </a:bodyPr>
          <a:lstStyle/>
          <a:p>
            <a:pPr lvl="0"/>
            <a:endParaRPr lang="en-US" noProof="0"/>
          </a:p>
        </p:txBody>
      </p:sp>
      <p:sp>
        <p:nvSpPr>
          <p:cNvPr id="4" name="Date Placeholder 3"/>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12DC7759-C476-40E2-B09A-CFDA54F36099}" type="slidenum">
              <a:rPr lang="en-US" altLang="en-US"/>
              <a:pPr/>
              <a:t>‹#›</a:t>
            </a:fld>
            <a:endParaRPr lang="en-US" altLang="en-US"/>
          </a:p>
        </p:txBody>
      </p:sp>
    </p:spTree>
    <p:extLst>
      <p:ext uri="{BB962C8B-B14F-4D97-AF65-F5344CB8AC3E}">
        <p14:creationId xmlns:p14="http://schemas.microsoft.com/office/powerpoint/2010/main" val="56342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74B7367-A2BB-4CE7-98D0-3A10EE4A06C1}" type="slidenum">
              <a:rPr lang="en-US" altLang="en-US"/>
              <a:pPr/>
              <a:t>‹#›</a:t>
            </a:fld>
            <a:endParaRPr lang="en-US" altLang="en-US"/>
          </a:p>
        </p:txBody>
      </p:sp>
    </p:spTree>
    <p:extLst>
      <p:ext uri="{BB962C8B-B14F-4D97-AF65-F5344CB8AC3E}">
        <p14:creationId xmlns:p14="http://schemas.microsoft.com/office/powerpoint/2010/main" val="57524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rgbClr val="FFFFFF"/>
                </a:solidFill>
              </a:defRPr>
            </a:lvl1pPr>
          </a:lstStyle>
          <a:p>
            <a:fld id="{1F6DC8CA-A8B0-403A-8404-9E10C29DFF52}" type="slidenum">
              <a:rPr lang="en-US" altLang="en-US"/>
              <a:pPr/>
              <a:t>‹#›</a:t>
            </a:fld>
            <a:endParaRPr lang="en-US" altLang="en-US"/>
          </a:p>
        </p:txBody>
      </p:sp>
    </p:spTree>
    <p:extLst>
      <p:ext uri="{BB962C8B-B14F-4D97-AF65-F5344CB8AC3E}">
        <p14:creationId xmlns:p14="http://schemas.microsoft.com/office/powerpoint/2010/main" val="3415549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C3723E0-9CF4-47D7-A62E-E309CF3583DB}" type="slidenum">
              <a:rPr lang="en-US" altLang="en-US"/>
              <a:pPr/>
              <a:t>‹#›</a:t>
            </a:fld>
            <a:endParaRPr lang="en-US" altLang="en-US"/>
          </a:p>
        </p:txBody>
      </p:sp>
    </p:spTree>
    <p:extLst>
      <p:ext uri="{BB962C8B-B14F-4D97-AF65-F5344CB8AC3E}">
        <p14:creationId xmlns:p14="http://schemas.microsoft.com/office/powerpoint/2010/main" val="1488506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12EBA10E-309B-4B91-9DF3-BF3E56289094}" type="slidenum">
              <a:rPr lang="en-US" altLang="en-US"/>
              <a:pPr/>
              <a:t>‹#›</a:t>
            </a:fld>
            <a:endParaRPr lang="en-US" altLang="en-US"/>
          </a:p>
        </p:txBody>
      </p:sp>
    </p:spTree>
    <p:extLst>
      <p:ext uri="{BB962C8B-B14F-4D97-AF65-F5344CB8AC3E}">
        <p14:creationId xmlns:p14="http://schemas.microsoft.com/office/powerpoint/2010/main" val="4181840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0BF705BC-DDCC-4AD1-9E6D-C93BE8DBBCBA}" type="slidenum">
              <a:rPr lang="en-US" altLang="en-US"/>
              <a:pPr/>
              <a:t>‹#›</a:t>
            </a:fld>
            <a:endParaRPr lang="en-US" altLang="en-US"/>
          </a:p>
        </p:txBody>
      </p:sp>
    </p:spTree>
    <p:extLst>
      <p:ext uri="{BB962C8B-B14F-4D97-AF65-F5344CB8AC3E}">
        <p14:creationId xmlns:p14="http://schemas.microsoft.com/office/powerpoint/2010/main" val="21009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B0691FE9-5E66-4EB7-8854-D0FEE0CAA699}" type="slidenum">
              <a:rPr lang="en-US" altLang="en-US"/>
              <a:pPr/>
              <a:t>‹#›</a:t>
            </a:fld>
            <a:endParaRPr lang="en-US" altLang="en-US"/>
          </a:p>
        </p:txBody>
      </p:sp>
    </p:spTree>
    <p:extLst>
      <p:ext uri="{BB962C8B-B14F-4D97-AF65-F5344CB8AC3E}">
        <p14:creationId xmlns:p14="http://schemas.microsoft.com/office/powerpoint/2010/main" val="365444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F7B5C89C-6E51-4C96-A32D-08D73772B82A}" type="slidenum">
              <a:rPr lang="en-US" altLang="en-US"/>
              <a:pPr/>
              <a:t>‹#›</a:t>
            </a:fld>
            <a:endParaRPr lang="en-US" altLang="en-US"/>
          </a:p>
        </p:txBody>
      </p:sp>
    </p:spTree>
    <p:extLst>
      <p:ext uri="{BB962C8B-B14F-4D97-AF65-F5344CB8AC3E}">
        <p14:creationId xmlns:p14="http://schemas.microsoft.com/office/powerpoint/2010/main" val="336536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fld id="{6E81BA19-7555-49B6-BE12-F4C2FE9EEE2E}" type="slidenum">
              <a:rPr lang="en-US" altLang="en-US"/>
              <a:pPr/>
              <a:t>‹#›</a:t>
            </a:fld>
            <a:endParaRPr lang="en-US" altLang="en-US"/>
          </a:p>
        </p:txBody>
      </p:sp>
    </p:spTree>
    <p:extLst>
      <p:ext uri="{BB962C8B-B14F-4D97-AF65-F5344CB8AC3E}">
        <p14:creationId xmlns:p14="http://schemas.microsoft.com/office/powerpoint/2010/main" val="391502322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864" tIns="9144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charset="0"/>
              </a:defRPr>
            </a:lvl1pPr>
            <a:extLst/>
          </a:lstStyle>
          <a:p>
            <a:pPr>
              <a:defRPr/>
            </a:pPr>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charset="0"/>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wrap="square" lIns="91440" tIns="45720" rIns="91440" bIns="0" numCol="1" anchor="b" anchorCtr="0" compatLnSpc="1">
            <a:prstTxWarp prst="textNoShape">
              <a:avLst/>
            </a:prstTxWarp>
          </a:bodyPr>
          <a:lstStyle>
            <a:lvl1pPr algn="r">
              <a:defRPr sz="1200">
                <a:solidFill>
                  <a:srgbClr val="3F3F3F"/>
                </a:solidFill>
              </a:defRPr>
            </a:lvl1pPr>
          </a:lstStyle>
          <a:p>
            <a:fld id="{19436B1E-B28D-40D0-922C-2A491AA7A59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701" r:id="rId4"/>
    <p:sldLayoutId id="2147483702" r:id="rId5"/>
    <p:sldLayoutId id="2147483703" r:id="rId6"/>
    <p:sldLayoutId id="2147483707" r:id="rId7"/>
    <p:sldLayoutId id="2147483708" r:id="rId8"/>
    <p:sldLayoutId id="2147483709" r:id="rId9"/>
    <p:sldLayoutId id="2147483704" r:id="rId10"/>
    <p:sldLayoutId id="2147483710" r:id="rId11"/>
    <p:sldLayoutId id="2147483711" r:id="rId12"/>
  </p:sldLayoutIdLst>
  <p:hf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anose="05000000000000000000"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panose="020B0604020202020204" pitchFamily="34"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panose="020B0604020202020204" pitchFamily="34"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anose="05040102010807070707"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BB220DD-49E4-49EA-9CAD-26E070D023CE}" type="slidenum">
              <a:rPr lang="en-US" altLang="en-US">
                <a:solidFill>
                  <a:srgbClr val="FFFFFF"/>
                </a:solidFill>
              </a:rPr>
              <a:pPr eaLnBrk="1" hangingPunct="1"/>
              <a:t>1</a:t>
            </a:fld>
            <a:endParaRPr lang="en-US" altLang="en-US">
              <a:solidFill>
                <a:srgbClr val="FFFFFF"/>
              </a:solidFill>
            </a:endParaRPr>
          </a:p>
        </p:txBody>
      </p:sp>
      <p:sp>
        <p:nvSpPr>
          <p:cNvPr id="5" name="Title 4"/>
          <p:cNvSpPr>
            <a:spLocks noGrp="1"/>
          </p:cNvSpPr>
          <p:nvPr>
            <p:ph type="ctrTitle"/>
          </p:nvPr>
        </p:nvSpPr>
        <p:spPr/>
        <p:txBody>
          <a:bodyPr/>
          <a:lstStyle/>
          <a:p>
            <a:pPr eaLnBrk="1" hangingPunct="1">
              <a:defRPr/>
            </a:pPr>
            <a:r>
              <a:rPr lang="en-US" dirty="0" smtClean="0"/>
              <a:t>Data structure</a:t>
            </a:r>
            <a:br>
              <a:rPr lang="en-US" dirty="0" smtClean="0"/>
            </a:br>
            <a:endParaRPr lang="en-US" dirty="0"/>
          </a:p>
        </p:txBody>
      </p:sp>
      <p:sp>
        <p:nvSpPr>
          <p:cNvPr id="9220" name="Subtitle 5"/>
          <p:cNvSpPr>
            <a:spLocks noGrp="1"/>
          </p:cNvSpPr>
          <p:nvPr>
            <p:ph type="subTitle" idx="1"/>
          </p:nvPr>
        </p:nvSpPr>
        <p:spPr>
          <a:xfrm>
            <a:off x="720436" y="3442430"/>
            <a:ext cx="8077200" cy="1500188"/>
          </a:xfrm>
        </p:spPr>
        <p:txBody>
          <a:bodyPr/>
          <a:lstStyle/>
          <a:p>
            <a:pPr eaLnBrk="1" hangingPunct="1"/>
            <a:r>
              <a:rPr lang="en-US" altLang="en-US" dirty="0" smtClean="0"/>
              <a:t>Muhammad Qasim </a:t>
            </a:r>
            <a:r>
              <a:rPr lang="en-US" altLang="en-US" dirty="0" smtClean="0"/>
              <a:t>Pasta</a:t>
            </a:r>
            <a:endParaRPr lang="en-US" alt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Big-O for a Problem</a:t>
            </a:r>
          </a:p>
        </p:txBody>
      </p:sp>
      <p:sp>
        <p:nvSpPr>
          <p:cNvPr id="18435" name="Rectangle 3"/>
          <p:cNvSpPr>
            <a:spLocks noGrp="1" noChangeArrowheads="1"/>
          </p:cNvSpPr>
          <p:nvPr>
            <p:ph idx="1"/>
          </p:nvPr>
        </p:nvSpPr>
        <p:spPr>
          <a:xfrm>
            <a:off x="457200" y="1600200"/>
            <a:ext cx="8686800" cy="5257800"/>
          </a:xfrm>
        </p:spPr>
        <p:txBody>
          <a:bodyPr/>
          <a:lstStyle/>
          <a:p>
            <a:pPr eaLnBrk="1" hangingPunct="1"/>
            <a:r>
              <a:rPr lang="en-US" altLang="en-US" smtClean="0"/>
              <a:t>O(g(n)) for </a:t>
            </a:r>
            <a:r>
              <a:rPr lang="en-US" altLang="en-US" i="1" smtClean="0"/>
              <a:t>a problem</a:t>
            </a:r>
            <a:r>
              <a:rPr lang="en-US" altLang="en-US" smtClean="0"/>
              <a:t> </a:t>
            </a:r>
            <a:r>
              <a:rPr lang="en-US" altLang="en-US" smtClean="0">
                <a:sym typeface="Wingdings" panose="05000000000000000000" pitchFamily="2" charset="2"/>
              </a:rPr>
              <a:t>means </a:t>
            </a:r>
            <a:r>
              <a:rPr lang="en-US" altLang="en-US" smtClean="0"/>
              <a:t>there is some O(g(n)) algorithm that solves the problem</a:t>
            </a:r>
          </a:p>
          <a:p>
            <a:pPr eaLnBrk="1" hangingPunct="1"/>
            <a:r>
              <a:rPr lang="en-US" altLang="en-US" smtClean="0"/>
              <a:t>Don’t assume that the specific algorithm that you are currently using is the best solution for the problem</a:t>
            </a:r>
          </a:p>
          <a:p>
            <a:pPr eaLnBrk="1" hangingPunct="1"/>
            <a:r>
              <a:rPr lang="en-US" altLang="en-US" smtClean="0"/>
              <a:t>There may be other correct algorithms that grow at a smaller rate with increasing n</a:t>
            </a:r>
          </a:p>
          <a:p>
            <a:pPr eaLnBrk="1" hangingPunct="1"/>
            <a:r>
              <a:rPr lang="en-US" altLang="en-US" smtClean="0"/>
              <a:t>Many times, the goal is to find an algorithm with the smallest possible growth rate</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90E4D9-F043-4D76-959F-48D01D7A6B93}" type="slidenum">
              <a:rPr lang="en-US" altLang="en-US">
                <a:solidFill>
                  <a:srgbClr val="3F3F3F"/>
                </a:solidFill>
              </a:rPr>
              <a:pPr eaLnBrk="1" hangingPunct="1"/>
              <a:t>10</a:t>
            </a:fld>
            <a:endParaRPr lang="en-US" altLang="en-US">
              <a:solidFill>
                <a:srgbClr val="3F3F3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Role of Data Structures</a:t>
            </a:r>
          </a:p>
        </p:txBody>
      </p:sp>
      <p:sp>
        <p:nvSpPr>
          <p:cNvPr id="19459" name="Rectangle 3"/>
          <p:cNvSpPr>
            <a:spLocks noGrp="1" noChangeArrowheads="1"/>
          </p:cNvSpPr>
          <p:nvPr>
            <p:ph idx="1"/>
          </p:nvPr>
        </p:nvSpPr>
        <p:spPr>
          <a:xfrm>
            <a:off x="381000" y="1600200"/>
            <a:ext cx="8229600" cy="5257800"/>
          </a:xfrm>
        </p:spPr>
        <p:txBody>
          <a:bodyPr/>
          <a:lstStyle/>
          <a:p>
            <a:pPr eaLnBrk="1" hangingPunct="1"/>
            <a:r>
              <a:rPr lang="en-US" altLang="en-US" smtClean="0"/>
              <a:t>That brings up the topic of the structure of the data on which the algorithm operates</a:t>
            </a:r>
          </a:p>
          <a:p>
            <a:pPr eaLnBrk="1" hangingPunct="1"/>
            <a:r>
              <a:rPr lang="en-US" altLang="en-US" smtClean="0"/>
              <a:t>If we are using an algorithm manually on some amount of data, we intuitively try to organize the data in a way that minimizes the number of steps that we need to take </a:t>
            </a:r>
          </a:p>
          <a:p>
            <a:pPr eaLnBrk="1" hangingPunct="1"/>
            <a:r>
              <a:rPr lang="en-US" altLang="en-US" smtClean="0"/>
              <a:t>Publishers offer dictionaries with the words listed in alphabetical order to minimize the length of time it takes us to look up a word</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9EED34-0B4F-4EDF-A2F1-D0174BFFC30C}" type="slidenum">
              <a:rPr lang="en-US" altLang="en-US">
                <a:solidFill>
                  <a:srgbClr val="3F3F3F"/>
                </a:solidFill>
              </a:rPr>
              <a:pPr eaLnBrk="1" hangingPunct="1"/>
              <a:t>11</a:t>
            </a:fld>
            <a:endParaRPr lang="en-US" altLang="en-US">
              <a:solidFill>
                <a:srgbClr val="3F3F3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Role of Data Structures</a:t>
            </a:r>
          </a:p>
        </p:txBody>
      </p:sp>
      <p:sp>
        <p:nvSpPr>
          <p:cNvPr id="20483" name="Rectangle 3"/>
          <p:cNvSpPr>
            <a:spLocks noGrp="1" noChangeArrowheads="1"/>
          </p:cNvSpPr>
          <p:nvPr>
            <p:ph idx="1"/>
          </p:nvPr>
        </p:nvSpPr>
        <p:spPr>
          <a:xfrm>
            <a:off x="457200" y="1600200"/>
            <a:ext cx="8686800" cy="4525963"/>
          </a:xfrm>
        </p:spPr>
        <p:txBody>
          <a:bodyPr/>
          <a:lstStyle/>
          <a:p>
            <a:pPr eaLnBrk="1" hangingPunct="1"/>
            <a:r>
              <a:rPr lang="en-US" altLang="en-US" smtClean="0"/>
              <a:t>We can do the same thing for algorithms in our computer programs</a:t>
            </a:r>
          </a:p>
          <a:p>
            <a:pPr eaLnBrk="1" hangingPunct="1"/>
            <a:r>
              <a:rPr lang="en-US" altLang="en-US" smtClean="0"/>
              <a:t>Example: Finding a numeric value in a list</a:t>
            </a:r>
          </a:p>
          <a:p>
            <a:pPr eaLnBrk="1" hangingPunct="1"/>
            <a:r>
              <a:rPr lang="en-US" altLang="en-US" smtClean="0"/>
              <a:t>If we assume that the list is unordered, we must search from the beginning to the end </a:t>
            </a:r>
          </a:p>
          <a:p>
            <a:pPr eaLnBrk="1" hangingPunct="1"/>
            <a:r>
              <a:rPr lang="en-US" altLang="en-US" smtClean="0"/>
              <a:t>On average, we will search half the list</a:t>
            </a:r>
          </a:p>
          <a:p>
            <a:pPr eaLnBrk="1" hangingPunct="1"/>
            <a:r>
              <a:rPr lang="en-US" altLang="en-US" smtClean="0"/>
              <a:t>Worst case, we will search the entire list</a:t>
            </a:r>
          </a:p>
          <a:p>
            <a:pPr eaLnBrk="1" hangingPunct="1"/>
            <a:r>
              <a:rPr lang="en-US" altLang="en-US" smtClean="0"/>
              <a:t>Algorithm is O(n), where n is size of array</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D48DC9D-BB5A-4842-83B5-087015BA65B7}" type="slidenum">
              <a:rPr lang="en-US" altLang="en-US">
                <a:solidFill>
                  <a:srgbClr val="3F3F3F"/>
                </a:solidFill>
              </a:rPr>
              <a:pPr eaLnBrk="1" hangingPunct="1"/>
              <a:t>12</a:t>
            </a:fld>
            <a:endParaRPr lang="en-US" altLang="en-US">
              <a:solidFill>
                <a:srgbClr val="3F3F3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Role of Data Structures</a:t>
            </a:r>
          </a:p>
        </p:txBody>
      </p:sp>
      <p:sp>
        <p:nvSpPr>
          <p:cNvPr id="21507" name="Rectangle 3"/>
          <p:cNvSpPr>
            <a:spLocks noGrp="1" noChangeArrowheads="1"/>
          </p:cNvSpPr>
          <p:nvPr>
            <p:ph idx="1"/>
          </p:nvPr>
        </p:nvSpPr>
        <p:spPr>
          <a:xfrm>
            <a:off x="457200" y="1600200"/>
            <a:ext cx="8686800" cy="4525963"/>
          </a:xfrm>
        </p:spPr>
        <p:txBody>
          <a:bodyPr/>
          <a:lstStyle/>
          <a:p>
            <a:pPr eaLnBrk="1" hangingPunct="1"/>
            <a:r>
              <a:rPr lang="en-US" altLang="en-US" smtClean="0"/>
              <a:t>Find a match with </a:t>
            </a:r>
            <a:r>
              <a:rPr lang="en-US" altLang="en-US" smtClean="0">
                <a:latin typeface="Courier New" panose="02070309020205020404" pitchFamily="49" charset="0"/>
              </a:rPr>
              <a:t>value</a:t>
            </a:r>
            <a:r>
              <a:rPr lang="en-US" altLang="en-US" smtClean="0"/>
              <a:t> in an unordered list</a:t>
            </a:r>
          </a:p>
          <a:p>
            <a:pPr lvl="1" eaLnBrk="1" hangingPunct="1">
              <a:buFontTx/>
              <a:buNone/>
            </a:pPr>
            <a:r>
              <a:rPr lang="en-US" altLang="en-US" smtClean="0">
                <a:latin typeface="Courier New" panose="02070309020205020404" pitchFamily="49" charset="0"/>
              </a:rPr>
              <a:t>int [] list = {7, 2, 9, 5, 6, 4};</a:t>
            </a:r>
          </a:p>
          <a:p>
            <a:pPr lvl="1" eaLnBrk="1" hangingPunct="1">
              <a:buFontTx/>
              <a:buNone/>
            </a:pPr>
            <a:endParaRPr lang="en-US" altLang="en-US" smtClean="0">
              <a:latin typeface="Courier New" panose="02070309020205020404" pitchFamily="49" charset="0"/>
            </a:endParaRPr>
          </a:p>
          <a:p>
            <a:pPr lvl="1" eaLnBrk="1" hangingPunct="1">
              <a:buFontTx/>
              <a:buNone/>
            </a:pPr>
            <a:r>
              <a:rPr lang="en-US" altLang="en-US" smtClean="0">
                <a:latin typeface="Courier New" panose="02070309020205020404" pitchFamily="49" charset="0"/>
              </a:rPr>
              <a:t>for (int i=0; i&lt;list.length, i++)</a:t>
            </a:r>
          </a:p>
          <a:p>
            <a:pPr lvl="1" eaLnBrk="1" hangingPunct="1">
              <a:buFontTx/>
              <a:buNone/>
            </a:pPr>
            <a:r>
              <a:rPr lang="en-US" altLang="en-US" smtClean="0">
                <a:latin typeface="Courier New" panose="02070309020205020404" pitchFamily="49" charset="0"/>
              </a:rPr>
              <a:t>   if (value == list[i])</a:t>
            </a:r>
          </a:p>
          <a:p>
            <a:pPr lvl="1" eaLnBrk="1" hangingPunct="1">
              <a:buFontTx/>
              <a:buNone/>
            </a:pPr>
            <a:r>
              <a:rPr lang="en-US" altLang="en-US" smtClean="0">
                <a:latin typeface="Courier New" panose="02070309020205020404" pitchFamily="49" charset="0"/>
              </a:rPr>
              <a:t>       statement; // found it</a:t>
            </a:r>
          </a:p>
          <a:p>
            <a:pPr lvl="1" eaLnBrk="1" hangingPunct="1">
              <a:buFontTx/>
              <a:buNone/>
            </a:pPr>
            <a:r>
              <a:rPr lang="en-US" altLang="en-US" smtClean="0">
                <a:latin typeface="Courier New" panose="02070309020205020404" pitchFamily="49" charset="0"/>
              </a:rPr>
              <a:t>// didn’t find it</a:t>
            </a:r>
            <a:endParaRPr lang="en-US" altLang="en-US" smtClean="0"/>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0503D4-2929-4698-9061-8B84535F63AE}" type="slidenum">
              <a:rPr lang="en-US" altLang="en-US">
                <a:solidFill>
                  <a:srgbClr val="3F3F3F"/>
                </a:solidFill>
              </a:rPr>
              <a:pPr eaLnBrk="1" hangingPunct="1"/>
              <a:t>13</a:t>
            </a:fld>
            <a:endParaRPr lang="en-US" altLang="en-US">
              <a:solidFill>
                <a:srgbClr val="3F3F3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Role of Data Structures</a:t>
            </a:r>
          </a:p>
        </p:txBody>
      </p:sp>
      <p:sp>
        <p:nvSpPr>
          <p:cNvPr id="22531" name="Rectangle 3"/>
          <p:cNvSpPr>
            <a:spLocks noGrp="1" noChangeArrowheads="1"/>
          </p:cNvSpPr>
          <p:nvPr>
            <p:ph idx="1"/>
          </p:nvPr>
        </p:nvSpPr>
        <p:spPr>
          <a:xfrm>
            <a:off x="457200" y="1600200"/>
            <a:ext cx="8686800" cy="4525963"/>
          </a:xfrm>
        </p:spPr>
        <p:txBody>
          <a:bodyPr/>
          <a:lstStyle/>
          <a:p>
            <a:pPr eaLnBrk="1" hangingPunct="1"/>
            <a:r>
              <a:rPr lang="en-US" altLang="en-US" smtClean="0"/>
              <a:t>If we assume that the list is ordered, we can still search the entire list from the beginning to the end to determine if we have a match</a:t>
            </a:r>
          </a:p>
          <a:p>
            <a:pPr eaLnBrk="1" hangingPunct="1"/>
            <a:r>
              <a:rPr lang="en-US" altLang="en-US" smtClean="0"/>
              <a:t>But, </a:t>
            </a:r>
            <a:r>
              <a:rPr lang="en-US" altLang="en-US" u="sng" smtClean="0"/>
              <a:t>we do not need to search that way</a:t>
            </a:r>
          </a:p>
          <a:p>
            <a:pPr eaLnBrk="1" hangingPunct="1"/>
            <a:r>
              <a:rPr lang="en-US" altLang="en-US" smtClean="0"/>
              <a:t>Because the values are in numerical order, we can use a binary search algorithm</a:t>
            </a:r>
          </a:p>
          <a:p>
            <a:pPr eaLnBrk="1" hangingPunct="1"/>
            <a:r>
              <a:rPr lang="en-US" altLang="en-US" smtClean="0"/>
              <a:t>Algorithm is O(log</a:t>
            </a:r>
            <a:r>
              <a:rPr lang="en-US" altLang="en-US" baseline="-25000" smtClean="0"/>
              <a:t>2</a:t>
            </a:r>
            <a:r>
              <a:rPr lang="en-US" altLang="en-US" smtClean="0"/>
              <a:t>n), where n is size of array</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06CFAE-4D27-4F16-A538-153163AF9804}" type="slidenum">
              <a:rPr lang="en-US" altLang="en-US">
                <a:solidFill>
                  <a:srgbClr val="3F3F3F"/>
                </a:solidFill>
              </a:rPr>
              <a:pPr eaLnBrk="1" hangingPunct="1"/>
              <a:t>14</a:t>
            </a:fld>
            <a:endParaRPr lang="en-US" altLang="en-US">
              <a:solidFill>
                <a:srgbClr val="3F3F3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Role of Data Structures</a:t>
            </a:r>
          </a:p>
        </p:txBody>
      </p:sp>
      <p:sp>
        <p:nvSpPr>
          <p:cNvPr id="23555" name="Rectangle 3"/>
          <p:cNvSpPr>
            <a:spLocks noGrp="1" noChangeArrowheads="1"/>
          </p:cNvSpPr>
          <p:nvPr>
            <p:ph idx="1"/>
          </p:nvPr>
        </p:nvSpPr>
        <p:spPr>
          <a:xfrm>
            <a:off x="457200" y="1295400"/>
            <a:ext cx="8686800" cy="5562600"/>
          </a:xfrm>
        </p:spPr>
        <p:txBody>
          <a:bodyPr/>
          <a:lstStyle/>
          <a:p>
            <a:pPr eaLnBrk="1" hangingPunct="1">
              <a:lnSpc>
                <a:spcPct val="90000"/>
              </a:lnSpc>
            </a:pPr>
            <a:r>
              <a:rPr lang="en-US" altLang="en-US" sz="2800" smtClean="0"/>
              <a:t>Find a match with </a:t>
            </a:r>
            <a:r>
              <a:rPr lang="en-US" altLang="en-US" sz="2800" smtClean="0">
                <a:latin typeface="Courier New" panose="02070309020205020404" pitchFamily="49" charset="0"/>
              </a:rPr>
              <a:t>value</a:t>
            </a:r>
            <a:r>
              <a:rPr lang="en-US" altLang="en-US" sz="2800" smtClean="0"/>
              <a:t> in an ordered list</a:t>
            </a:r>
          </a:p>
          <a:p>
            <a:pPr lvl="1" eaLnBrk="1" hangingPunct="1">
              <a:lnSpc>
                <a:spcPct val="90000"/>
              </a:lnSpc>
              <a:buFontTx/>
              <a:buNone/>
            </a:pPr>
            <a:r>
              <a:rPr lang="en-US" altLang="en-US" sz="2400" smtClean="0">
                <a:latin typeface="Courier New" panose="02070309020205020404" pitchFamily="49" charset="0"/>
              </a:rPr>
              <a:t>int [] list = {2, 4, 5, 6, 7, 9};</a:t>
            </a:r>
          </a:p>
          <a:p>
            <a:pPr lvl="1" eaLnBrk="1" hangingPunct="1">
              <a:lnSpc>
                <a:spcPct val="90000"/>
              </a:lnSpc>
              <a:buFontTx/>
              <a:buNone/>
            </a:pPr>
            <a:r>
              <a:rPr lang="en-US" altLang="en-US" sz="2400" smtClean="0">
                <a:latin typeface="Courier New" panose="02070309020205020404" pitchFamily="49" charset="0"/>
              </a:rPr>
              <a:t>int min = 0, max = list.length-1;</a:t>
            </a:r>
          </a:p>
          <a:p>
            <a:pPr lvl="1" eaLnBrk="1" hangingPunct="1">
              <a:lnSpc>
                <a:spcPct val="90000"/>
              </a:lnSpc>
              <a:buFontTx/>
              <a:buNone/>
            </a:pPr>
            <a:r>
              <a:rPr lang="en-US" altLang="en-US" sz="2400" smtClean="0">
                <a:latin typeface="Courier New" panose="02070309020205020404" pitchFamily="49" charset="0"/>
              </a:rPr>
              <a:t>while (min &lt;= max) {</a:t>
            </a:r>
          </a:p>
          <a:p>
            <a:pPr lvl="1" eaLnBrk="1" hangingPunct="1">
              <a:lnSpc>
                <a:spcPct val="90000"/>
              </a:lnSpc>
              <a:buFontTx/>
              <a:buNone/>
            </a:pPr>
            <a:r>
              <a:rPr lang="en-US" altLang="en-US" sz="2400" smtClean="0">
                <a:latin typeface="Courier New" panose="02070309020205020404" pitchFamily="49" charset="0"/>
              </a:rPr>
              <a:t>   if (value == list[(min+max)/2])</a:t>
            </a:r>
          </a:p>
          <a:p>
            <a:pPr lvl="1" eaLnBrk="1" hangingPunct="1">
              <a:lnSpc>
                <a:spcPct val="90000"/>
              </a:lnSpc>
              <a:buFontTx/>
              <a:buNone/>
            </a:pPr>
            <a:r>
              <a:rPr lang="en-US" altLang="en-US" sz="2400" smtClean="0">
                <a:latin typeface="Courier New" panose="02070309020205020404" pitchFamily="49" charset="0"/>
              </a:rPr>
              <a:t>			statement;  // found it</a:t>
            </a:r>
          </a:p>
          <a:p>
            <a:pPr lvl="1" eaLnBrk="1" hangingPunct="1">
              <a:lnSpc>
                <a:spcPct val="90000"/>
              </a:lnSpc>
              <a:buFontTx/>
              <a:buNone/>
            </a:pPr>
            <a:r>
              <a:rPr lang="en-US" altLang="en-US" sz="2400" smtClean="0">
                <a:latin typeface="Courier New" panose="02070309020205020404" pitchFamily="49" charset="0"/>
              </a:rPr>
              <a:t>   else</a:t>
            </a:r>
          </a:p>
          <a:p>
            <a:pPr lvl="1" eaLnBrk="1" hangingPunct="1">
              <a:lnSpc>
                <a:spcPct val="90000"/>
              </a:lnSpc>
              <a:buFontTx/>
              <a:buNone/>
            </a:pPr>
            <a:r>
              <a:rPr lang="en-US" altLang="en-US" sz="2400" smtClean="0">
                <a:latin typeface="Courier New" panose="02070309020205020404" pitchFamily="49" charset="0"/>
              </a:rPr>
              <a:t>			if (value &lt; list[(min+max)/2])</a:t>
            </a:r>
          </a:p>
          <a:p>
            <a:pPr lvl="1" eaLnBrk="1" hangingPunct="1">
              <a:lnSpc>
                <a:spcPct val="90000"/>
              </a:lnSpc>
              <a:buFontTx/>
              <a:buNone/>
            </a:pPr>
            <a:r>
              <a:rPr lang="en-US" altLang="en-US" sz="2400" smtClean="0">
                <a:latin typeface="Courier New" panose="02070309020205020404" pitchFamily="49" charset="0"/>
              </a:rPr>
              <a:t>				max = (min+max)/2 - 1;</a:t>
            </a:r>
          </a:p>
          <a:p>
            <a:pPr lvl="1" eaLnBrk="1" hangingPunct="1">
              <a:lnSpc>
                <a:spcPct val="90000"/>
              </a:lnSpc>
              <a:buFontTx/>
              <a:buNone/>
            </a:pPr>
            <a:r>
              <a:rPr lang="en-US" altLang="en-US" sz="2400" smtClean="0">
                <a:latin typeface="Courier New" panose="02070309020205020404" pitchFamily="49" charset="0"/>
              </a:rPr>
              <a:t>   	else</a:t>
            </a:r>
          </a:p>
          <a:p>
            <a:pPr lvl="1" eaLnBrk="1" hangingPunct="1">
              <a:lnSpc>
                <a:spcPct val="90000"/>
              </a:lnSpc>
              <a:buFontTx/>
              <a:buNone/>
            </a:pPr>
            <a:r>
              <a:rPr lang="en-US" altLang="en-US" sz="2400" smtClean="0">
                <a:latin typeface="Courier New" panose="02070309020205020404" pitchFamily="49" charset="0"/>
              </a:rPr>
              <a:t>       		min = (min+max)/2 + 1;</a:t>
            </a:r>
          </a:p>
          <a:p>
            <a:pPr lvl="1" eaLnBrk="1" hangingPunct="1">
              <a:lnSpc>
                <a:spcPct val="90000"/>
              </a:lnSpc>
              <a:buFontTx/>
              <a:buNone/>
            </a:pPr>
            <a:r>
              <a:rPr lang="en-US" altLang="en-US" sz="2400" smtClean="0">
                <a:latin typeface="Courier New" panose="02070309020205020404" pitchFamily="49" charset="0"/>
              </a:rPr>
              <a:t>}</a:t>
            </a:r>
          </a:p>
          <a:p>
            <a:pPr lvl="1" eaLnBrk="1" hangingPunct="1">
              <a:lnSpc>
                <a:spcPct val="90000"/>
              </a:lnSpc>
              <a:buFontTx/>
              <a:buNone/>
            </a:pPr>
            <a:r>
              <a:rPr lang="en-US" altLang="en-US" sz="2400" smtClean="0">
                <a:latin typeface="Courier New" panose="02070309020205020404" pitchFamily="49" charset="0"/>
              </a:rPr>
              <a:t>// didn’t find it</a:t>
            </a:r>
            <a:endParaRPr lang="en-US" altLang="en-US" sz="2400" smtClean="0"/>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4B084B-1598-4C7E-BD57-7598F6701CA7}" type="slidenum">
              <a:rPr lang="en-US" altLang="en-US">
                <a:solidFill>
                  <a:srgbClr val="3F3F3F"/>
                </a:solidFill>
              </a:rPr>
              <a:pPr eaLnBrk="1" hangingPunct="1"/>
              <a:t>15</a:t>
            </a:fld>
            <a:endParaRPr lang="en-US" altLang="en-US">
              <a:solidFill>
                <a:srgbClr val="3F3F3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Role of Data Structures</a:t>
            </a:r>
          </a:p>
        </p:txBody>
      </p:sp>
      <p:sp>
        <p:nvSpPr>
          <p:cNvPr id="24579" name="Rectangle 3"/>
          <p:cNvSpPr>
            <a:spLocks noGrp="1" noChangeArrowheads="1"/>
          </p:cNvSpPr>
          <p:nvPr>
            <p:ph idx="1"/>
          </p:nvPr>
        </p:nvSpPr>
        <p:spPr>
          <a:xfrm>
            <a:off x="457200" y="1600200"/>
            <a:ext cx="8458200" cy="4525963"/>
          </a:xfrm>
        </p:spPr>
        <p:txBody>
          <a:bodyPr/>
          <a:lstStyle/>
          <a:p>
            <a:pPr eaLnBrk="1" hangingPunct="1"/>
            <a:r>
              <a:rPr lang="en-US" altLang="en-US" smtClean="0"/>
              <a:t>The difference in the structure of the data between an unordered list and an ordered list can be used to reduce algorithm Big-O</a:t>
            </a:r>
          </a:p>
          <a:p>
            <a:pPr eaLnBrk="1" hangingPunct="1"/>
            <a:r>
              <a:rPr lang="en-US" altLang="en-US" smtClean="0"/>
              <a:t>This is the role of data structures and why we study them</a:t>
            </a:r>
          </a:p>
          <a:p>
            <a:pPr eaLnBrk="1" hangingPunct="1"/>
            <a:r>
              <a:rPr lang="en-US" altLang="en-US" smtClean="0"/>
              <a:t>We need to be as clever in organizing our data efficiently as we are in figuring out an algorithm for processing it efficiently</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95DA23-483E-4C64-B4AF-40477B3982B6}" type="slidenum">
              <a:rPr lang="en-US" altLang="en-US">
                <a:solidFill>
                  <a:srgbClr val="3F3F3F"/>
                </a:solidFill>
              </a:rPr>
              <a:pPr eaLnBrk="1" hangingPunct="1"/>
              <a:t>16</a:t>
            </a:fld>
            <a:endParaRPr lang="en-US" altLang="en-US">
              <a:solidFill>
                <a:srgbClr val="3F3F3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Role of Data Structures</a:t>
            </a:r>
          </a:p>
        </p:txBody>
      </p:sp>
      <p:sp>
        <p:nvSpPr>
          <p:cNvPr id="25603" name="Rectangle 3"/>
          <p:cNvSpPr>
            <a:spLocks noGrp="1" noChangeArrowheads="1"/>
          </p:cNvSpPr>
          <p:nvPr>
            <p:ph idx="1"/>
          </p:nvPr>
        </p:nvSpPr>
        <p:spPr/>
        <p:txBody>
          <a:bodyPr/>
          <a:lstStyle/>
          <a:p>
            <a:pPr eaLnBrk="1" hangingPunct="1">
              <a:lnSpc>
                <a:spcPct val="90000"/>
              </a:lnSpc>
            </a:pPr>
            <a:r>
              <a:rPr lang="en-US" altLang="en-US" smtClean="0"/>
              <a:t>It may take more time to complete one iteration of the second loop (due to more code in the body of the loop), but the growth rate of time taken with increasing size of the array is less</a:t>
            </a:r>
          </a:p>
          <a:p>
            <a:pPr eaLnBrk="1" hangingPunct="1">
              <a:lnSpc>
                <a:spcPct val="90000"/>
              </a:lnSpc>
            </a:pPr>
            <a:r>
              <a:rPr lang="en-US" altLang="en-US" smtClean="0"/>
              <a:t>As n gets large, the growth rate eventually dominates the resulting time taken</a:t>
            </a:r>
          </a:p>
          <a:p>
            <a:pPr eaLnBrk="1" hangingPunct="1">
              <a:lnSpc>
                <a:spcPct val="90000"/>
              </a:lnSpc>
            </a:pPr>
            <a:r>
              <a:rPr lang="en-US" altLang="en-US" smtClean="0"/>
              <a:t>That is why we ignore multiplication by or addition of constants in Big-O notation</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E7CFC2-2852-412E-868C-5E71EBEA0E6C}" type="slidenum">
              <a:rPr lang="en-US" altLang="en-US">
                <a:solidFill>
                  <a:srgbClr val="3F3F3F"/>
                </a:solidFill>
              </a:rPr>
              <a:pPr eaLnBrk="1" hangingPunct="1"/>
              <a:t>17</a:t>
            </a:fld>
            <a:endParaRPr lang="en-US" altLang="en-US">
              <a:solidFill>
                <a:srgbClr val="3F3F3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Abstract Data Types (ADT’s)</a:t>
            </a:r>
          </a:p>
        </p:txBody>
      </p:sp>
      <p:sp>
        <p:nvSpPr>
          <p:cNvPr id="26627" name="Rectangle 3"/>
          <p:cNvSpPr>
            <a:spLocks noGrp="1" noChangeArrowheads="1"/>
          </p:cNvSpPr>
          <p:nvPr>
            <p:ph idx="1"/>
          </p:nvPr>
        </p:nvSpPr>
        <p:spPr>
          <a:xfrm>
            <a:off x="304800" y="1600200"/>
            <a:ext cx="8839200" cy="4876800"/>
          </a:xfrm>
        </p:spPr>
        <p:txBody>
          <a:bodyPr/>
          <a:lstStyle/>
          <a:p>
            <a:pPr eaLnBrk="1" hangingPunct="1"/>
            <a:r>
              <a:rPr lang="en-US" altLang="en-US" smtClean="0"/>
              <a:t>A data type is a set of values and operations that can be performed on those values</a:t>
            </a:r>
          </a:p>
          <a:p>
            <a:pPr eaLnBrk="1" hangingPunct="1"/>
            <a:r>
              <a:rPr lang="en-US" altLang="en-US" smtClean="0"/>
              <a:t>The primitive data types (e.g. int) have values and operations defined in itself</a:t>
            </a:r>
          </a:p>
          <a:p>
            <a:pPr eaLnBrk="1" hangingPunct="1"/>
            <a:r>
              <a:rPr lang="en-US" altLang="en-US" smtClean="0"/>
              <a:t>An Abstract Data Type (ADT) is a data type that has values and operations that are not defined in the language itself</a:t>
            </a:r>
          </a:p>
          <a:p>
            <a:pPr eaLnBrk="1" hangingPunct="1"/>
            <a:r>
              <a:rPr lang="en-US" altLang="en-US" smtClean="0"/>
              <a:t>An ADT, might implemented using a class</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C1FCFFF-1A80-49A2-9D9C-235395F26AE0}" type="slidenum">
              <a:rPr lang="en-US" altLang="en-US">
                <a:solidFill>
                  <a:srgbClr val="3F3F3F"/>
                </a:solidFill>
              </a:rPr>
              <a:pPr eaLnBrk="1" hangingPunct="1"/>
              <a:t>18</a:t>
            </a:fld>
            <a:endParaRPr lang="en-US" altLang="en-US">
              <a:solidFill>
                <a:srgbClr val="3F3F3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Collections</a:t>
            </a:r>
          </a:p>
        </p:txBody>
      </p:sp>
      <p:sp>
        <p:nvSpPr>
          <p:cNvPr id="27651" name="Rectangle 3"/>
          <p:cNvSpPr>
            <a:spLocks noGrp="1" noChangeArrowheads="1"/>
          </p:cNvSpPr>
          <p:nvPr>
            <p:ph idx="1"/>
          </p:nvPr>
        </p:nvSpPr>
        <p:spPr>
          <a:xfrm>
            <a:off x="0" y="1600200"/>
            <a:ext cx="9144000" cy="5257800"/>
          </a:xfrm>
        </p:spPr>
        <p:txBody>
          <a:bodyPr/>
          <a:lstStyle/>
          <a:p>
            <a:pPr eaLnBrk="1" hangingPunct="1"/>
            <a:r>
              <a:rPr lang="en-US" altLang="en-US" smtClean="0"/>
              <a:t>A collection is a typical Abstract Data Type </a:t>
            </a:r>
          </a:p>
          <a:p>
            <a:pPr eaLnBrk="1" hangingPunct="1"/>
            <a:r>
              <a:rPr lang="en-US" altLang="en-US" smtClean="0"/>
              <a:t>A collection is a class that contains and allows access to a group of objects</a:t>
            </a:r>
          </a:p>
          <a:p>
            <a:pPr eaLnBrk="1" hangingPunct="1"/>
            <a:r>
              <a:rPr lang="en-US" altLang="en-US" smtClean="0"/>
              <a:t>The access “strategy” is in accordance with an abstract idea of the model for the collection</a:t>
            </a:r>
          </a:p>
          <a:p>
            <a:pPr lvl="1" eaLnBrk="1" hangingPunct="1"/>
            <a:r>
              <a:rPr lang="en-US" altLang="en-US" smtClean="0"/>
              <a:t>A </a:t>
            </a:r>
            <a:r>
              <a:rPr lang="en-US" altLang="en-US" i="1" smtClean="0"/>
              <a:t>List</a:t>
            </a:r>
            <a:r>
              <a:rPr lang="en-US" altLang="en-US" smtClean="0"/>
              <a:t> is an indexed group of things (duplicates OK)</a:t>
            </a:r>
          </a:p>
          <a:p>
            <a:pPr lvl="1" eaLnBrk="1" hangingPunct="1"/>
            <a:r>
              <a:rPr lang="en-US" altLang="en-US" smtClean="0"/>
              <a:t>A </a:t>
            </a:r>
            <a:r>
              <a:rPr lang="en-US" altLang="en-US" i="1" smtClean="0"/>
              <a:t>Set</a:t>
            </a:r>
            <a:r>
              <a:rPr lang="en-US" altLang="en-US" smtClean="0"/>
              <a:t> is a group of things without any duplicates</a:t>
            </a:r>
          </a:p>
          <a:p>
            <a:pPr lvl="1" eaLnBrk="1" hangingPunct="1"/>
            <a:r>
              <a:rPr lang="en-US" altLang="en-US" smtClean="0"/>
              <a:t>A </a:t>
            </a:r>
            <a:r>
              <a:rPr lang="en-US" altLang="en-US" i="1" smtClean="0"/>
              <a:t>Stack</a:t>
            </a:r>
            <a:r>
              <a:rPr lang="en-US" altLang="en-US" smtClean="0"/>
              <a:t> is the abstract idea of a pile of things, LIFO</a:t>
            </a:r>
          </a:p>
          <a:p>
            <a:pPr lvl="1" eaLnBrk="1" hangingPunct="1"/>
            <a:r>
              <a:rPr lang="en-US" altLang="en-US" smtClean="0"/>
              <a:t>A </a:t>
            </a:r>
            <a:r>
              <a:rPr lang="en-US" altLang="en-US" i="1" smtClean="0"/>
              <a:t>Queue</a:t>
            </a:r>
            <a:r>
              <a:rPr lang="en-US" altLang="en-US" smtClean="0"/>
              <a:t> is the abstract idea of a waiting line, FIFO</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68293A-124A-4DD5-9339-497A87251B2A}" type="slidenum">
              <a:rPr lang="en-US" altLang="en-US">
                <a:solidFill>
                  <a:srgbClr val="3F3F3F"/>
                </a:solidFill>
              </a:rPr>
              <a:pPr eaLnBrk="1" hangingPunct="1"/>
              <a:t>19</a:t>
            </a:fld>
            <a:endParaRPr lang="en-US" altLang="en-US">
              <a:solidFill>
                <a:srgbClr val="3F3F3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274638"/>
            <a:ext cx="9144000" cy="1143000"/>
          </a:xfrm>
        </p:spPr>
        <p:txBody>
          <a:bodyPr>
            <a:normAutofit fontScale="90000"/>
          </a:bodyPr>
          <a:lstStyle/>
          <a:p>
            <a:pPr eaLnBrk="1" fontAlgn="auto" hangingPunct="1">
              <a:spcAft>
                <a:spcPts val="0"/>
              </a:spcAft>
              <a:defRPr/>
            </a:pPr>
            <a:r>
              <a:rPr lang="en-US" sz="4000">
                <a:solidFill>
                  <a:schemeClr val="accent1">
                    <a:satMod val="150000"/>
                  </a:schemeClr>
                </a:solidFill>
              </a:rPr>
              <a:t>Algorithm Efficiency, Big O Notation, ADT’s, and Role of data Structures</a:t>
            </a:r>
          </a:p>
        </p:txBody>
      </p:sp>
      <p:sp>
        <p:nvSpPr>
          <p:cNvPr id="10243" name="Rectangle 3"/>
          <p:cNvSpPr>
            <a:spLocks noGrp="1" noChangeArrowheads="1"/>
          </p:cNvSpPr>
          <p:nvPr>
            <p:ph idx="1"/>
          </p:nvPr>
        </p:nvSpPr>
        <p:spPr/>
        <p:txBody>
          <a:bodyPr/>
          <a:lstStyle/>
          <a:p>
            <a:pPr eaLnBrk="1" hangingPunct="1"/>
            <a:r>
              <a:rPr lang="en-US" altLang="en-US" smtClean="0"/>
              <a:t>Algorithm Efficiency</a:t>
            </a:r>
          </a:p>
          <a:p>
            <a:pPr eaLnBrk="1" hangingPunct="1"/>
            <a:r>
              <a:rPr lang="en-US" altLang="en-US" smtClean="0"/>
              <a:t>Big O Notation</a:t>
            </a:r>
          </a:p>
          <a:p>
            <a:pPr eaLnBrk="1" hangingPunct="1"/>
            <a:r>
              <a:rPr lang="en-US" altLang="en-US" smtClean="0"/>
              <a:t>Role of Data Structures</a:t>
            </a:r>
          </a:p>
          <a:p>
            <a:pPr eaLnBrk="1" hangingPunct="1"/>
            <a:r>
              <a:rPr lang="en-US" altLang="en-US" smtClean="0"/>
              <a:t>Abstract Data Types (ADTs)</a:t>
            </a:r>
          </a:p>
          <a:p>
            <a:pPr eaLnBrk="1" hangingPunct="1"/>
            <a:r>
              <a:rPr lang="en-US" altLang="en-US" smtClean="0"/>
              <a:t>Data Structures</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455400-F7DE-4CC9-B692-4EB1EF5135D8}" type="slidenum">
              <a:rPr lang="en-US" altLang="en-US">
                <a:solidFill>
                  <a:srgbClr val="3F3F3F"/>
                </a:solidFill>
              </a:rPr>
              <a:pPr eaLnBrk="1" hangingPunct="1"/>
              <a:t>2</a:t>
            </a:fld>
            <a:endParaRPr lang="en-US" altLang="en-US">
              <a:solidFill>
                <a:srgbClr val="3F3F3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Data Structures</a:t>
            </a:r>
          </a:p>
        </p:txBody>
      </p:sp>
      <p:sp>
        <p:nvSpPr>
          <p:cNvPr id="28675" name="Rectangle 3"/>
          <p:cNvSpPr>
            <a:spLocks noGrp="1" noChangeArrowheads="1"/>
          </p:cNvSpPr>
          <p:nvPr>
            <p:ph idx="1"/>
          </p:nvPr>
        </p:nvSpPr>
        <p:spPr>
          <a:xfrm>
            <a:off x="457200" y="1295400"/>
            <a:ext cx="8686800" cy="3276600"/>
          </a:xfrm>
        </p:spPr>
        <p:txBody>
          <a:bodyPr/>
          <a:lstStyle/>
          <a:p>
            <a:pPr eaLnBrk="1" hangingPunct="1"/>
            <a:r>
              <a:rPr lang="en-US" altLang="en-US" smtClean="0"/>
              <a:t>A data structure is a programming construct used to implement an Abstract Data Type</a:t>
            </a:r>
          </a:p>
          <a:p>
            <a:pPr lvl="1" eaLnBrk="1" hangingPunct="1"/>
            <a:r>
              <a:rPr lang="en-US" altLang="en-US" smtClean="0"/>
              <a:t>It is a mechanism for organizing the data that the ADT is encapsulating</a:t>
            </a:r>
          </a:p>
          <a:p>
            <a:pPr lvl="1" eaLnBrk="1" hangingPunct="1"/>
            <a:r>
              <a:rPr lang="en-US" altLang="en-US" smtClean="0"/>
              <a:t>The type of data structure should be hidden by the API of the ADT</a:t>
            </a:r>
          </a:p>
          <a:p>
            <a:pPr eaLnBrk="1" hangingPunct="1"/>
            <a:endParaRPr lang="en-US" altLang="en-US" smtClean="0"/>
          </a:p>
        </p:txBody>
      </p:sp>
      <p:sp>
        <p:nvSpPr>
          <p:cNvPr id="2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5262D3-E02E-4EDA-A187-D7B501A93DCA}" type="slidenum">
              <a:rPr lang="en-US" altLang="en-US">
                <a:solidFill>
                  <a:srgbClr val="3F3F3F"/>
                </a:solidFill>
              </a:rPr>
              <a:pPr eaLnBrk="1" hangingPunct="1"/>
              <a:t>20</a:t>
            </a:fld>
            <a:endParaRPr lang="en-US" altLang="en-US">
              <a:solidFill>
                <a:srgbClr val="3F3F3F"/>
              </a:solidFill>
            </a:endParaRPr>
          </a:p>
        </p:txBody>
      </p:sp>
      <p:sp>
        <p:nvSpPr>
          <p:cNvPr id="28677" name="AutoShape 4"/>
          <p:cNvSpPr>
            <a:spLocks noChangeArrowheads="1"/>
          </p:cNvSpPr>
          <p:nvPr/>
        </p:nvSpPr>
        <p:spPr bwMode="auto">
          <a:xfrm>
            <a:off x="1219200" y="4724400"/>
            <a:ext cx="1752600" cy="15240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Class that </a:t>
            </a:r>
          </a:p>
          <a:p>
            <a:pPr algn="ctr" eaLnBrk="1" hangingPunct="1"/>
            <a:r>
              <a:rPr lang="en-US" altLang="en-US"/>
              <a:t>uses</a:t>
            </a:r>
          </a:p>
          <a:p>
            <a:pPr algn="ctr" eaLnBrk="1" hangingPunct="1"/>
            <a:r>
              <a:rPr lang="en-US" altLang="en-US"/>
              <a:t> an ADT</a:t>
            </a:r>
          </a:p>
        </p:txBody>
      </p:sp>
      <p:sp>
        <p:nvSpPr>
          <p:cNvPr id="28678" name="AutoShape 5"/>
          <p:cNvSpPr>
            <a:spLocks noChangeArrowheads="1"/>
          </p:cNvSpPr>
          <p:nvPr/>
        </p:nvSpPr>
        <p:spPr bwMode="auto">
          <a:xfrm>
            <a:off x="4572000" y="4724400"/>
            <a:ext cx="3505200" cy="15240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79" name="Text Box 6"/>
          <p:cNvSpPr txBox="1">
            <a:spLocks noChangeArrowheads="1"/>
          </p:cNvSpPr>
          <p:nvPr/>
        </p:nvSpPr>
        <p:spPr bwMode="auto">
          <a:xfrm>
            <a:off x="4806950" y="5029200"/>
            <a:ext cx="13525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Class that</a:t>
            </a:r>
          </a:p>
          <a:p>
            <a:pPr algn="ctr" eaLnBrk="1" hangingPunct="1"/>
            <a:r>
              <a:rPr lang="en-US" altLang="en-US"/>
              <a:t>implements</a:t>
            </a:r>
          </a:p>
          <a:p>
            <a:pPr algn="ctr" eaLnBrk="1" hangingPunct="1"/>
            <a:r>
              <a:rPr lang="en-US" altLang="en-US"/>
              <a:t>an ADT</a:t>
            </a:r>
          </a:p>
        </p:txBody>
      </p:sp>
      <p:sp>
        <p:nvSpPr>
          <p:cNvPr id="28680" name="Rectangle 7"/>
          <p:cNvSpPr>
            <a:spLocks noChangeArrowheads="1"/>
          </p:cNvSpPr>
          <p:nvPr/>
        </p:nvSpPr>
        <p:spPr bwMode="auto">
          <a:xfrm>
            <a:off x="6324600" y="5029200"/>
            <a:ext cx="1447800" cy="914400"/>
          </a:xfrm>
          <a:prstGeom prst="rect">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81" name="Text Box 8"/>
          <p:cNvSpPr txBox="1">
            <a:spLocks noChangeArrowheads="1"/>
          </p:cNvSpPr>
          <p:nvPr/>
        </p:nvSpPr>
        <p:spPr bwMode="auto">
          <a:xfrm>
            <a:off x="6477000" y="5181600"/>
            <a:ext cx="1111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Data</a:t>
            </a:r>
          </a:p>
          <a:p>
            <a:pPr algn="ctr" eaLnBrk="1" hangingPunct="1"/>
            <a:r>
              <a:rPr lang="en-US" altLang="en-US"/>
              <a:t>Structure</a:t>
            </a:r>
          </a:p>
        </p:txBody>
      </p:sp>
      <p:sp>
        <p:nvSpPr>
          <p:cNvPr id="28682" name="Rectangle 9"/>
          <p:cNvSpPr>
            <a:spLocks noChangeArrowheads="1"/>
          </p:cNvSpPr>
          <p:nvPr/>
        </p:nvSpPr>
        <p:spPr bwMode="auto">
          <a:xfrm>
            <a:off x="4038600" y="4724400"/>
            <a:ext cx="228600" cy="1600200"/>
          </a:xfrm>
          <a:prstGeom prst="rect">
            <a:avLst/>
          </a:prstGeom>
          <a:solidFill>
            <a:srgbClr val="00808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83" name="Line 10"/>
          <p:cNvSpPr>
            <a:spLocks noChangeShapeType="1"/>
          </p:cNvSpPr>
          <p:nvPr/>
        </p:nvSpPr>
        <p:spPr bwMode="auto">
          <a:xfrm>
            <a:off x="3657600" y="49530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Text Box 11"/>
          <p:cNvSpPr txBox="1">
            <a:spLocks noChangeArrowheads="1"/>
          </p:cNvSpPr>
          <p:nvPr/>
        </p:nvSpPr>
        <p:spPr bwMode="auto">
          <a:xfrm>
            <a:off x="3581400" y="4267200"/>
            <a:ext cx="113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Interface</a:t>
            </a:r>
          </a:p>
        </p:txBody>
      </p:sp>
      <p:sp>
        <p:nvSpPr>
          <p:cNvPr id="28685" name="Line 12"/>
          <p:cNvSpPr>
            <a:spLocks noChangeShapeType="1"/>
          </p:cNvSpPr>
          <p:nvPr/>
        </p:nvSpPr>
        <p:spPr bwMode="auto">
          <a:xfrm>
            <a:off x="3657600" y="52578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13"/>
          <p:cNvSpPr>
            <a:spLocks noChangeShapeType="1"/>
          </p:cNvSpPr>
          <p:nvPr/>
        </p:nvSpPr>
        <p:spPr bwMode="auto">
          <a:xfrm>
            <a:off x="3657600" y="55626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14"/>
          <p:cNvSpPr>
            <a:spLocks noChangeShapeType="1"/>
          </p:cNvSpPr>
          <p:nvPr/>
        </p:nvSpPr>
        <p:spPr bwMode="auto">
          <a:xfrm>
            <a:off x="3657600" y="58674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15"/>
          <p:cNvSpPr>
            <a:spLocks noChangeShapeType="1"/>
          </p:cNvSpPr>
          <p:nvPr/>
        </p:nvSpPr>
        <p:spPr bwMode="auto">
          <a:xfrm>
            <a:off x="3657600" y="6172200"/>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Oval 16"/>
          <p:cNvSpPr>
            <a:spLocks noChangeArrowheads="1"/>
          </p:cNvSpPr>
          <p:nvPr/>
        </p:nvSpPr>
        <p:spPr bwMode="auto">
          <a:xfrm>
            <a:off x="3505200" y="4800600"/>
            <a:ext cx="228600" cy="228600"/>
          </a:xfrm>
          <a:prstGeom prst="ellipse">
            <a:avLst/>
          </a:prstGeom>
          <a:solidFill>
            <a:srgbClr val="00808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90" name="Oval 17"/>
          <p:cNvSpPr>
            <a:spLocks noChangeArrowheads="1"/>
          </p:cNvSpPr>
          <p:nvPr/>
        </p:nvSpPr>
        <p:spPr bwMode="auto">
          <a:xfrm>
            <a:off x="3505200" y="5105400"/>
            <a:ext cx="228600" cy="228600"/>
          </a:xfrm>
          <a:prstGeom prst="ellipse">
            <a:avLst/>
          </a:prstGeom>
          <a:solidFill>
            <a:srgbClr val="00808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91" name="Oval 18"/>
          <p:cNvSpPr>
            <a:spLocks noChangeArrowheads="1"/>
          </p:cNvSpPr>
          <p:nvPr/>
        </p:nvSpPr>
        <p:spPr bwMode="auto">
          <a:xfrm>
            <a:off x="3505200" y="5410200"/>
            <a:ext cx="228600" cy="228600"/>
          </a:xfrm>
          <a:prstGeom prst="ellipse">
            <a:avLst/>
          </a:prstGeom>
          <a:solidFill>
            <a:srgbClr val="00808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92" name="Oval 19"/>
          <p:cNvSpPr>
            <a:spLocks noChangeArrowheads="1"/>
          </p:cNvSpPr>
          <p:nvPr/>
        </p:nvSpPr>
        <p:spPr bwMode="auto">
          <a:xfrm>
            <a:off x="3505200" y="5715000"/>
            <a:ext cx="228600" cy="228600"/>
          </a:xfrm>
          <a:prstGeom prst="ellipse">
            <a:avLst/>
          </a:prstGeom>
          <a:solidFill>
            <a:srgbClr val="00808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8693" name="Oval 20"/>
          <p:cNvSpPr>
            <a:spLocks noChangeArrowheads="1"/>
          </p:cNvSpPr>
          <p:nvPr/>
        </p:nvSpPr>
        <p:spPr bwMode="auto">
          <a:xfrm>
            <a:off x="3505200" y="6019800"/>
            <a:ext cx="228600" cy="228600"/>
          </a:xfrm>
          <a:prstGeom prst="ellipse">
            <a:avLst/>
          </a:prstGeom>
          <a:solidFill>
            <a:srgbClr val="00808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Algorithm Efficiency</a:t>
            </a:r>
          </a:p>
        </p:txBody>
      </p:sp>
      <p:sp>
        <p:nvSpPr>
          <p:cNvPr id="11267" name="Rectangle 3"/>
          <p:cNvSpPr>
            <a:spLocks noGrp="1" noChangeArrowheads="1"/>
          </p:cNvSpPr>
          <p:nvPr>
            <p:ph idx="1"/>
          </p:nvPr>
        </p:nvSpPr>
        <p:spPr/>
        <p:txBody>
          <a:bodyPr/>
          <a:lstStyle/>
          <a:p>
            <a:pPr eaLnBrk="1" hangingPunct="1"/>
            <a:r>
              <a:rPr lang="en-US" altLang="en-US" smtClean="0"/>
              <a:t>Let’s look at the following algorithm for initializing the values in an array:</a:t>
            </a:r>
          </a:p>
          <a:p>
            <a:pPr lvl="1" eaLnBrk="1" hangingPunct="1">
              <a:buFontTx/>
              <a:buNone/>
            </a:pPr>
            <a:r>
              <a:rPr lang="en-US" altLang="en-US" smtClean="0">
                <a:latin typeface="Courier New" panose="02070309020205020404" pitchFamily="49" charset="0"/>
              </a:rPr>
              <a:t>final int N = 500;</a:t>
            </a:r>
          </a:p>
          <a:p>
            <a:pPr lvl="1" eaLnBrk="1" hangingPunct="1">
              <a:buFontTx/>
              <a:buNone/>
            </a:pPr>
            <a:r>
              <a:rPr lang="en-US" altLang="en-US" smtClean="0">
                <a:latin typeface="Courier New" panose="02070309020205020404" pitchFamily="49" charset="0"/>
              </a:rPr>
              <a:t>int [] counts = new int[N];</a:t>
            </a:r>
          </a:p>
          <a:p>
            <a:pPr lvl="1" eaLnBrk="1" hangingPunct="1">
              <a:buFontTx/>
              <a:buNone/>
            </a:pPr>
            <a:r>
              <a:rPr lang="en-US" altLang="en-US" smtClean="0">
                <a:latin typeface="Courier New" panose="02070309020205020404" pitchFamily="49" charset="0"/>
              </a:rPr>
              <a:t>for (int i=0; i&lt;counts.length; i++)</a:t>
            </a:r>
          </a:p>
          <a:p>
            <a:pPr lvl="1" eaLnBrk="1" hangingPunct="1">
              <a:buFontTx/>
              <a:buNone/>
            </a:pPr>
            <a:r>
              <a:rPr lang="en-US" altLang="en-US" smtClean="0">
                <a:latin typeface="Courier New" panose="02070309020205020404" pitchFamily="49" charset="0"/>
              </a:rPr>
              <a:t>    counts[i] = 0;</a:t>
            </a:r>
          </a:p>
          <a:p>
            <a:pPr eaLnBrk="1" hangingPunct="1"/>
            <a:r>
              <a:rPr lang="en-US" altLang="en-US" smtClean="0"/>
              <a:t>The length of time the algorithm takes to execute depends on the value of N</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AD307A-3394-4FAF-B3DE-AD50F57FA7D5}" type="slidenum">
              <a:rPr lang="en-US" altLang="en-US">
                <a:solidFill>
                  <a:srgbClr val="3F3F3F"/>
                </a:solidFill>
              </a:rPr>
              <a:pPr eaLnBrk="1" hangingPunct="1"/>
              <a:t>3</a:t>
            </a:fld>
            <a:endParaRPr lang="en-US" altLang="en-US">
              <a:solidFill>
                <a:srgbClr val="3F3F3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Algorithm Efficiency</a:t>
            </a:r>
          </a:p>
        </p:txBody>
      </p:sp>
      <p:sp>
        <p:nvSpPr>
          <p:cNvPr id="12291" name="Rectangle 3"/>
          <p:cNvSpPr>
            <a:spLocks noGrp="1" noChangeArrowheads="1"/>
          </p:cNvSpPr>
          <p:nvPr>
            <p:ph idx="1"/>
          </p:nvPr>
        </p:nvSpPr>
        <p:spPr>
          <a:xfrm>
            <a:off x="457200" y="1600200"/>
            <a:ext cx="8229600" cy="4953000"/>
          </a:xfrm>
        </p:spPr>
        <p:txBody>
          <a:bodyPr/>
          <a:lstStyle/>
          <a:p>
            <a:pPr eaLnBrk="1" hangingPunct="1"/>
            <a:r>
              <a:rPr lang="en-US" altLang="en-US" smtClean="0"/>
              <a:t>In that algorithm, we have one loop that processes all of the elements in the array </a:t>
            </a:r>
          </a:p>
          <a:p>
            <a:pPr eaLnBrk="1" hangingPunct="1"/>
            <a:r>
              <a:rPr lang="en-US" altLang="en-US" smtClean="0"/>
              <a:t>Intuitively:</a:t>
            </a:r>
          </a:p>
          <a:p>
            <a:pPr lvl="1" eaLnBrk="1" hangingPunct="1"/>
            <a:r>
              <a:rPr lang="en-US" altLang="en-US" smtClean="0"/>
              <a:t>If N was half of its value, we would expect the algorithm to take half the time</a:t>
            </a:r>
          </a:p>
          <a:p>
            <a:pPr lvl="1" eaLnBrk="1" hangingPunct="1"/>
            <a:r>
              <a:rPr lang="en-US" altLang="en-US" smtClean="0"/>
              <a:t>If N was twice its value, we would expect the algorithm to take twice the time</a:t>
            </a:r>
          </a:p>
          <a:p>
            <a:pPr eaLnBrk="1" hangingPunct="1"/>
            <a:r>
              <a:rPr lang="en-US" altLang="en-US" smtClean="0"/>
              <a:t>That is true and we say that the algorithm efficiency relative to N is linear</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3A49F45-F756-4B63-A6AE-6936EE431077}" type="slidenum">
              <a:rPr lang="en-US" altLang="en-US">
                <a:solidFill>
                  <a:srgbClr val="3F3F3F"/>
                </a:solidFill>
              </a:rPr>
              <a:pPr eaLnBrk="1" hangingPunct="1"/>
              <a:t>4</a:t>
            </a:fld>
            <a:endParaRPr lang="en-US" altLang="en-US">
              <a:solidFill>
                <a:srgbClr val="3F3F3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Algorithm Efficiency</a:t>
            </a:r>
          </a:p>
        </p:txBody>
      </p:sp>
      <p:sp>
        <p:nvSpPr>
          <p:cNvPr id="13315" name="Rectangle 3"/>
          <p:cNvSpPr>
            <a:spLocks noGrp="1" noChangeArrowheads="1"/>
          </p:cNvSpPr>
          <p:nvPr>
            <p:ph idx="1"/>
          </p:nvPr>
        </p:nvSpPr>
        <p:spPr>
          <a:xfrm>
            <a:off x="0" y="1600200"/>
            <a:ext cx="9144000" cy="4525963"/>
          </a:xfrm>
        </p:spPr>
        <p:txBody>
          <a:bodyPr/>
          <a:lstStyle/>
          <a:p>
            <a:pPr eaLnBrk="1" hangingPunct="1">
              <a:lnSpc>
                <a:spcPct val="90000"/>
              </a:lnSpc>
            </a:pPr>
            <a:r>
              <a:rPr lang="en-US" altLang="en-US" smtClean="0"/>
              <a:t>Let’s look at another algorithm for initializing the values in a different array:</a:t>
            </a:r>
          </a:p>
          <a:p>
            <a:pPr lvl="1" eaLnBrk="1" hangingPunct="1">
              <a:lnSpc>
                <a:spcPct val="90000"/>
              </a:lnSpc>
              <a:buFontTx/>
              <a:buNone/>
            </a:pPr>
            <a:r>
              <a:rPr lang="en-US" altLang="en-US" smtClean="0">
                <a:latin typeface="Courier New" panose="02070309020205020404" pitchFamily="49" charset="0"/>
              </a:rPr>
              <a:t>final int N = 500;</a:t>
            </a:r>
          </a:p>
          <a:p>
            <a:pPr lvl="1" eaLnBrk="1" hangingPunct="1">
              <a:lnSpc>
                <a:spcPct val="90000"/>
              </a:lnSpc>
              <a:buFontTx/>
              <a:buNone/>
            </a:pPr>
            <a:r>
              <a:rPr lang="en-US" altLang="en-US" smtClean="0">
                <a:latin typeface="Courier New" panose="02070309020205020404" pitchFamily="49" charset="0"/>
              </a:rPr>
              <a:t>int [] [] counts = new int[N][N];</a:t>
            </a:r>
          </a:p>
          <a:p>
            <a:pPr lvl="1" eaLnBrk="1" hangingPunct="1">
              <a:lnSpc>
                <a:spcPct val="90000"/>
              </a:lnSpc>
              <a:buFontTx/>
              <a:buNone/>
            </a:pPr>
            <a:r>
              <a:rPr lang="en-US" altLang="en-US" smtClean="0">
                <a:latin typeface="Courier New" panose="02070309020205020404" pitchFamily="49" charset="0"/>
              </a:rPr>
              <a:t>for (int i=0; i&lt;counts.length; i++)</a:t>
            </a:r>
          </a:p>
          <a:p>
            <a:pPr lvl="1" eaLnBrk="1" hangingPunct="1">
              <a:lnSpc>
                <a:spcPct val="90000"/>
              </a:lnSpc>
              <a:buFontTx/>
              <a:buNone/>
            </a:pPr>
            <a:r>
              <a:rPr lang="en-US" altLang="en-US" smtClean="0">
                <a:latin typeface="Courier New" panose="02070309020205020404" pitchFamily="49" charset="0"/>
              </a:rPr>
              <a:t>	for (int j=0; j&lt;counts[i].length; j++)</a:t>
            </a:r>
          </a:p>
          <a:p>
            <a:pPr lvl="1" eaLnBrk="1" hangingPunct="1">
              <a:lnSpc>
                <a:spcPct val="90000"/>
              </a:lnSpc>
              <a:buFontTx/>
              <a:buNone/>
            </a:pPr>
            <a:r>
              <a:rPr lang="en-US" altLang="en-US" smtClean="0">
                <a:latin typeface="Courier New" panose="02070309020205020404" pitchFamily="49" charset="0"/>
              </a:rPr>
              <a:t>    counts[i][j] = 0;</a:t>
            </a:r>
          </a:p>
          <a:p>
            <a:pPr eaLnBrk="1" hangingPunct="1">
              <a:lnSpc>
                <a:spcPct val="90000"/>
              </a:lnSpc>
            </a:pPr>
            <a:r>
              <a:rPr lang="en-US" altLang="en-US" smtClean="0"/>
              <a:t>The length of time the algorithm takes to execute still depends on the value of N</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D23437-56D8-4FDD-8F88-6E1110D2D252}" type="slidenum">
              <a:rPr lang="en-US" altLang="en-US">
                <a:solidFill>
                  <a:srgbClr val="3F3F3F"/>
                </a:solidFill>
              </a:rPr>
              <a:pPr eaLnBrk="1" hangingPunct="1"/>
              <a:t>5</a:t>
            </a:fld>
            <a:endParaRPr lang="en-US" altLang="en-US">
              <a:solidFill>
                <a:srgbClr val="3F3F3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Algorithm Efficiency</a:t>
            </a:r>
          </a:p>
        </p:txBody>
      </p:sp>
      <p:sp>
        <p:nvSpPr>
          <p:cNvPr id="14339" name="Rectangle 3"/>
          <p:cNvSpPr>
            <a:spLocks noGrp="1" noChangeArrowheads="1"/>
          </p:cNvSpPr>
          <p:nvPr>
            <p:ph idx="1"/>
          </p:nvPr>
        </p:nvSpPr>
        <p:spPr>
          <a:xfrm>
            <a:off x="381000" y="1295400"/>
            <a:ext cx="8229600" cy="5257800"/>
          </a:xfrm>
        </p:spPr>
        <p:txBody>
          <a:bodyPr/>
          <a:lstStyle/>
          <a:p>
            <a:pPr eaLnBrk="1" hangingPunct="1"/>
            <a:r>
              <a:rPr lang="en-US" altLang="en-US" smtClean="0"/>
              <a:t>However, in the second algorithm, we have two nested loops to process the elements in the two dimensional array </a:t>
            </a:r>
          </a:p>
          <a:p>
            <a:pPr eaLnBrk="1" hangingPunct="1"/>
            <a:r>
              <a:rPr lang="en-US" altLang="en-US" smtClean="0"/>
              <a:t>Intuitively:</a:t>
            </a:r>
          </a:p>
          <a:p>
            <a:pPr lvl="1" eaLnBrk="1" hangingPunct="1"/>
            <a:r>
              <a:rPr lang="en-US" altLang="en-US" smtClean="0"/>
              <a:t>If N is half its value, we would expect the algorithm to take one quarter the time</a:t>
            </a:r>
          </a:p>
          <a:p>
            <a:pPr lvl="1" eaLnBrk="1" hangingPunct="1"/>
            <a:r>
              <a:rPr lang="en-US" altLang="en-US" smtClean="0"/>
              <a:t>If N is twice its value, we would expect the algorithm to take quadruple the time</a:t>
            </a:r>
          </a:p>
          <a:p>
            <a:pPr eaLnBrk="1" hangingPunct="1"/>
            <a:r>
              <a:rPr lang="en-US" altLang="en-US" smtClean="0"/>
              <a:t>That is true and we say that the algorithm efficiency relative to N is quadratic</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09AEF5C-9729-4290-820A-BAEE6DB98181}" type="slidenum">
              <a:rPr lang="en-US" altLang="en-US">
                <a:solidFill>
                  <a:srgbClr val="3F3F3F"/>
                </a:solidFill>
              </a:rPr>
              <a:pPr eaLnBrk="1" hangingPunct="1"/>
              <a:t>6</a:t>
            </a:fld>
            <a:endParaRPr lang="en-US" altLang="en-US">
              <a:solidFill>
                <a:srgbClr val="3F3F3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Big-O Notation</a:t>
            </a:r>
          </a:p>
        </p:txBody>
      </p:sp>
      <p:sp>
        <p:nvSpPr>
          <p:cNvPr id="15363" name="Rectangle 3"/>
          <p:cNvSpPr>
            <a:spLocks noGrp="1" noChangeArrowheads="1"/>
          </p:cNvSpPr>
          <p:nvPr>
            <p:ph idx="1"/>
          </p:nvPr>
        </p:nvSpPr>
        <p:spPr>
          <a:xfrm>
            <a:off x="0" y="1371600"/>
            <a:ext cx="9144000" cy="5257800"/>
          </a:xfrm>
        </p:spPr>
        <p:txBody>
          <a:bodyPr/>
          <a:lstStyle/>
          <a:p>
            <a:pPr eaLnBrk="1" hangingPunct="1"/>
            <a:r>
              <a:rPr lang="en-US" altLang="en-US" smtClean="0"/>
              <a:t>We use a shorthand mathematical notation to describe the efficiency of an algorithm relative to any parameter n as its “Order” or Big-O</a:t>
            </a:r>
          </a:p>
          <a:p>
            <a:pPr lvl="1" eaLnBrk="1" hangingPunct="1"/>
            <a:r>
              <a:rPr lang="en-US" altLang="en-US" smtClean="0"/>
              <a:t>We can say that the first algorithm is O(n)</a:t>
            </a:r>
          </a:p>
          <a:p>
            <a:pPr lvl="1" eaLnBrk="1" hangingPunct="1"/>
            <a:r>
              <a:rPr lang="en-US" altLang="en-US" smtClean="0"/>
              <a:t>We can say that the second algorithm is O(n</a:t>
            </a:r>
            <a:r>
              <a:rPr lang="en-US" altLang="en-US" baseline="30000" smtClean="0"/>
              <a:t>2</a:t>
            </a:r>
            <a:r>
              <a:rPr lang="en-US" altLang="en-US" smtClean="0"/>
              <a:t>)</a:t>
            </a:r>
          </a:p>
          <a:p>
            <a:pPr eaLnBrk="1" hangingPunct="1"/>
            <a:r>
              <a:rPr lang="en-US" altLang="en-US" smtClean="0"/>
              <a:t>For any algorithm that has a function g(n) of the parameter n that describes its length of time to execute, we can say the algorithm is O(g(n))</a:t>
            </a:r>
          </a:p>
          <a:p>
            <a:pPr eaLnBrk="1" hangingPunct="1"/>
            <a:r>
              <a:rPr lang="en-US" altLang="en-US" smtClean="0"/>
              <a:t>We only include the fastest growing term and ignore any multiplying by or adding of constants</a:t>
            </a:r>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291773-54DE-4CE6-9881-5A8322C7E326}" type="slidenum">
              <a:rPr lang="en-US" altLang="en-US">
                <a:solidFill>
                  <a:srgbClr val="3F3F3F"/>
                </a:solidFill>
              </a:rPr>
              <a:pPr eaLnBrk="1" hangingPunct="1"/>
              <a:t>7</a:t>
            </a:fld>
            <a:endParaRPr lang="en-US" altLang="en-US">
              <a:solidFill>
                <a:srgbClr val="3F3F3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14400" y="274638"/>
            <a:ext cx="7924800" cy="715962"/>
          </a:xfrm>
        </p:spPr>
        <p:txBody>
          <a:bodyPr/>
          <a:lstStyle/>
          <a:p>
            <a:pPr eaLnBrk="1" fontAlgn="auto" hangingPunct="1">
              <a:spcAft>
                <a:spcPts val="0"/>
              </a:spcAft>
              <a:defRPr/>
            </a:pPr>
            <a:r>
              <a:rPr lang="en-US" sz="4000">
                <a:solidFill>
                  <a:schemeClr val="accent1">
                    <a:satMod val="150000"/>
                  </a:schemeClr>
                </a:solidFill>
              </a:rPr>
              <a:t>Seven Growth Functions</a:t>
            </a:r>
          </a:p>
        </p:txBody>
      </p:sp>
      <p:sp>
        <p:nvSpPr>
          <p:cNvPr id="16387" name="Rectangle 3"/>
          <p:cNvSpPr>
            <a:spLocks noGrp="1" noChangeArrowheads="1"/>
          </p:cNvSpPr>
          <p:nvPr>
            <p:ph idx="1"/>
          </p:nvPr>
        </p:nvSpPr>
        <p:spPr>
          <a:xfrm>
            <a:off x="457200" y="1371600"/>
            <a:ext cx="8229600" cy="4953000"/>
          </a:xfrm>
        </p:spPr>
        <p:txBody>
          <a:bodyPr/>
          <a:lstStyle/>
          <a:p>
            <a:pPr eaLnBrk="1" hangingPunct="1">
              <a:lnSpc>
                <a:spcPct val="90000"/>
              </a:lnSpc>
            </a:pPr>
            <a:r>
              <a:rPr lang="en-US" altLang="en-US" smtClean="0"/>
              <a:t>Seven functions g(n) that occur frequently in the analysis of algorithms (in order of increasing rate of growth relative to n):</a:t>
            </a:r>
          </a:p>
          <a:p>
            <a:pPr lvl="1" eaLnBrk="1" hangingPunct="1">
              <a:lnSpc>
                <a:spcPct val="90000"/>
              </a:lnSpc>
            </a:pPr>
            <a:r>
              <a:rPr lang="en-US" altLang="en-US" smtClean="0"/>
              <a:t>Constant </a:t>
            </a:r>
            <a:r>
              <a:rPr lang="en-US" altLang="en-US" smtClean="0">
                <a:sym typeface="Symbol" panose="05050102010706020507" pitchFamily="18" charset="2"/>
              </a:rPr>
              <a:t> </a:t>
            </a:r>
            <a:r>
              <a:rPr lang="en-US" altLang="en-US" b="1" i="1" smtClean="0">
                <a:latin typeface="Times New Roman" panose="02020603050405020304" pitchFamily="18" charset="0"/>
                <a:sym typeface="Symbol" panose="05050102010706020507" pitchFamily="18" charset="2"/>
              </a:rPr>
              <a:t>1</a:t>
            </a:r>
          </a:p>
          <a:p>
            <a:pPr lvl="1" eaLnBrk="1" hangingPunct="1">
              <a:lnSpc>
                <a:spcPct val="90000"/>
              </a:lnSpc>
            </a:pPr>
            <a:r>
              <a:rPr lang="en-US" altLang="en-US" smtClean="0"/>
              <a:t>Logarithmic </a:t>
            </a:r>
            <a:r>
              <a:rPr lang="en-US" altLang="en-US" smtClean="0">
                <a:sym typeface="Symbol" panose="05050102010706020507" pitchFamily="18" charset="2"/>
              </a:rPr>
              <a:t> log </a:t>
            </a:r>
            <a:r>
              <a:rPr lang="en-US" altLang="en-US" b="1" i="1" smtClean="0">
                <a:latin typeface="Times New Roman" panose="02020603050405020304" pitchFamily="18" charset="0"/>
                <a:sym typeface="Symbol" panose="05050102010706020507" pitchFamily="18" charset="2"/>
              </a:rPr>
              <a:t>n</a:t>
            </a:r>
            <a:endParaRPr lang="en-US" altLang="en-US" smtClean="0"/>
          </a:p>
          <a:p>
            <a:pPr lvl="1" eaLnBrk="1" hangingPunct="1">
              <a:lnSpc>
                <a:spcPct val="90000"/>
              </a:lnSpc>
            </a:pPr>
            <a:r>
              <a:rPr lang="en-US" altLang="en-US" smtClean="0"/>
              <a:t>Linear </a:t>
            </a:r>
            <a:r>
              <a:rPr lang="en-US" altLang="en-US" smtClean="0">
                <a:sym typeface="Symbol" panose="05050102010706020507" pitchFamily="18" charset="2"/>
              </a:rPr>
              <a:t> </a:t>
            </a:r>
            <a:r>
              <a:rPr lang="en-US" altLang="en-US" b="1" i="1" smtClean="0">
                <a:latin typeface="Times New Roman" panose="02020603050405020304" pitchFamily="18" charset="0"/>
                <a:sym typeface="Symbol" panose="05050102010706020507" pitchFamily="18" charset="2"/>
              </a:rPr>
              <a:t>n</a:t>
            </a:r>
          </a:p>
          <a:p>
            <a:pPr lvl="1" eaLnBrk="1" hangingPunct="1">
              <a:lnSpc>
                <a:spcPct val="90000"/>
              </a:lnSpc>
            </a:pPr>
            <a:r>
              <a:rPr lang="en-US" altLang="en-US" smtClean="0"/>
              <a:t>Log Linear </a:t>
            </a:r>
            <a:r>
              <a:rPr lang="en-US" altLang="en-US" smtClean="0">
                <a:sym typeface="Symbol" panose="05050102010706020507" pitchFamily="18" charset="2"/>
              </a:rPr>
              <a:t> </a:t>
            </a:r>
            <a:r>
              <a:rPr lang="en-US" altLang="en-US" b="1" i="1" smtClean="0">
                <a:latin typeface="Times New Roman" panose="02020603050405020304" pitchFamily="18" charset="0"/>
                <a:sym typeface="Symbol" panose="05050102010706020507" pitchFamily="18" charset="2"/>
              </a:rPr>
              <a:t>n </a:t>
            </a:r>
            <a:r>
              <a:rPr lang="en-US" altLang="en-US" smtClean="0">
                <a:sym typeface="Symbol" panose="05050102010706020507" pitchFamily="18" charset="2"/>
              </a:rPr>
              <a:t>log </a:t>
            </a:r>
            <a:r>
              <a:rPr lang="en-US" altLang="en-US" b="1" i="1" smtClean="0">
                <a:latin typeface="Times New Roman" panose="02020603050405020304" pitchFamily="18" charset="0"/>
                <a:sym typeface="Symbol" panose="05050102010706020507" pitchFamily="18" charset="2"/>
              </a:rPr>
              <a:t>n</a:t>
            </a:r>
          </a:p>
          <a:p>
            <a:pPr lvl="1" eaLnBrk="1" hangingPunct="1">
              <a:lnSpc>
                <a:spcPct val="90000"/>
              </a:lnSpc>
            </a:pPr>
            <a:r>
              <a:rPr lang="en-US" altLang="en-US" smtClean="0"/>
              <a:t>Quadratic </a:t>
            </a:r>
            <a:r>
              <a:rPr lang="en-US" altLang="en-US" smtClean="0">
                <a:sym typeface="Symbol" panose="05050102010706020507" pitchFamily="18" charset="2"/>
              </a:rPr>
              <a:t> </a:t>
            </a:r>
            <a:r>
              <a:rPr lang="en-US" altLang="en-US" b="1" i="1" smtClean="0">
                <a:latin typeface="Times New Roman" panose="02020603050405020304" pitchFamily="18" charset="0"/>
                <a:sym typeface="Symbol" panose="05050102010706020507" pitchFamily="18" charset="2"/>
              </a:rPr>
              <a:t>n</a:t>
            </a:r>
            <a:r>
              <a:rPr lang="en-US" altLang="en-US" baseline="30000" smtClean="0">
                <a:latin typeface="Times New Roman" panose="02020603050405020304" pitchFamily="18" charset="0"/>
                <a:sym typeface="Symbol" panose="05050102010706020507" pitchFamily="18" charset="2"/>
              </a:rPr>
              <a:t>2</a:t>
            </a:r>
          </a:p>
          <a:p>
            <a:pPr lvl="1" eaLnBrk="1" hangingPunct="1">
              <a:lnSpc>
                <a:spcPct val="90000"/>
              </a:lnSpc>
            </a:pPr>
            <a:r>
              <a:rPr lang="en-US" altLang="en-US" smtClean="0"/>
              <a:t>Cubic </a:t>
            </a:r>
            <a:r>
              <a:rPr lang="en-US" altLang="en-US" smtClean="0">
                <a:sym typeface="Symbol" panose="05050102010706020507" pitchFamily="18" charset="2"/>
              </a:rPr>
              <a:t> </a:t>
            </a:r>
            <a:r>
              <a:rPr lang="en-US" altLang="en-US" b="1" i="1" smtClean="0">
                <a:latin typeface="Times New Roman" panose="02020603050405020304" pitchFamily="18" charset="0"/>
                <a:sym typeface="Symbol" panose="05050102010706020507" pitchFamily="18" charset="2"/>
              </a:rPr>
              <a:t>n</a:t>
            </a:r>
            <a:r>
              <a:rPr lang="en-US" altLang="en-US" baseline="30000" smtClean="0">
                <a:latin typeface="Times New Roman" panose="02020603050405020304" pitchFamily="18" charset="0"/>
                <a:sym typeface="Symbol" panose="05050102010706020507" pitchFamily="18" charset="2"/>
              </a:rPr>
              <a:t>3</a:t>
            </a:r>
          </a:p>
          <a:p>
            <a:pPr lvl="1" eaLnBrk="1" hangingPunct="1">
              <a:lnSpc>
                <a:spcPct val="90000"/>
              </a:lnSpc>
            </a:pPr>
            <a:r>
              <a:rPr lang="en-US" altLang="en-US" smtClean="0"/>
              <a:t>Exponential </a:t>
            </a:r>
            <a:r>
              <a:rPr lang="en-US" altLang="en-US" smtClean="0">
                <a:sym typeface="Symbol" panose="05050102010706020507" pitchFamily="18" charset="2"/>
              </a:rPr>
              <a:t> </a:t>
            </a:r>
            <a:r>
              <a:rPr lang="en-US" altLang="en-US" b="1" smtClean="0">
                <a:latin typeface="Times New Roman" panose="02020603050405020304" pitchFamily="18" charset="0"/>
                <a:sym typeface="Symbol" panose="05050102010706020507" pitchFamily="18" charset="2"/>
              </a:rPr>
              <a:t>2</a:t>
            </a:r>
            <a:r>
              <a:rPr lang="en-US" altLang="en-US" i="1" baseline="30000" smtClean="0">
                <a:latin typeface="Times New Roman" panose="02020603050405020304" pitchFamily="18" charset="0"/>
                <a:sym typeface="Symbol" panose="05050102010706020507" pitchFamily="18" charset="2"/>
              </a:rPr>
              <a:t>n</a:t>
            </a:r>
            <a:endParaRPr lang="en-US" altLang="en-US" smtClean="0"/>
          </a:p>
        </p:txBody>
      </p:sp>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5E4990-27B6-4CF5-A0BC-9E33C92AA66A}" type="slidenum">
              <a:rPr lang="en-US" altLang="en-US">
                <a:solidFill>
                  <a:srgbClr val="3F3F3F"/>
                </a:solidFill>
              </a:rPr>
              <a:pPr eaLnBrk="1" hangingPunct="1"/>
              <a:t>8</a:t>
            </a:fld>
            <a:endParaRPr lang="en-US" altLang="en-US">
              <a:solidFill>
                <a:srgbClr val="3F3F3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Growth Rates Compared</a:t>
            </a:r>
          </a:p>
        </p:txBody>
      </p:sp>
      <p:graphicFrame>
        <p:nvGraphicFramePr>
          <p:cNvPr id="12291" name="Group 3"/>
          <p:cNvGraphicFramePr>
            <a:graphicFrameLocks noGrp="1"/>
          </p:cNvGraphicFramePr>
          <p:nvPr>
            <p:ph type="tbl" idx="1"/>
          </p:nvPr>
        </p:nvGraphicFramePr>
        <p:xfrm>
          <a:off x="457200" y="1447800"/>
          <a:ext cx="8382000" cy="4829175"/>
        </p:xfrm>
        <a:graphic>
          <a:graphicData uri="http://schemas.openxmlformats.org/drawingml/2006/table">
            <a:tbl>
              <a:tblPr/>
              <a:tblGrid>
                <a:gridCol w="1630363">
                  <a:extLst>
                    <a:ext uri="{9D8B030D-6E8A-4147-A177-3AD203B41FA5}">
                      <a16:colId xmlns:a16="http://schemas.microsoft.com/office/drawing/2014/main" val="20000"/>
                    </a:ext>
                  </a:extLst>
                </a:gridCol>
                <a:gridCol w="852487">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854075">
                  <a:extLst>
                    <a:ext uri="{9D8B030D-6E8A-4147-A177-3AD203B41FA5}">
                      <a16:colId xmlns:a16="http://schemas.microsoft.com/office/drawing/2014/main" val="20004"/>
                    </a:ext>
                  </a:extLst>
                </a:gridCol>
                <a:gridCol w="1163638">
                  <a:extLst>
                    <a:ext uri="{9D8B030D-6E8A-4147-A177-3AD203B41FA5}">
                      <a16:colId xmlns:a16="http://schemas.microsoft.com/office/drawing/2014/main" val="20005"/>
                    </a:ext>
                  </a:extLst>
                </a:gridCol>
                <a:gridCol w="2173287">
                  <a:extLst>
                    <a:ext uri="{9D8B030D-6E8A-4147-A177-3AD203B41FA5}">
                      <a16:colId xmlns:a16="http://schemas.microsoft.com/office/drawing/2014/main" val="20006"/>
                    </a:ext>
                  </a:extLst>
                </a:gridCol>
              </a:tblGrid>
              <a:tr h="528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n=32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5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2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logn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5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2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nlogn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4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n</a:t>
                      </a:r>
                      <a:r>
                        <a:rPr kumimoji="0" lang="en-US" sz="2600" b="0" i="0" u="none" strike="noStrike" cap="none" normalizeH="0" baseline="30000" smtClean="0">
                          <a:ln>
                            <a:noFill/>
                          </a:ln>
                          <a:solidFill>
                            <a:schemeClr val="tx1"/>
                          </a:solidFill>
                          <a:effectLst/>
                          <a:latin typeface="Arial" charset="0"/>
                        </a:rPr>
                        <a:t>2</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1024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15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1" u="none" strike="noStrike" cap="none" normalizeH="0" baseline="0" smtClean="0">
                          <a:ln>
                            <a:noFill/>
                          </a:ln>
                          <a:solidFill>
                            <a:schemeClr val="tx1"/>
                          </a:solidFill>
                          <a:effectLst/>
                          <a:latin typeface="Arial" charset="0"/>
                        </a:rPr>
                        <a:t>n</a:t>
                      </a:r>
                      <a:r>
                        <a:rPr kumimoji="0" lang="en-US" sz="2600" b="0" i="0" u="none" strike="noStrike" cap="none" normalizeH="0" baseline="30000" smtClean="0">
                          <a:ln>
                            <a:noFill/>
                          </a:ln>
                          <a:solidFill>
                            <a:schemeClr val="tx1"/>
                          </a:solidFill>
                          <a:effectLst/>
                          <a:latin typeface="Arial" charset="0"/>
                        </a:rPr>
                        <a:t>3</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4096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32768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12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r>
                        <a:rPr kumimoji="0" lang="en-US" sz="2600" b="0" i="1" u="none" strike="noStrike" cap="none" normalizeH="0" baseline="30000" smtClean="0">
                          <a:ln>
                            <a:noFill/>
                          </a:ln>
                          <a:solidFill>
                            <a:schemeClr val="tx1"/>
                          </a:solidFill>
                          <a:effectLst/>
                          <a:latin typeface="Arial" charset="0"/>
                        </a:rPr>
                        <a:t>n</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256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65536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0" i="0" u="none" strike="noStrike" cap="none" normalizeH="0" baseline="0" smtClean="0">
                          <a:ln>
                            <a:noFill/>
                          </a:ln>
                          <a:solidFill>
                            <a:schemeClr val="tx1"/>
                          </a:solidFill>
                          <a:effectLst/>
                          <a:latin typeface="Arial" charset="0"/>
                        </a:rPr>
                        <a:t>4294967296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A2B107-ED12-4F6C-8E8D-F6A60473DDC4}" type="slidenum">
              <a:rPr lang="en-US" altLang="en-US">
                <a:solidFill>
                  <a:srgbClr val="3F3F3F"/>
                </a:solidFill>
              </a:rPr>
              <a:pPr eaLnBrk="1" hangingPunct="1"/>
              <a:t>9</a:t>
            </a:fld>
            <a:endParaRPr lang="en-US" altLang="en-US">
              <a:solidFill>
                <a:srgbClr val="3F3F3F"/>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Module</Template>
  <TotalTime>1483</TotalTime>
  <Words>1255</Words>
  <Application>Microsoft Office PowerPoint</Application>
  <PresentationFormat>On-screen Show (4:3)</PresentationFormat>
  <Paragraphs>203</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Corbel</vt:lpstr>
      <vt:lpstr>Courier New</vt:lpstr>
      <vt:lpstr>Symbol</vt:lpstr>
      <vt:lpstr>Times New Roman</vt:lpstr>
      <vt:lpstr>Wingdings</vt:lpstr>
      <vt:lpstr>Wingdings 2</vt:lpstr>
      <vt:lpstr>Wingdings 3</vt:lpstr>
      <vt:lpstr>Module</vt:lpstr>
      <vt:lpstr>Data structure </vt:lpstr>
      <vt:lpstr>Algorithm Efficiency, Big O Notation, ADT’s, and Role of data Structures</vt:lpstr>
      <vt:lpstr>Algorithm Efficiency</vt:lpstr>
      <vt:lpstr>Algorithm Efficiency</vt:lpstr>
      <vt:lpstr>Algorithm Efficiency</vt:lpstr>
      <vt:lpstr>Algorithm Efficiency</vt:lpstr>
      <vt:lpstr>Big-O Notation</vt:lpstr>
      <vt:lpstr>Seven Growth Functions</vt:lpstr>
      <vt:lpstr>Growth Rates Compared</vt:lpstr>
      <vt:lpstr>Big-O for a Problem</vt:lpstr>
      <vt:lpstr>Role of Data Structures</vt:lpstr>
      <vt:lpstr>Role of Data Structures</vt:lpstr>
      <vt:lpstr>Role of Data Structures</vt:lpstr>
      <vt:lpstr>Role of Data Structures</vt:lpstr>
      <vt:lpstr>Role of Data Structures</vt:lpstr>
      <vt:lpstr>Role of Data Structures</vt:lpstr>
      <vt:lpstr>Role of Data Structures</vt:lpstr>
      <vt:lpstr>Abstract Data Types (ADT’s)</vt:lpstr>
      <vt:lpstr>Collections</vt:lpstr>
      <vt:lpstr>Data Structures</vt:lpstr>
    </vt:vector>
  </TitlesOfParts>
  <Company>UMass-Boston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Efficiency, Big O Notation, and Role of data Structures</dc:title>
  <dc:creator>Bob Wilson</dc:creator>
  <cp:lastModifiedBy>Muhammad Qasim Pasta</cp:lastModifiedBy>
  <cp:revision>16</cp:revision>
  <dcterms:created xsi:type="dcterms:W3CDTF">2006-03-24T16:20:50Z</dcterms:created>
  <dcterms:modified xsi:type="dcterms:W3CDTF">2017-10-04T06:29:22Z</dcterms:modified>
</cp:coreProperties>
</file>