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CBB0F-BB17-405A-A3B0-9AD022B03C0E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77952-F40D-4B0B-A94C-0555C8662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6A9EB-9CDD-4DF0-9D94-4CD5043A228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DDC39-ABBF-42D6-9BBA-2601C2C9C1A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AVL Tree is a binary search tree such that for every internal node </a:t>
            </a:r>
            <a:r>
              <a:rPr lang="en-US" altLang="zh-CN" i="1"/>
              <a:t>v </a:t>
            </a:r>
            <a:r>
              <a:rPr lang="en-US" altLang="zh-CN"/>
              <a:t>of </a:t>
            </a:r>
            <a:r>
              <a:rPr lang="en-US" altLang="zh-CN" i="1"/>
              <a:t>T</a:t>
            </a:r>
            <a:r>
              <a:rPr lang="en-US" altLang="zh-CN"/>
              <a:t>, the heights of the children of </a:t>
            </a:r>
            <a:r>
              <a:rPr lang="en-US" altLang="zh-CN" i="1"/>
              <a:t>v </a:t>
            </a:r>
            <a:r>
              <a:rPr lang="en-US" altLang="zh-CN"/>
              <a:t>can differ by at most 1.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3DFC8-C7B6-48CB-B595-BCB0DAE5D77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21F7E-561D-466C-80BD-3D5E2716459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53522-D858-4150-AF06-471386DCBB2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25060-0D2F-4485-9B70-F36C3708BDF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6E693-389E-4F50-88DC-7C3AF319B07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83DAA-323B-4AD9-9CA1-17C5C5A1FA6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C9C9C-F86D-4B42-8C34-0672C2F369A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ACAC4-E2FC-4E34-888F-FF840C9C4B4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F47583-872A-41C1-B1A2-7A794A9470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F7B3DBD-80A0-4470-AA33-F06205D7C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Deletion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When we delete a node, we need to consider how we take care of the children of the deleted node.</a:t>
            </a:r>
          </a:p>
          <a:p>
            <a:pPr lvl="1"/>
            <a:r>
              <a:rPr lang="en-US" altLang="zh-TW">
                <a:ea typeface="新細明體" pitchFamily="18" charset="-120"/>
              </a:rPr>
              <a:t>This has to be done such that the property of the search tree is maintained.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53B9-7D8A-44AF-A174-14290DC1B29D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184324" name="Picture 4" descr="divor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267200"/>
            <a:ext cx="1685925" cy="1628775"/>
          </a:xfrm>
          <a:prstGeom prst="rect">
            <a:avLst/>
          </a:prstGeom>
          <a:noFill/>
        </p:spPr>
      </p:pic>
      <p:pic>
        <p:nvPicPr>
          <p:cNvPr id="184325" name="Picture 5" descr="child-crying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267200"/>
            <a:ext cx="1365250" cy="160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Deletion under Different Cases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077200" cy="5181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Case 1: the node is a leaf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Delete it immediately</a:t>
            </a:r>
          </a:p>
          <a:p>
            <a:r>
              <a:rPr lang="en-US" altLang="zh-TW">
                <a:ea typeface="新細明體" pitchFamily="18" charset="-120"/>
              </a:rPr>
              <a:t>Case 2: the node has one child</a:t>
            </a:r>
          </a:p>
          <a:p>
            <a:pPr lvl="1"/>
            <a:r>
              <a:rPr lang="en-US" altLang="zh-TW">
                <a:ea typeface="新細明體" pitchFamily="18" charset="-120"/>
              </a:rPr>
              <a:t>Adjust a link from the parent to bypass that node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CCC-C21E-45A2-AFCC-9A0EFCCB31F7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186372" name="Picture 4" descr="fig4_24"/>
          <p:cNvPicPr>
            <a:picLocks noChangeAspect="1" noChangeArrowheads="1"/>
          </p:cNvPicPr>
          <p:nvPr/>
        </p:nvPicPr>
        <p:blipFill>
          <a:blip r:embed="rId3">
            <a:lum bright="-20000" contrast="80000"/>
          </a:blip>
          <a:srcRect/>
          <a:stretch>
            <a:fillRect/>
          </a:stretch>
        </p:blipFill>
        <p:spPr bwMode="auto">
          <a:xfrm>
            <a:off x="1219200" y="3779838"/>
            <a:ext cx="7010400" cy="30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Deletion Case 3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077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Case 3: the node has 2 children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ea typeface="新細明體" pitchFamily="18" charset="-120"/>
              </a:rPr>
              <a:t>Replace</a:t>
            </a:r>
            <a:r>
              <a:rPr lang="en-US" altLang="zh-TW" sz="2400" dirty="0">
                <a:ea typeface="新細明體" pitchFamily="18" charset="-120"/>
              </a:rPr>
              <a:t> the key of that node with the </a:t>
            </a:r>
            <a:r>
              <a:rPr lang="en-US" altLang="zh-TW" sz="2400" b="1" dirty="0">
                <a:solidFill>
                  <a:srgbClr val="FF3300"/>
                </a:solidFill>
                <a:ea typeface="新細明體" pitchFamily="18" charset="-120"/>
              </a:rPr>
              <a:t>minimum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 element at the </a:t>
            </a:r>
            <a:r>
              <a:rPr lang="en-US" altLang="zh-TW" sz="2400" b="1" dirty="0">
                <a:solidFill>
                  <a:srgbClr val="FF3300"/>
                </a:solidFill>
                <a:ea typeface="新細明體" pitchFamily="18" charset="-120"/>
              </a:rPr>
              <a:t>right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FF3300"/>
                </a:solidFill>
                <a:ea typeface="新細明體" pitchFamily="18" charset="-120"/>
              </a:rPr>
              <a:t>sub-tree </a:t>
            </a:r>
            <a:endParaRPr lang="en-US" altLang="zh-TW" sz="2400" dirty="0">
              <a:solidFill>
                <a:srgbClr val="FF3300"/>
              </a:solidFill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ea typeface="新細明體" pitchFamily="18" charset="-120"/>
              </a:rPr>
              <a:t>Delete</a:t>
            </a:r>
            <a:r>
              <a:rPr lang="en-US" altLang="zh-TW" sz="2400" dirty="0">
                <a:ea typeface="新細明體" pitchFamily="18" charset="-120"/>
              </a:rPr>
              <a:t> that minimum element 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Has either </a:t>
            </a:r>
            <a:r>
              <a:rPr lang="en-US" altLang="zh-TW" sz="2000" u="sng" dirty="0">
                <a:ea typeface="新細明體" pitchFamily="18" charset="-120"/>
              </a:rPr>
              <a:t>no child or only right child</a:t>
            </a:r>
            <a:r>
              <a:rPr lang="en-US" altLang="zh-TW" sz="2000" dirty="0">
                <a:ea typeface="新細明體" pitchFamily="18" charset="-120"/>
              </a:rPr>
              <a:t> because if it has a left child, that left child would be smaller and would have been chosen. So invoke case 1 or 2.</a:t>
            </a:r>
          </a:p>
          <a:p>
            <a:pPr lvl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Time complexity = O(height of the tree)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63D-90BD-4118-AD3C-CC1E44211F35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3048000"/>
            <a:ext cx="4267200" cy="2438400"/>
            <a:chOff x="1296" y="2208"/>
            <a:chExt cx="3264" cy="1855"/>
          </a:xfrm>
        </p:grpSpPr>
        <p:pic>
          <p:nvPicPr>
            <p:cNvPr id="188421" name="Picture 5" descr="fig4_25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296" y="2208"/>
              <a:ext cx="3264" cy="1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422" name="Oval 6"/>
            <p:cNvSpPr>
              <a:spLocks noChangeArrowheads="1"/>
            </p:cNvSpPr>
            <p:nvPr/>
          </p:nvSpPr>
          <p:spPr bwMode="auto">
            <a:xfrm>
              <a:off x="1632" y="259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3" name="Oval 7"/>
            <p:cNvSpPr>
              <a:spLocks noChangeArrowheads="1"/>
            </p:cNvSpPr>
            <p:nvPr/>
          </p:nvSpPr>
          <p:spPr bwMode="auto">
            <a:xfrm>
              <a:off x="3696" y="331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/>
              <a:t>Analysis of BST operations</a:t>
            </a:r>
            <a:br>
              <a:rPr lang="en-US" altLang="zh-CN" sz="4000" b="1"/>
            </a:br>
            <a:endParaRPr lang="en-US" altLang="zh-CN" sz="4000" b="1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The cost of each binary search tree operation (insert, find, remove) is proportional to the number of nodes accessed during the operation. </a:t>
            </a:r>
          </a:p>
          <a:p>
            <a:pPr>
              <a:buFontTx/>
              <a:buNone/>
            </a:pPr>
            <a:r>
              <a:rPr lang="en-US" altLang="zh-TW" sz="2400" b="1">
                <a:ea typeface="新細明體" pitchFamily="18" charset="-120"/>
              </a:rPr>
              <a:t>    Time complexity = O(height of the tree)</a:t>
            </a:r>
            <a:endParaRPr lang="en-US" altLang="zh-CN" sz="2400" b="1"/>
          </a:p>
          <a:p>
            <a:r>
              <a:rPr lang="en-US" altLang="zh-CN" sz="2400"/>
              <a:t>Unfortunately, we have no guarantee that the tree is perfectly balanced. In the best case, we have logarithmic access cost and in the worst case we have linear access cost. </a:t>
            </a:r>
          </a:p>
          <a:p>
            <a:r>
              <a:rPr lang="en-US" altLang="zh-CN" sz="2400"/>
              <a:t>There are several, competing ways to define trees that will cause them to be </a:t>
            </a:r>
            <a:r>
              <a:rPr lang="en-US" altLang="zh-CN" sz="2400" b="1" u="sng"/>
              <a:t>balanced</a:t>
            </a:r>
            <a:r>
              <a:rPr lang="en-US" altLang="zh-CN" sz="2400"/>
              <a:t>. E.g.: </a:t>
            </a:r>
            <a:r>
              <a:rPr lang="en-US" altLang="zh-CN" sz="2400" u="sng"/>
              <a:t>AVL tree</a:t>
            </a:r>
            <a:r>
              <a:rPr lang="en-US" altLang="zh-CN" sz="2400"/>
              <a:t>, the </a:t>
            </a:r>
            <a:r>
              <a:rPr lang="en-US" altLang="zh-CN" sz="2400" u="sng"/>
              <a:t>b-trees</a:t>
            </a:r>
            <a:r>
              <a:rPr lang="en-US" altLang="zh-CN" sz="2400"/>
              <a:t>, and the </a:t>
            </a:r>
            <a:r>
              <a:rPr lang="en-US" altLang="zh-CN" sz="2400" u="sng"/>
              <a:t>red-black trees</a:t>
            </a:r>
            <a:r>
              <a:rPr lang="en-US" altLang="zh-CN" sz="2400"/>
              <a:t>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0C12-7846-4259-8C86-2C9F448643CC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Binary Search Trees (BST)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ph idx="1"/>
          </p:nvPr>
        </p:nvGraphicFramePr>
        <p:xfrm>
          <a:off x="4495800" y="2895600"/>
          <a:ext cx="4495800" cy="3368675"/>
        </p:xfrm>
        <a:graphic>
          <a:graphicData uri="http://schemas.openxmlformats.org/presentationml/2006/ole">
            <p:oleObj spid="_x0000_s1026" name="Bitmap Image" r:id="rId4" imgW="3304762" imgH="2476190" progId="PBrush">
              <p:embed/>
            </p:oleObj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852A-BF79-4A56-8B0F-D5A1A879814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7848600" cy="50292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A data structure for efficient searching, insertion and </a:t>
            </a:r>
            <a:r>
              <a:rPr lang="en-US" altLang="zh-TW" sz="2800" dirty="0" smtClean="0">
                <a:ea typeface="新細明體" pitchFamily="18" charset="-120"/>
              </a:rPr>
              <a:t>deletion</a:t>
            </a:r>
          </a:p>
          <a:p>
            <a:r>
              <a:rPr lang="en-US" altLang="zh-TW" sz="2800" dirty="0" smtClean="0">
                <a:ea typeface="新細明體" pitchFamily="18" charset="-120"/>
                <a:cs typeface="Times New Roman" pitchFamily="18" charset="0"/>
              </a:rPr>
              <a:t>A Binary Tree with following properties</a:t>
            </a:r>
            <a:endParaRPr lang="en-US" altLang="zh-TW" sz="2800" dirty="0">
              <a:ea typeface="新細明體" pitchFamily="18" charset="-12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2200" dirty="0" smtClean="0">
                <a:ea typeface="新細明體" pitchFamily="18" charset="-120"/>
                <a:cs typeface="Times New Roman" pitchFamily="18" charset="0"/>
              </a:rPr>
              <a:t>For </a:t>
            </a: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every node X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All the keys in its</a:t>
            </a:r>
            <a:r>
              <a:rPr lang="en-US" altLang="zh-TW" sz="2200" b="1" dirty="0">
                <a:ea typeface="新細明體" pitchFamily="18" charset="-120"/>
                <a:cs typeface="Times New Roman" pitchFamily="18" charset="0"/>
              </a:rPr>
              <a:t> left </a:t>
            </a: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200" dirty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200" dirty="0" smtClean="0">
                <a:ea typeface="新細明體" pitchFamily="18" charset="-120"/>
                <a:cs typeface="Times New Roman" pitchFamily="18" charset="0"/>
              </a:rPr>
              <a:t>sub-tree </a:t>
            </a: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are </a:t>
            </a:r>
            <a:r>
              <a:rPr lang="en-US" altLang="zh-TW" sz="2200" dirty="0">
                <a:solidFill>
                  <a:srgbClr val="FF3300"/>
                </a:solidFill>
                <a:ea typeface="新細明體" pitchFamily="18" charset="-120"/>
                <a:cs typeface="Times New Roman" pitchFamily="18" charset="0"/>
              </a:rPr>
              <a:t>smaller</a:t>
            </a: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 than </a:t>
            </a:r>
            <a:br>
              <a:rPr lang="en-US" altLang="zh-TW" sz="2200" dirty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the key value in X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All the keys in its </a:t>
            </a:r>
            <a:r>
              <a:rPr lang="en-US" altLang="zh-TW" sz="2200" b="1" dirty="0">
                <a:ea typeface="新細明體" pitchFamily="18" charset="-120"/>
                <a:cs typeface="Times New Roman" pitchFamily="18" charset="0"/>
              </a:rPr>
              <a:t>right</a:t>
            </a: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 </a:t>
            </a:r>
            <a:br>
              <a:rPr lang="en-US" altLang="zh-TW" sz="2200" dirty="0">
                <a:ea typeface="新細明體" pitchFamily="18" charset="-120"/>
                <a:cs typeface="Times New Roman" pitchFamily="18" charset="0"/>
              </a:rPr>
            </a:br>
            <a:r>
              <a:rPr lang="en-US" altLang="zh-TW" sz="2200" dirty="0" smtClean="0">
                <a:ea typeface="新細明體" pitchFamily="18" charset="-120"/>
                <a:cs typeface="Times New Roman" pitchFamily="18" charset="0"/>
              </a:rPr>
              <a:t>sub-tree </a:t>
            </a: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are </a:t>
            </a:r>
            <a:r>
              <a:rPr lang="en-US" altLang="zh-TW" sz="2200" dirty="0">
                <a:solidFill>
                  <a:srgbClr val="FF3300"/>
                </a:solidFill>
                <a:ea typeface="新細明體" pitchFamily="18" charset="-120"/>
                <a:cs typeface="Times New Roman" pitchFamily="18" charset="0"/>
              </a:rPr>
              <a:t>larger</a:t>
            </a: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 than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200" dirty="0">
                <a:ea typeface="新細明體" pitchFamily="18" charset="-120"/>
                <a:cs typeface="Times New Roman" pitchFamily="18" charset="0"/>
              </a:rPr>
              <a:t>    the  key value in X</a:t>
            </a:r>
          </a:p>
          <a:p>
            <a:endParaRPr lang="en-US" altLang="zh-TW" sz="22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915400" cy="6985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zh-CN" dirty="0"/>
              <a:t>Are these BSTs?</a:t>
            </a:r>
            <a:br>
              <a:rPr lang="en-US" altLang="zh-CN" dirty="0"/>
            </a:br>
            <a:r>
              <a:rPr lang="en-US" altLang="zh-CN" sz="3200" i="1" dirty="0"/>
              <a:t>only the keys are shown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E55-1E2F-4436-9F3C-D0715BC6286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 flipH="1">
            <a:off x="2667000" y="1825625"/>
            <a:ext cx="1687513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 flipH="1">
            <a:off x="1447800" y="2825750"/>
            <a:ext cx="10779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2679700" y="2825750"/>
            <a:ext cx="6969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894138" y="13716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50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5951538" y="23622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75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2217738" y="23622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25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93738" y="3343275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12</a:t>
            </a: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84700" y="1835150"/>
            <a:ext cx="2028825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2827338" y="33528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45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5341938" y="33528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66</a:t>
            </a: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7018338" y="33528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90</a:t>
            </a: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 flipH="1">
            <a:off x="5791200" y="2825750"/>
            <a:ext cx="7223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1" name="Line 15"/>
          <p:cNvSpPr>
            <a:spLocks noChangeShapeType="1"/>
          </p:cNvSpPr>
          <p:nvPr/>
        </p:nvSpPr>
        <p:spPr bwMode="auto">
          <a:xfrm>
            <a:off x="6642100" y="2825750"/>
            <a:ext cx="8747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2" name="Line 16"/>
          <p:cNvSpPr>
            <a:spLocks noChangeShapeType="1"/>
          </p:cNvSpPr>
          <p:nvPr/>
        </p:nvSpPr>
        <p:spPr bwMode="auto">
          <a:xfrm flipH="1">
            <a:off x="2743200" y="4645025"/>
            <a:ext cx="1687513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 flipH="1">
            <a:off x="1524000" y="5645150"/>
            <a:ext cx="10779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2755900" y="5645150"/>
            <a:ext cx="6969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3970338" y="41910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50</a:t>
            </a: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6027738" y="51816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75</a:t>
            </a:r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2293938" y="51816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25</a:t>
            </a:r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769938" y="6162675"/>
            <a:ext cx="9017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12</a:t>
            </a:r>
          </a:p>
        </p:txBody>
      </p:sp>
      <p:sp>
        <p:nvSpPr>
          <p:cNvPr id="203799" name="Line 23"/>
          <p:cNvSpPr>
            <a:spLocks noChangeShapeType="1"/>
          </p:cNvSpPr>
          <p:nvPr/>
        </p:nvSpPr>
        <p:spPr bwMode="auto">
          <a:xfrm>
            <a:off x="4660900" y="4654550"/>
            <a:ext cx="2028825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2903538" y="61722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55</a:t>
            </a: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5418138" y="61722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73</a:t>
            </a:r>
          </a:p>
        </p:txBody>
      </p:sp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7094538" y="6172200"/>
            <a:ext cx="105410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b="1">
                <a:latin typeface="Courier New" pitchFamily="49" charset="0"/>
              </a:rPr>
              <a:t>90</a:t>
            </a:r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 flipH="1">
            <a:off x="5867400" y="5645150"/>
            <a:ext cx="7223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>
            <a:off x="6718300" y="5645150"/>
            <a:ext cx="874713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>
            <a:off x="12700" y="4103688"/>
            <a:ext cx="905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463550" y="1600200"/>
            <a:ext cx="2184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latin typeface="Times New Roman" pitchFamily="18" charset="0"/>
              </a:rPr>
              <a:t>Is this a BST?</a:t>
            </a:r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457200" y="4360863"/>
            <a:ext cx="21844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latin typeface="Times New Roman" pitchFamily="18" charset="0"/>
              </a:rPr>
              <a:t>Is this a BST?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Binary Search Trees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>
            <p:ph idx="1"/>
          </p:nvPr>
        </p:nvGraphicFramePr>
        <p:xfrm>
          <a:off x="1447800" y="1295400"/>
          <a:ext cx="5715000" cy="3643313"/>
        </p:xfrm>
        <a:graphic>
          <a:graphicData uri="http://schemas.openxmlformats.org/presentationml/2006/ole">
            <p:oleObj spid="_x0000_s2050" name="Bitmap Image" r:id="rId4" imgW="3809524" imgH="2429214" progId="PBrush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6654-A407-41D5-8A29-747B5C133C2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22438"/>
            <a:ext cx="82296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solidFill>
                <a:schemeClr val="accent2"/>
              </a:solidFill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  <a:cs typeface="Times New Roman" pitchFamily="18" charset="0"/>
              </a:rPr>
              <a:t>Average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cs typeface="Times New Roman" pitchFamily="18" charset="0"/>
              </a:rPr>
              <a:t>depth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 of a node is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  <a:cs typeface="Times New Roman" pitchFamily="18" charset="0"/>
              </a:rPr>
              <a:t>O(log N)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cs typeface="Times New Roman" pitchFamily="18" charset="0"/>
              </a:rPr>
              <a:t>Maximum depth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 of a node is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  <a:cs typeface="Times New Roman" pitchFamily="18" charset="0"/>
              </a:rPr>
              <a:t>O(N)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rgbClr val="FF33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447800" y="1660525"/>
            <a:ext cx="57689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itchFamily="18" charset="-120"/>
              </a:rPr>
              <a:t>The same set of keys may have different BSTs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Searching BST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>
            <p:ph idx="1"/>
          </p:nvPr>
        </p:nvGraphicFramePr>
        <p:xfrm>
          <a:off x="2514600" y="3886200"/>
          <a:ext cx="2970213" cy="2619375"/>
        </p:xfrm>
        <a:graphic>
          <a:graphicData uri="http://schemas.openxmlformats.org/presentationml/2006/ole">
            <p:oleObj spid="_x0000_s3074" name="Bitmap Image" r:id="rId4" imgW="1609524" imgH="1419048" progId="PBrush">
              <p:embed/>
            </p:oleObj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CBB-601B-4510-915E-F9AAB19C6FE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524000"/>
            <a:ext cx="7848600" cy="4800600"/>
          </a:xfrm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If we are searching for 15, then we are done.</a:t>
            </a:r>
          </a:p>
          <a:p>
            <a:r>
              <a:rPr lang="en-US" altLang="zh-TW" sz="2800">
                <a:ea typeface="新細明體" pitchFamily="18" charset="-120"/>
              </a:rPr>
              <a:t>If we are searching for a key &lt; 15, then we should search in the left subtree.</a:t>
            </a:r>
          </a:p>
          <a:p>
            <a:r>
              <a:rPr lang="en-US" altLang="zh-TW" sz="2800">
                <a:ea typeface="新細明體" pitchFamily="18" charset="-120"/>
              </a:rPr>
              <a:t>If we are searching for a key &gt; 15, then we should search in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EC49-595E-45B7-8FD6-E85726822CAB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905000" y="457200"/>
          <a:ext cx="5410200" cy="3927475"/>
        </p:xfrm>
        <a:graphic>
          <a:graphicData uri="http://schemas.openxmlformats.org/presentationml/2006/ole">
            <p:oleObj spid="_x0000_s4098" name="Bitmap Image" r:id="rId4" imgW="3780952" imgH="2905531" progId="PBrush">
              <p:embed/>
            </p:oleObj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1905000" y="4343400"/>
          <a:ext cx="5410200" cy="2413000"/>
        </p:xfrm>
        <a:graphic>
          <a:graphicData uri="http://schemas.openxmlformats.org/presentationml/2006/ole">
            <p:oleObj spid="_x0000_s4099" name="Bitmap Image" r:id="rId5" imgW="3696216" imgH="164761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Searching (find)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Find: return the node that has key X, or NULL if there is no such node</a:t>
            </a:r>
            <a:r>
              <a:rPr lang="en-US" altLang="zh-CN" sz="2000" dirty="0"/>
              <a:t> item.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400" dirty="0"/>
              <a:t> </a:t>
            </a:r>
            <a:r>
              <a:rPr lang="en-US" altLang="zh-CN" sz="2400" b="1" dirty="0"/>
              <a:t>private </a:t>
            </a:r>
            <a:r>
              <a:rPr lang="en-US" altLang="zh-CN" sz="2400" dirty="0" err="1" smtClean="0"/>
              <a:t>BinaryNode</a:t>
            </a:r>
            <a:r>
              <a:rPr lang="en-US" altLang="zh-CN" sz="2400" dirty="0"/>
              <a:t> find( 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x, root t</a:t>
            </a:r>
            <a:r>
              <a:rPr lang="en-US" altLang="zh-CN" sz="2400" dirty="0"/>
              <a:t> )</a:t>
            </a:r>
            <a:r>
              <a:rPr lang="en-US" altLang="zh-CN" sz="2000" dirty="0"/>
              <a:t> {</a:t>
            </a: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( t != </a:t>
            </a:r>
            <a:r>
              <a:rPr lang="en-US" altLang="zh-CN" sz="2000" b="1" dirty="0"/>
              <a:t>null 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 </a:t>
            </a:r>
            <a:r>
              <a:rPr lang="en-US" altLang="zh-CN" sz="2000" dirty="0" smtClean="0"/>
              <a:t>x &lt; </a:t>
            </a:r>
            <a:r>
              <a:rPr lang="en-US" altLang="zh-CN" sz="2000" dirty="0" err="1" smtClean="0"/>
              <a:t>t.element</a:t>
            </a:r>
            <a:r>
              <a:rPr lang="en-US" altLang="zh-CN" sz="2000" dirty="0"/>
              <a:t> )</a:t>
            </a:r>
            <a:br>
              <a:rPr lang="en-US" altLang="zh-CN" sz="2000" dirty="0"/>
            </a:br>
            <a:r>
              <a:rPr lang="en-US" altLang="zh-CN" sz="2000" dirty="0"/>
              <a:t>                t = </a:t>
            </a:r>
            <a:r>
              <a:rPr lang="en-US" altLang="zh-CN" sz="2000" dirty="0" err="1"/>
              <a:t>t.left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 if</a:t>
            </a:r>
            <a:r>
              <a:rPr lang="en-US" altLang="zh-CN" sz="2000" dirty="0"/>
              <a:t>( </a:t>
            </a:r>
            <a:r>
              <a:rPr lang="en-US" altLang="zh-CN" sz="2000" dirty="0" smtClean="0"/>
              <a:t>x &gt; </a:t>
            </a:r>
            <a:r>
              <a:rPr lang="en-US" altLang="zh-CN" sz="2000" dirty="0" err="1" smtClean="0"/>
              <a:t>t.element</a:t>
            </a:r>
            <a:r>
              <a:rPr lang="en-US" altLang="zh-CN" sz="2000" dirty="0"/>
              <a:t> )</a:t>
            </a:r>
            <a:br>
              <a:rPr lang="en-US" altLang="zh-CN" sz="2000" dirty="0"/>
            </a:br>
            <a:r>
              <a:rPr lang="en-US" altLang="zh-CN" sz="2000" dirty="0"/>
              <a:t>                t = </a:t>
            </a:r>
            <a:r>
              <a:rPr lang="en-US" altLang="zh-CN" sz="2000" dirty="0" err="1"/>
              <a:t>t.right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return </a:t>
            </a:r>
            <a:r>
              <a:rPr lang="en-US" altLang="zh-CN" sz="2000" dirty="0"/>
              <a:t>t;    // Match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b="1" dirty="0"/>
              <a:t>return null</a:t>
            </a:r>
            <a:r>
              <a:rPr lang="en-US" altLang="zh-CN" sz="2000" dirty="0"/>
              <a:t>;         // Not found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    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A331-F3FB-45BD-AEF5-5E3AF0E462CA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findMin/ findMax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153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Goal: return the node containing the smallest (largest) key in the tree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Algorithm: Start at the root and go left (right) as long as there is a left (right) child. The stopping point is the smallest (largest) element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 </a:t>
            </a:r>
            <a:r>
              <a:rPr lang="en-US" altLang="zh-CN" sz="1800" b="1" dirty="0"/>
              <a:t>protected </a:t>
            </a:r>
            <a:r>
              <a:rPr lang="en-US" altLang="zh-CN" sz="1800" dirty="0" err="1"/>
              <a:t>BinaryNode</a:t>
            </a:r>
            <a:r>
              <a:rPr lang="en-US" altLang="zh-CN" sz="1800" dirty="0"/>
              <a:t> </a:t>
            </a:r>
            <a:r>
              <a:rPr lang="en-US" altLang="zh-CN" sz="1800" dirty="0" err="1"/>
              <a:t>findMin</a:t>
            </a:r>
            <a:r>
              <a:rPr lang="en-US" altLang="zh-CN" sz="1800" dirty="0"/>
              <a:t>( </a:t>
            </a:r>
            <a:r>
              <a:rPr lang="en-US" altLang="zh-CN" sz="1800" dirty="0" err="1"/>
              <a:t>BinaryNode</a:t>
            </a:r>
            <a:r>
              <a:rPr lang="en-US" altLang="zh-CN" sz="1800" dirty="0"/>
              <a:t> t ) {</a:t>
            </a:r>
            <a:br>
              <a:rPr lang="en-US" altLang="zh-CN" sz="1800" dirty="0"/>
            </a:br>
            <a:r>
              <a:rPr lang="en-US" altLang="zh-CN" sz="1800" dirty="0"/>
              <a:t>        </a:t>
            </a:r>
            <a:r>
              <a:rPr lang="en-US" altLang="zh-CN" sz="1800" b="1" dirty="0"/>
              <a:t>if</a:t>
            </a:r>
            <a:r>
              <a:rPr lang="en-US" altLang="zh-CN" sz="1800" dirty="0"/>
              <a:t>( t != </a:t>
            </a:r>
            <a:r>
              <a:rPr lang="en-US" altLang="zh-CN" sz="1800" b="1" dirty="0"/>
              <a:t>null 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       {      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( </a:t>
            </a:r>
            <a:r>
              <a:rPr lang="en-US" altLang="zh-CN" sz="1800" dirty="0" err="1"/>
              <a:t>t.left</a:t>
            </a:r>
            <a:r>
              <a:rPr lang="en-US" altLang="zh-CN" sz="1800" dirty="0"/>
              <a:t> != </a:t>
            </a:r>
            <a:r>
              <a:rPr lang="en-US" altLang="zh-CN" sz="1800" b="1" dirty="0"/>
              <a:t>null 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                        t = </a:t>
            </a:r>
            <a:r>
              <a:rPr lang="en-US" altLang="zh-CN" sz="1800" dirty="0" err="1"/>
              <a:t>t.left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        }</a:t>
            </a:r>
            <a:br>
              <a:rPr lang="en-US" altLang="zh-CN" sz="1800" dirty="0"/>
            </a:br>
            <a:r>
              <a:rPr lang="en-US" altLang="zh-CN" sz="1800" dirty="0"/>
              <a:t>        </a:t>
            </a:r>
            <a:r>
              <a:rPr lang="en-US" altLang="zh-CN" sz="1800" b="1" dirty="0"/>
              <a:t>return </a:t>
            </a:r>
            <a:r>
              <a:rPr lang="en-US" altLang="zh-CN" sz="1800" dirty="0"/>
              <a:t>t;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 </a:t>
            </a:r>
            <a:endParaRPr lang="en-US" altLang="zh-TW" sz="180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70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70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70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Time complexity = O(height of the tree)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F511-785A-4651-819C-DD8180A113DA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Insertion</a:t>
            </a: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>
            <p:ph idx="1"/>
          </p:nvPr>
        </p:nvGraphicFramePr>
        <p:xfrm>
          <a:off x="2757488" y="2727325"/>
          <a:ext cx="3160712" cy="2759075"/>
        </p:xfrm>
        <a:graphic>
          <a:graphicData uri="http://schemas.openxmlformats.org/presentationml/2006/ole">
            <p:oleObj spid="_x0000_s5122" name="Bitmap Image" r:id="rId4" imgW="3076190" imgH="2685714" progId="PBrush">
              <p:embed/>
            </p:oleObj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1511-0467-43F4-A803-B259185AB04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altLang="zh-TW" sz="2800">
                <a:ea typeface="新細明體" pitchFamily="18" charset="-120"/>
              </a:rPr>
              <a:t>Proceed down the tree as you would with a find</a:t>
            </a:r>
          </a:p>
          <a:p>
            <a:r>
              <a:rPr lang="en-US" altLang="zh-TW" sz="2800">
                <a:ea typeface="新細明體" pitchFamily="18" charset="-120"/>
              </a:rPr>
              <a:t>If X is found, do nothing </a:t>
            </a:r>
          </a:p>
          <a:p>
            <a:r>
              <a:rPr lang="en-US" altLang="zh-TW" sz="2800">
                <a:ea typeface="新細明體" pitchFamily="18" charset="-120"/>
              </a:rPr>
              <a:t>Otherwise, insert X at the last spot on the path traversed</a:t>
            </a:r>
          </a:p>
          <a:p>
            <a:endParaRPr lang="en-US" altLang="zh-TW" sz="2000">
              <a:ea typeface="新細明體" pitchFamily="18" charset="-120"/>
            </a:endParaRPr>
          </a:p>
          <a:p>
            <a:endParaRPr lang="en-US" altLang="zh-TW" sz="2400">
              <a:ea typeface="新細明體" pitchFamily="18" charset="-120"/>
            </a:endParaRPr>
          </a:p>
          <a:p>
            <a:endParaRPr lang="en-US" altLang="zh-TW" sz="2400">
              <a:ea typeface="新細明體" pitchFamily="18" charset="-120"/>
            </a:endParaRPr>
          </a:p>
          <a:p>
            <a:endParaRPr lang="en-US" altLang="zh-TW" sz="2400">
              <a:ea typeface="新細明體" pitchFamily="18" charset="-120"/>
            </a:endParaRPr>
          </a:p>
          <a:p>
            <a:endParaRPr lang="en-US" altLang="zh-TW" sz="240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sz="2400">
              <a:ea typeface="新細明體" pitchFamily="18" charset="-120"/>
            </a:endParaRPr>
          </a:p>
          <a:p>
            <a:r>
              <a:rPr lang="en-US" altLang="zh-TW" sz="2800">
                <a:ea typeface="新細明體" pitchFamily="18" charset="-120"/>
              </a:rPr>
              <a:t>Time complexity = O(height of the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</TotalTime>
  <Words>558</Words>
  <Application>Microsoft Office PowerPoint</Application>
  <PresentationFormat>On-screen Show (4:3)</PresentationFormat>
  <Paragraphs>112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Metro</vt:lpstr>
      <vt:lpstr>Bitmap Image</vt:lpstr>
      <vt:lpstr>Binary Search Tree</vt:lpstr>
      <vt:lpstr>Binary Search Trees (BST)</vt:lpstr>
      <vt:lpstr>Are these BSTs? only the keys are shown</vt:lpstr>
      <vt:lpstr>Binary Search Trees</vt:lpstr>
      <vt:lpstr>Searching BST</vt:lpstr>
      <vt:lpstr>Slide 6</vt:lpstr>
      <vt:lpstr>Searching (find)</vt:lpstr>
      <vt:lpstr>findMin/ findMax</vt:lpstr>
      <vt:lpstr>Insertion</vt:lpstr>
      <vt:lpstr>Deletion</vt:lpstr>
      <vt:lpstr>Deletion under Different Cases</vt:lpstr>
      <vt:lpstr>Deletion Case 3</vt:lpstr>
      <vt:lpstr>Analysis of BST operations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Lenovo</dc:creator>
  <cp:lastModifiedBy>Lenovo</cp:lastModifiedBy>
  <cp:revision>9</cp:revision>
  <dcterms:created xsi:type="dcterms:W3CDTF">2011-11-23T05:04:46Z</dcterms:created>
  <dcterms:modified xsi:type="dcterms:W3CDTF">2011-11-28T20:17:16Z</dcterms:modified>
</cp:coreProperties>
</file>