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handoutMasterIdLst>
    <p:handoutMasterId r:id="rId29"/>
  </p:handoutMasterIdLst>
  <p:sldIdLst>
    <p:sldId id="256" r:id="rId2"/>
    <p:sldId id="434" r:id="rId3"/>
    <p:sldId id="435" r:id="rId4"/>
    <p:sldId id="424" r:id="rId5"/>
    <p:sldId id="425" r:id="rId6"/>
    <p:sldId id="426" r:id="rId7"/>
    <p:sldId id="432" r:id="rId8"/>
    <p:sldId id="455" r:id="rId9"/>
    <p:sldId id="436" r:id="rId10"/>
    <p:sldId id="437" r:id="rId11"/>
    <p:sldId id="438" r:id="rId12"/>
    <p:sldId id="439" r:id="rId13"/>
    <p:sldId id="440" r:id="rId14"/>
    <p:sldId id="453" r:id="rId15"/>
    <p:sldId id="441" r:id="rId16"/>
    <p:sldId id="445" r:id="rId17"/>
    <p:sldId id="446" r:id="rId18"/>
    <p:sldId id="442" r:id="rId19"/>
    <p:sldId id="443" r:id="rId20"/>
    <p:sldId id="444" r:id="rId21"/>
    <p:sldId id="454" r:id="rId22"/>
    <p:sldId id="447" r:id="rId23"/>
    <p:sldId id="448" r:id="rId24"/>
    <p:sldId id="449" r:id="rId25"/>
    <p:sldId id="450" r:id="rId26"/>
    <p:sldId id="451" r:id="rId27"/>
  </p:sldIdLst>
  <p:sldSz cx="9144000" cy="6858000" type="screen4x3"/>
  <p:notesSz cx="6858000" cy="9296400"/>
  <p:defaultTextStyle>
    <a:defPPr>
      <a:defRPr lang="zh-TW"/>
    </a:defPPr>
    <a:lvl1pPr algn="l" rtl="0" fontAlgn="base">
      <a:spcBef>
        <a:spcPct val="0"/>
      </a:spcBef>
      <a:spcAft>
        <a:spcPct val="0"/>
      </a:spcAft>
      <a:defRPr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ern="1200">
        <a:solidFill>
          <a:schemeClr val="tx1"/>
        </a:solidFill>
        <a:latin typeface="Times New Roman" pitchFamily="18" charset="0"/>
        <a:ea typeface="新細明體" pitchFamily="18" charset="-120"/>
        <a:cs typeface="+mn-cs"/>
      </a:defRPr>
    </a:lvl5pPr>
    <a:lvl6pPr marL="2286000" algn="l" defTabSz="914400" rtl="0" eaLnBrk="1" latinLnBrk="0" hangingPunct="1">
      <a:defRPr kern="1200">
        <a:solidFill>
          <a:schemeClr val="tx1"/>
        </a:solidFill>
        <a:latin typeface="Times New Roman" pitchFamily="18" charset="0"/>
        <a:ea typeface="新細明體" pitchFamily="18" charset="-120"/>
        <a:cs typeface="+mn-cs"/>
      </a:defRPr>
    </a:lvl6pPr>
    <a:lvl7pPr marL="2743200" algn="l" defTabSz="914400" rtl="0" eaLnBrk="1" latinLnBrk="0" hangingPunct="1">
      <a:defRPr kern="1200">
        <a:solidFill>
          <a:schemeClr val="tx1"/>
        </a:solidFill>
        <a:latin typeface="Times New Roman" pitchFamily="18" charset="0"/>
        <a:ea typeface="新細明體" pitchFamily="18" charset="-120"/>
        <a:cs typeface="+mn-cs"/>
      </a:defRPr>
    </a:lvl7pPr>
    <a:lvl8pPr marL="3200400" algn="l" defTabSz="914400" rtl="0" eaLnBrk="1" latinLnBrk="0" hangingPunct="1">
      <a:defRPr kern="1200">
        <a:solidFill>
          <a:schemeClr val="tx1"/>
        </a:solidFill>
        <a:latin typeface="Times New Roman" pitchFamily="18" charset="0"/>
        <a:ea typeface="新細明體" pitchFamily="18" charset="-120"/>
        <a:cs typeface="+mn-cs"/>
      </a:defRPr>
    </a:lvl8pPr>
    <a:lvl9pPr marL="3657600" algn="l" defTabSz="914400" rtl="0" eaLnBrk="1" latinLnBrk="0" hangingPunct="1">
      <a:defRPr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9966FF"/>
    <a:srgbClr val="3366FF"/>
    <a:srgbClr val="FFFFFF"/>
    <a:srgbClr val="000000"/>
    <a:srgbClr val="FFFF99"/>
    <a:srgbClr val="FFCC99"/>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842" autoAdjust="0"/>
    <p:restoredTop sz="99432" autoAdjust="0"/>
  </p:normalViewPr>
  <p:slideViewPr>
    <p:cSldViewPr>
      <p:cViewPr varScale="1">
        <p:scale>
          <a:sx n="75" d="100"/>
          <a:sy n="75" d="100"/>
        </p:scale>
        <p:origin x="-1002"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996" y="-7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3" Type="http://schemas.openxmlformats.org/officeDocument/2006/relationships/slide" Target="slides/slide6.xml"/><Relationship Id="rId7" Type="http://schemas.openxmlformats.org/officeDocument/2006/relationships/slide" Target="slides/slide22.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8.xml"/><Relationship Id="rId11" Type="http://schemas.openxmlformats.org/officeDocument/2006/relationships/slide" Target="slides/slide26.xml"/><Relationship Id="rId5" Type="http://schemas.openxmlformats.org/officeDocument/2006/relationships/slide" Target="slides/slide12.xml"/><Relationship Id="rId10" Type="http://schemas.openxmlformats.org/officeDocument/2006/relationships/slide" Target="slides/slide25.xml"/><Relationship Id="rId4" Type="http://schemas.openxmlformats.org/officeDocument/2006/relationships/slide" Target="slides/slide7.xml"/><Relationship Id="rId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vl1pPr>
          </a:lstStyle>
          <a:p>
            <a:endParaRPr lang="en-US" altLang="zh-TW"/>
          </a:p>
        </p:txBody>
      </p:sp>
      <p:sp>
        <p:nvSpPr>
          <p:cNvPr id="114691"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TW"/>
          </a:p>
        </p:txBody>
      </p:sp>
      <p:sp>
        <p:nvSpPr>
          <p:cNvPr id="114692"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vl1pPr>
          </a:lstStyle>
          <a:p>
            <a:endParaRPr lang="en-US" altLang="zh-TW"/>
          </a:p>
        </p:txBody>
      </p:sp>
      <p:sp>
        <p:nvSpPr>
          <p:cNvPr id="114693"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vl1pPr>
          </a:lstStyle>
          <a:p>
            <a:fld id="{6280A345-9C9F-44CC-9E83-EEC4C69DDE44}"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651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vl1pPr>
          </a:lstStyle>
          <a:p>
            <a:endParaRPr lang="en-US" altLang="zh-TW"/>
          </a:p>
        </p:txBody>
      </p:sp>
      <p:sp>
        <p:nvSpPr>
          <p:cNvPr id="27651" name="Rectangle 3"/>
          <p:cNvSpPr>
            <a:spLocks noGrp="1" noChangeArrowheads="1"/>
          </p:cNvSpPr>
          <p:nvPr>
            <p:ph type="dt" idx="1"/>
          </p:nvPr>
        </p:nvSpPr>
        <p:spPr bwMode="auto">
          <a:xfrm>
            <a:off x="3886200" y="0"/>
            <a:ext cx="2971800" cy="4651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TW"/>
          </a:p>
        </p:txBody>
      </p:sp>
      <p:sp>
        <p:nvSpPr>
          <p:cNvPr id="2765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914400" y="4416425"/>
            <a:ext cx="5029200" cy="4183063"/>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7654" name="Rectangle 6"/>
          <p:cNvSpPr>
            <a:spLocks noGrp="1" noChangeArrowheads="1"/>
          </p:cNvSpPr>
          <p:nvPr>
            <p:ph type="ftr" sz="quarter" idx="4"/>
          </p:nvPr>
        </p:nvSpPr>
        <p:spPr bwMode="auto">
          <a:xfrm>
            <a:off x="0" y="8831263"/>
            <a:ext cx="2971800" cy="465137"/>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vl1pPr>
          </a:lstStyle>
          <a:p>
            <a:endParaRPr lang="en-US" altLang="zh-TW"/>
          </a:p>
        </p:txBody>
      </p:sp>
      <p:sp>
        <p:nvSpPr>
          <p:cNvPr id="27655" name="Rectangle 7"/>
          <p:cNvSpPr>
            <a:spLocks noGrp="1" noChangeArrowheads="1"/>
          </p:cNvSpPr>
          <p:nvPr>
            <p:ph type="sldNum" sz="quarter" idx="5"/>
          </p:nvPr>
        </p:nvSpPr>
        <p:spPr bwMode="auto">
          <a:xfrm>
            <a:off x="3886200" y="8831263"/>
            <a:ext cx="2971800" cy="465137"/>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vl1pPr>
          </a:lstStyle>
          <a:p>
            <a:fld id="{FF42B164-8693-474B-922B-789D7D05A834}"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AC85B-7AB2-4724-BB59-A21302C849DC}" type="slidenum">
              <a:rPr lang="en-US" altLang="zh-TW"/>
              <a:pPr/>
              <a:t>1</a:t>
            </a:fld>
            <a:endParaRPr lang="en-US" altLang="zh-TW"/>
          </a:p>
        </p:txBody>
      </p:sp>
      <p:sp>
        <p:nvSpPr>
          <p:cNvPr id="206850" name="Rectangle 1026"/>
          <p:cNvSpPr>
            <a:spLocks noGrp="1" noRot="1" noChangeAspect="1" noChangeArrowheads="1" noTextEdit="1"/>
          </p:cNvSpPr>
          <p:nvPr>
            <p:ph type="sldImg"/>
          </p:nvPr>
        </p:nvSpPr>
        <p:spPr>
          <a:ln/>
        </p:spPr>
      </p:sp>
      <p:sp>
        <p:nvSpPr>
          <p:cNvPr id="206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E9983-7C18-4CF6-9880-AD7DE1B984FF}" type="slidenum">
              <a:rPr lang="en-US" altLang="zh-TW"/>
              <a:pPr/>
              <a:t>11</a:t>
            </a:fld>
            <a:endParaRPr lang="en-US" altLang="zh-TW"/>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FB5CA-C8AA-4150-AFC7-5F5E63210922}" type="slidenum">
              <a:rPr lang="en-US" altLang="zh-TW"/>
              <a:pPr/>
              <a:t>12</a:t>
            </a:fld>
            <a:endParaRPr lang="en-US" altLang="zh-TW"/>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8FD43-51E8-4ACF-B433-4579FEB77825}" type="slidenum">
              <a:rPr lang="en-US" altLang="zh-TW"/>
              <a:pPr/>
              <a:t>13</a:t>
            </a:fld>
            <a:endParaRPr lang="en-US" altLang="zh-TW"/>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7BFCB-6816-4785-949E-5F20DA8C8C00}" type="slidenum">
              <a:rPr lang="en-US" altLang="zh-TW"/>
              <a:pPr/>
              <a:t>15</a:t>
            </a:fld>
            <a:endParaRPr lang="en-US" altLang="zh-TW"/>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AE539-64C3-47C2-AA47-1263FB845B6B}" type="slidenum">
              <a:rPr lang="en-US" altLang="zh-TW"/>
              <a:pPr/>
              <a:t>16</a:t>
            </a:fld>
            <a:endParaRPr lang="en-US" altLang="zh-TW"/>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87AF8-751E-4C7D-8AE8-874F1E06B7CE}" type="slidenum">
              <a:rPr lang="en-US" altLang="zh-TW"/>
              <a:pPr/>
              <a:t>17</a:t>
            </a:fld>
            <a:endParaRPr lang="en-US" altLang="zh-TW"/>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BCD66-F694-46C9-9EE9-5961F76269C1}" type="slidenum">
              <a:rPr lang="en-US" altLang="zh-TW"/>
              <a:pPr/>
              <a:t>18</a:t>
            </a:fld>
            <a:endParaRPr lang="en-US" altLang="zh-TW"/>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C1F8E-7168-4F68-A8D9-37EBEB987BE6}" type="slidenum">
              <a:rPr lang="en-US" altLang="zh-TW"/>
              <a:pPr/>
              <a:t>19</a:t>
            </a:fld>
            <a:endParaRPr lang="en-US" altLang="zh-TW"/>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6BC2B-44D6-4CDD-892F-7735D0D1B56B}" type="slidenum">
              <a:rPr lang="en-US" altLang="zh-TW"/>
              <a:pPr/>
              <a:t>20</a:t>
            </a:fld>
            <a:endParaRPr lang="en-US" altLang="zh-TW"/>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B5408-F39C-4C35-B58C-B36F413033C8}" type="slidenum">
              <a:rPr lang="en-US" altLang="zh-TW"/>
              <a:pPr/>
              <a:t>22</a:t>
            </a:fld>
            <a:endParaRPr lang="en-US" altLang="zh-TW"/>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51930-E745-4DA0-8014-6D9344BD1D8F}" type="slidenum">
              <a:rPr lang="en-US" altLang="zh-TW"/>
              <a:pPr/>
              <a:t>2</a:t>
            </a:fld>
            <a:endParaRPr lang="en-US" altLang="zh-TW"/>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52003-B726-4D5E-B385-E81A9E6369F8}" type="slidenum">
              <a:rPr lang="en-US" altLang="zh-TW"/>
              <a:pPr/>
              <a:t>23</a:t>
            </a:fld>
            <a:endParaRPr lang="en-US" altLang="zh-TW"/>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F4FAD-18EB-442A-8EDB-C37D712CFA8D}" type="slidenum">
              <a:rPr lang="en-US" altLang="zh-TW"/>
              <a:pPr/>
              <a:t>24</a:t>
            </a:fld>
            <a:endParaRPr lang="en-US" altLang="zh-TW"/>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A320E-E148-4C24-ABCC-89D9C929F207}" type="slidenum">
              <a:rPr lang="en-US" altLang="zh-TW"/>
              <a:pPr/>
              <a:t>25</a:t>
            </a:fld>
            <a:endParaRPr lang="en-US" altLang="zh-TW"/>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BDD61-7023-4C25-911F-C2444B519C6E}" type="slidenum">
              <a:rPr lang="en-US" altLang="zh-TW"/>
              <a:pPr/>
              <a:t>26</a:t>
            </a:fld>
            <a:endParaRPr lang="en-US" altLang="zh-TW"/>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11F9B-6832-4F82-8DFC-FC963C9BB7A9}" type="slidenum">
              <a:rPr lang="en-US" altLang="zh-TW"/>
              <a:pPr/>
              <a:t>3</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DC24D-BEFF-42B2-AB5C-807285CD2994}" type="slidenum">
              <a:rPr lang="en-US" altLang="zh-TW"/>
              <a:pPr/>
              <a:t>4</a:t>
            </a:fld>
            <a:endParaRPr lang="en-US" altLang="zh-TW"/>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AA020-BBF7-4B4A-A047-E375B04CFFE6}" type="slidenum">
              <a:rPr lang="en-US" altLang="zh-TW"/>
              <a:pPr/>
              <a:t>5</a:t>
            </a:fld>
            <a:endParaRPr lang="en-US" altLang="zh-TW"/>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72122-FDB0-4DC4-BFFC-90258274EEC2}" type="slidenum">
              <a:rPr lang="en-US" altLang="zh-TW"/>
              <a:pPr/>
              <a:t>6</a:t>
            </a:fld>
            <a:endParaRPr lang="en-US" altLang="zh-TW"/>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9C7A1-BE01-4EB1-B319-AB4108B19011}" type="slidenum">
              <a:rPr lang="en-US" altLang="zh-TW"/>
              <a:pPr/>
              <a:t>7</a:t>
            </a:fld>
            <a:endParaRPr lang="en-US" altLang="zh-TW"/>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72A15-1818-49B8-8FCB-62BB21FD2FDB}" type="slidenum">
              <a:rPr lang="en-US" altLang="zh-TW"/>
              <a:pPr/>
              <a:t>9</a:t>
            </a:fld>
            <a:endParaRPr lang="en-US" altLang="zh-TW"/>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CEF3D-8E20-444E-8090-F2426DC726DF}" type="slidenum">
              <a:rPr lang="en-US" altLang="zh-TW"/>
              <a:pPr/>
              <a:t>10</a:t>
            </a:fld>
            <a:endParaRPr lang="en-US" altLang="zh-TW"/>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9661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96612" name="Rectangle 4"/>
          <p:cNvSpPr>
            <a:spLocks noGrp="1" noChangeArrowheads="1"/>
          </p:cNvSpPr>
          <p:nvPr>
            <p:ph type="dt" sz="half" idx="2"/>
          </p:nvPr>
        </p:nvSpPr>
        <p:spPr/>
        <p:txBody>
          <a:bodyPr/>
          <a:lstStyle>
            <a:lvl1pPr>
              <a:defRPr/>
            </a:lvl1pPr>
          </a:lstStyle>
          <a:p>
            <a:endParaRPr lang="en-US" altLang="en-US"/>
          </a:p>
        </p:txBody>
      </p:sp>
      <p:sp>
        <p:nvSpPr>
          <p:cNvPr id="19661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196614" name="Rectangle 6"/>
          <p:cNvSpPr>
            <a:spLocks noGrp="1" noChangeArrowheads="1"/>
          </p:cNvSpPr>
          <p:nvPr>
            <p:ph type="sldNum" sz="quarter" idx="4"/>
          </p:nvPr>
        </p:nvSpPr>
        <p:spPr/>
        <p:txBody>
          <a:bodyPr/>
          <a:lstStyle>
            <a:lvl1pPr>
              <a:defRPr/>
            </a:lvl1pPr>
          </a:lstStyle>
          <a:p>
            <a:fld id="{514D19B5-6B0F-4F11-91DD-51FA3ED8EA79}" type="slidenum">
              <a:rPr lang="en-US" altLang="en-US"/>
              <a:pPr/>
              <a:t>‹#›</a:t>
            </a:fld>
            <a:endParaRPr lang="en-US" altLang="en-US"/>
          </a:p>
        </p:txBody>
      </p:sp>
      <p:sp>
        <p:nvSpPr>
          <p:cNvPr id="196615"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19661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E11167C-3716-43FF-B8C6-3287AE661825}"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5793E93-C545-4FA3-A22B-4FD89F724A85}"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A235D64F-14C2-4EB8-A37C-4466C013A384}"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8EE4E3A-666E-422A-9956-4BC8ABF8FC24}"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E258791-AE0F-4311-8EB7-677487D62F2D}"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BE683BA-5049-4297-A803-63F967845E16}"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FEED4AD-78A7-491B-9A84-10F5B42EF3CC}"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7942EAE-9C9A-48DE-8CB0-F2F545791787}"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A16C7E6-EE15-449C-BB1E-F5A9BD315DA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4C5C5E6-93BE-4C8D-AA7D-65755B5D438A}"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8B3524-8679-4B7B-94AD-699A884C95B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9558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558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1955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19559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4696AD32-6992-4D8F-ADF8-6CF05605C56D}" type="slidenum">
              <a:rPr lang="en-US" altLang="en-US"/>
              <a:pPr/>
              <a:t>‹#›</a:t>
            </a:fld>
            <a:endParaRPr lang="en-US" altLang="en-US"/>
          </a:p>
        </p:txBody>
      </p:sp>
      <p:sp>
        <p:nvSpPr>
          <p:cNvPr id="19559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19559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library.books24x7.com/viewer.asp?bkid=3444&amp;image_src=http://images.books24x7.com/bookimages/id_3444/fig409_01_0.jpg&amp;image_id=509&amp;previd=IMG_509&amp;titlelabel=Figure+16.4:+&amp;title=Trees+corresponding+to+the+coding+schemes+in+Figure+16.3.+Each+leaf+is+labeled+with+a+character+and+its+frequency+of+occurrence.+Each+internal+node+is+labeled+with+the+sum+of+the+frequencies+of+the+leaves+in+its+subtree.+(a)+The+tree+corresponding+to+the+fixed-length+code+a+=+000,+...,+f+=+101.+(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en.wikipedia.org/wiki/Tree_structure" TargetMode="External"/><Relationship Id="rId5" Type="http://schemas.openxmlformats.org/officeDocument/2006/relationships/hyperlink" Target="http://en.wikipedia.org/wiki/Data_structure"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Leaf_node"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a:spLocks noGrp="1" noChangeArrowheads="1"/>
          </p:cNvSpPr>
          <p:nvPr>
            <p:ph type="sldNum" sz="quarter" idx="4"/>
          </p:nvPr>
        </p:nvSpPr>
        <p:spPr/>
        <p:txBody>
          <a:bodyPr/>
          <a:lstStyle/>
          <a:p>
            <a:fld id="{12C8BBEF-B775-4F27-90C2-8642DF044F00}" type="slidenum">
              <a:rPr lang="en-US" altLang="en-US"/>
              <a:pPr/>
              <a:t>1</a:t>
            </a:fld>
            <a:endParaRPr lang="en-US" altLang="en-US"/>
          </a:p>
        </p:txBody>
      </p:sp>
      <p:sp>
        <p:nvSpPr>
          <p:cNvPr id="2050" name="Rectangle 2"/>
          <p:cNvSpPr>
            <a:spLocks noGrp="1" noChangeArrowheads="1"/>
          </p:cNvSpPr>
          <p:nvPr>
            <p:ph type="ctrTitle"/>
          </p:nvPr>
        </p:nvSpPr>
        <p:spPr/>
        <p:txBody>
          <a:bodyPr/>
          <a:lstStyle/>
          <a:p>
            <a:r>
              <a:rPr lang="en-US" altLang="zh-TW">
                <a:ea typeface="新細明體" pitchFamily="18" charset="-120"/>
              </a:rPr>
              <a:t>Trees</a:t>
            </a:r>
          </a:p>
        </p:txBody>
      </p:sp>
      <p:grpSp>
        <p:nvGrpSpPr>
          <p:cNvPr id="2084" name="Group 36"/>
          <p:cNvGrpSpPr>
            <a:grpSpLocks/>
          </p:cNvGrpSpPr>
          <p:nvPr/>
        </p:nvGrpSpPr>
        <p:grpSpPr bwMode="auto">
          <a:xfrm>
            <a:off x="6781800" y="3962400"/>
            <a:ext cx="1600200" cy="1543050"/>
            <a:chOff x="3120" y="1584"/>
            <a:chExt cx="1344" cy="1296"/>
          </a:xfrm>
        </p:grpSpPr>
        <p:sp>
          <p:nvSpPr>
            <p:cNvPr id="2085" name="Line 37"/>
            <p:cNvSpPr>
              <a:spLocks noChangeShapeType="1"/>
            </p:cNvSpPr>
            <p:nvPr/>
          </p:nvSpPr>
          <p:spPr bwMode="auto">
            <a:xfrm flipH="1">
              <a:off x="3264" y="1776"/>
              <a:ext cx="480" cy="9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086" name="Line 38"/>
            <p:cNvSpPr>
              <a:spLocks noChangeShapeType="1"/>
            </p:cNvSpPr>
            <p:nvPr/>
          </p:nvSpPr>
          <p:spPr bwMode="auto">
            <a:xfrm>
              <a:off x="3504" y="2256"/>
              <a:ext cx="192" cy="48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087" name="Line 39"/>
            <p:cNvSpPr>
              <a:spLocks noChangeShapeType="1"/>
            </p:cNvSpPr>
            <p:nvPr/>
          </p:nvSpPr>
          <p:spPr bwMode="auto">
            <a:xfrm>
              <a:off x="3792" y="1728"/>
              <a:ext cx="528" cy="1056"/>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088" name="Oval 40"/>
            <p:cNvSpPr>
              <a:spLocks noChangeArrowheads="1"/>
            </p:cNvSpPr>
            <p:nvPr/>
          </p:nvSpPr>
          <p:spPr bwMode="auto">
            <a:xfrm>
              <a:off x="3648" y="1584"/>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5</a:t>
              </a:r>
              <a:endParaRPr kumimoji="1" lang="en-US" altLang="zh-TW" sz="2400"/>
            </a:p>
          </p:txBody>
        </p:sp>
        <p:sp>
          <p:nvSpPr>
            <p:cNvPr id="2089" name="Oval 41"/>
            <p:cNvSpPr>
              <a:spLocks noChangeArrowheads="1"/>
            </p:cNvSpPr>
            <p:nvPr/>
          </p:nvSpPr>
          <p:spPr bwMode="auto">
            <a:xfrm>
              <a:off x="3360" y="2112"/>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3</a:t>
              </a:r>
              <a:endParaRPr kumimoji="1" lang="en-US" altLang="zh-TW" sz="2400"/>
            </a:p>
          </p:txBody>
        </p:sp>
        <p:sp>
          <p:nvSpPr>
            <p:cNvPr id="2090" name="Oval 42"/>
            <p:cNvSpPr>
              <a:spLocks noChangeArrowheads="1"/>
            </p:cNvSpPr>
            <p:nvPr/>
          </p:nvSpPr>
          <p:spPr bwMode="auto">
            <a:xfrm>
              <a:off x="3936" y="2112"/>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7</a:t>
              </a:r>
              <a:endParaRPr kumimoji="1" lang="en-US" altLang="zh-TW" sz="2400"/>
            </a:p>
          </p:txBody>
        </p:sp>
        <p:sp>
          <p:nvSpPr>
            <p:cNvPr id="2091" name="Oval 43"/>
            <p:cNvSpPr>
              <a:spLocks noChangeArrowheads="1"/>
            </p:cNvSpPr>
            <p:nvPr/>
          </p:nvSpPr>
          <p:spPr bwMode="auto">
            <a:xfrm>
              <a:off x="3120" y="2592"/>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1</a:t>
              </a:r>
              <a:endParaRPr kumimoji="1" lang="en-US" altLang="zh-TW" sz="2400"/>
            </a:p>
          </p:txBody>
        </p:sp>
        <p:sp>
          <p:nvSpPr>
            <p:cNvPr id="2092" name="Oval 44"/>
            <p:cNvSpPr>
              <a:spLocks noChangeArrowheads="1"/>
            </p:cNvSpPr>
            <p:nvPr/>
          </p:nvSpPr>
          <p:spPr bwMode="auto">
            <a:xfrm>
              <a:off x="3552" y="2592"/>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2</a:t>
              </a:r>
              <a:endParaRPr kumimoji="1" lang="en-US" altLang="zh-TW" sz="2000"/>
            </a:p>
          </p:txBody>
        </p:sp>
        <p:sp>
          <p:nvSpPr>
            <p:cNvPr id="2093" name="Oval 45"/>
            <p:cNvSpPr>
              <a:spLocks noChangeArrowheads="1"/>
            </p:cNvSpPr>
            <p:nvPr/>
          </p:nvSpPr>
          <p:spPr bwMode="auto">
            <a:xfrm>
              <a:off x="4176" y="2592"/>
              <a:ext cx="288" cy="288"/>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Comic Sans MS" pitchFamily="66" charset="0"/>
                </a:rPr>
                <a:t>8</a:t>
              </a:r>
              <a:endParaRPr kumimoji="1" lang="en-US" altLang="zh-TW" sz="2400"/>
            </a:p>
          </p:txBody>
        </p:sp>
      </p:grpSp>
      <p:sp>
        <p:nvSpPr>
          <p:cNvPr id="2094" name="Rectangle 46"/>
          <p:cNvSpPr>
            <a:spLocks noChangeArrowheads="1"/>
          </p:cNvSpPr>
          <p:nvPr/>
        </p:nvSpPr>
        <p:spPr bwMode="auto">
          <a:xfrm>
            <a:off x="2971800" y="3124200"/>
            <a:ext cx="4495800" cy="838200"/>
          </a:xfrm>
          <a:prstGeom prst="rect">
            <a:avLst/>
          </a:prstGeom>
          <a:noFill/>
          <a:ln w="9525">
            <a:noFill/>
            <a:miter lim="800000"/>
            <a:headEnd/>
            <a:tailEnd/>
          </a:ln>
          <a:effectLst/>
        </p:spPr>
        <p:txBody>
          <a:bodyPr/>
          <a:lstStyle/>
          <a:p>
            <a:r>
              <a:rPr lang="en-US" altLang="zh-TW" sz="3200" dirty="0" smtClean="0">
                <a:solidFill>
                  <a:schemeClr val="tx2"/>
                </a:solidFill>
                <a:latin typeface="Garamond" pitchFamily="18" charset="0"/>
              </a:rPr>
              <a:t>From: </a:t>
            </a:r>
            <a:r>
              <a:rPr lang="en-US" altLang="zh-TW" sz="3200" dirty="0" err="1" smtClean="0">
                <a:solidFill>
                  <a:schemeClr val="tx2"/>
                </a:solidFill>
                <a:latin typeface="Garamond" pitchFamily="18" charset="0"/>
              </a:rPr>
              <a:t>Saurav</a:t>
            </a:r>
            <a:r>
              <a:rPr lang="en-US" altLang="zh-TW" sz="3200" dirty="0" smtClean="0">
                <a:solidFill>
                  <a:schemeClr val="tx2"/>
                </a:solidFill>
                <a:latin typeface="Garamond" pitchFamily="18" charset="0"/>
              </a:rPr>
              <a:t> </a:t>
            </a:r>
            <a:r>
              <a:rPr lang="en-US" altLang="zh-TW" sz="3200" dirty="0" err="1">
                <a:solidFill>
                  <a:schemeClr val="tx2"/>
                </a:solidFill>
                <a:latin typeface="Garamond" pitchFamily="18" charset="0"/>
              </a:rPr>
              <a:t>Karmakar</a:t>
            </a:r>
            <a:endParaRPr lang="en-US" altLang="zh-TW" sz="3200" dirty="0">
              <a:solidFill>
                <a:schemeClr val="tx2"/>
              </a:solidFill>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A9169087-6A15-4DC6-9977-13BEED41DD40}" type="slidenum">
              <a:rPr lang="en-US" altLang="en-US"/>
              <a:pPr/>
              <a:t>10</a:t>
            </a:fld>
            <a:endParaRPr lang="en-US" altLang="en-US"/>
          </a:p>
        </p:txBody>
      </p:sp>
      <p:sp>
        <p:nvSpPr>
          <p:cNvPr id="266242" name="Rectangle 2"/>
          <p:cNvSpPr>
            <a:spLocks noGrp="1" noChangeArrowheads="1"/>
          </p:cNvSpPr>
          <p:nvPr>
            <p:ph type="title"/>
          </p:nvPr>
        </p:nvSpPr>
        <p:spPr>
          <a:xfrm>
            <a:off x="457200" y="277813"/>
            <a:ext cx="6477000" cy="788987"/>
          </a:xfrm>
        </p:spPr>
        <p:txBody>
          <a:bodyPr/>
          <a:lstStyle/>
          <a:p>
            <a:r>
              <a:rPr lang="en-US" altLang="zh-TW" sz="3600">
                <a:ea typeface="新細明體" pitchFamily="18" charset="-120"/>
              </a:rPr>
              <a:t>Representation of Binary Trees</a:t>
            </a:r>
          </a:p>
        </p:txBody>
      </p:sp>
      <p:sp>
        <p:nvSpPr>
          <p:cNvPr id="266243" name="AutoShape 3"/>
          <p:cNvSpPr>
            <a:spLocks/>
          </p:cNvSpPr>
          <p:nvPr/>
        </p:nvSpPr>
        <p:spPr bwMode="auto">
          <a:xfrm>
            <a:off x="5943600" y="4191000"/>
            <a:ext cx="1066800" cy="381000"/>
          </a:xfrm>
          <a:prstGeom prst="borderCallout2">
            <a:avLst>
              <a:gd name="adj1" fmla="val 30000"/>
              <a:gd name="adj2" fmla="val 107144"/>
              <a:gd name="adj3" fmla="val 30000"/>
              <a:gd name="adj4" fmla="val 107292"/>
              <a:gd name="adj5" fmla="val 42083"/>
              <a:gd name="adj6" fmla="val 107440"/>
            </a:avLst>
          </a:prstGeom>
          <a:solidFill>
            <a:srgbClr val="00FF00"/>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nchorCtr="1"/>
          <a:lstStyle/>
          <a:p>
            <a:pPr>
              <a:lnSpc>
                <a:spcPct val="80000"/>
              </a:lnSpc>
            </a:pPr>
            <a:r>
              <a:rPr kumimoji="1" lang="en-US" altLang="zh-TW" sz="2000">
                <a:solidFill>
                  <a:schemeClr val="bg1"/>
                </a:solidFill>
                <a:latin typeface="Arial" charset="0"/>
              </a:rPr>
              <a:t>leaves</a:t>
            </a:r>
          </a:p>
        </p:txBody>
      </p:sp>
      <p:grpSp>
        <p:nvGrpSpPr>
          <p:cNvPr id="266244" name="Group 4"/>
          <p:cNvGrpSpPr>
            <a:grpSpLocks/>
          </p:cNvGrpSpPr>
          <p:nvPr/>
        </p:nvGrpSpPr>
        <p:grpSpPr bwMode="auto">
          <a:xfrm>
            <a:off x="6477000" y="1905000"/>
            <a:ext cx="2209800" cy="2590800"/>
            <a:chOff x="4080" y="1104"/>
            <a:chExt cx="1392" cy="1776"/>
          </a:xfrm>
        </p:grpSpPr>
        <p:sp>
          <p:nvSpPr>
            <p:cNvPr id="266245" name="Line 5"/>
            <p:cNvSpPr>
              <a:spLocks noChangeShapeType="1"/>
            </p:cNvSpPr>
            <p:nvPr/>
          </p:nvSpPr>
          <p:spPr bwMode="auto">
            <a:xfrm flipH="1">
              <a:off x="4711" y="2016"/>
              <a:ext cx="217" cy="43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46" name="Line 6"/>
            <p:cNvSpPr>
              <a:spLocks noChangeShapeType="1"/>
            </p:cNvSpPr>
            <p:nvPr/>
          </p:nvSpPr>
          <p:spPr bwMode="auto">
            <a:xfrm flipH="1">
              <a:off x="4178" y="1344"/>
              <a:ext cx="326"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47" name="Line 7"/>
            <p:cNvSpPr>
              <a:spLocks noChangeShapeType="1"/>
            </p:cNvSpPr>
            <p:nvPr/>
          </p:nvSpPr>
          <p:spPr bwMode="auto">
            <a:xfrm>
              <a:off x="4341" y="1704"/>
              <a:ext cx="131"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48" name="Line 8"/>
            <p:cNvSpPr>
              <a:spLocks noChangeShapeType="1"/>
            </p:cNvSpPr>
            <p:nvPr/>
          </p:nvSpPr>
          <p:spPr bwMode="auto">
            <a:xfrm>
              <a:off x="4537" y="1308"/>
              <a:ext cx="359"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49" name="Oval 9"/>
            <p:cNvSpPr>
              <a:spLocks noChangeArrowheads="1"/>
            </p:cNvSpPr>
            <p:nvPr/>
          </p:nvSpPr>
          <p:spPr bwMode="auto">
            <a:xfrm>
              <a:off x="4439" y="1200"/>
              <a:ext cx="196" cy="216"/>
            </a:xfrm>
            <a:prstGeom prst="ellipse">
              <a:avLst/>
            </a:prstGeom>
            <a:solidFill>
              <a:srgbClr val="663300"/>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0" name="Oval 10"/>
            <p:cNvSpPr>
              <a:spLocks noChangeArrowheads="1"/>
            </p:cNvSpPr>
            <p:nvPr/>
          </p:nvSpPr>
          <p:spPr bwMode="auto">
            <a:xfrm>
              <a:off x="4243" y="1596"/>
              <a:ext cx="19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1" name="Oval 11"/>
            <p:cNvSpPr>
              <a:spLocks noChangeArrowheads="1"/>
            </p:cNvSpPr>
            <p:nvPr/>
          </p:nvSpPr>
          <p:spPr bwMode="auto">
            <a:xfrm>
              <a:off x="4635" y="1596"/>
              <a:ext cx="195"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2" name="Oval 12"/>
            <p:cNvSpPr>
              <a:spLocks noChangeArrowheads="1"/>
            </p:cNvSpPr>
            <p:nvPr/>
          </p:nvSpPr>
          <p:spPr bwMode="auto">
            <a:xfrm>
              <a:off x="4080" y="1956"/>
              <a:ext cx="196" cy="216"/>
            </a:xfrm>
            <a:prstGeom prst="ellipse">
              <a:avLst/>
            </a:prstGeom>
            <a:solidFill>
              <a:srgbClr val="00FF00"/>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3" name="Oval 13"/>
            <p:cNvSpPr>
              <a:spLocks noChangeArrowheads="1"/>
            </p:cNvSpPr>
            <p:nvPr/>
          </p:nvSpPr>
          <p:spPr bwMode="auto">
            <a:xfrm>
              <a:off x="4374" y="1956"/>
              <a:ext cx="195" cy="216"/>
            </a:xfrm>
            <a:prstGeom prst="ellipse">
              <a:avLst/>
            </a:prstGeom>
            <a:solidFill>
              <a:srgbClr val="00FF00"/>
            </a:solidFill>
            <a:ln w="12700" cap="sq">
              <a:solidFill>
                <a:srgbClr val="000000"/>
              </a:solidFill>
              <a:round/>
              <a:headEnd type="none" w="sm" len="sm"/>
              <a:tailEnd type="none" w="sm" len="sm"/>
            </a:ln>
            <a:effectLst/>
          </p:spPr>
          <p:txBody>
            <a:bodyPr wrap="none" anchor="ctr" anchorCtr="1"/>
            <a:lstStyle/>
            <a:p>
              <a:pPr algn="ctr"/>
              <a:endParaRPr kumimoji="1" lang="en-US" sz="2000"/>
            </a:p>
          </p:txBody>
        </p:sp>
        <p:sp>
          <p:nvSpPr>
            <p:cNvPr id="266254" name="Oval 14"/>
            <p:cNvSpPr>
              <a:spLocks noChangeArrowheads="1"/>
            </p:cNvSpPr>
            <p:nvPr/>
          </p:nvSpPr>
          <p:spPr bwMode="auto">
            <a:xfrm>
              <a:off x="4798" y="1956"/>
              <a:ext cx="19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5" name="Line 15"/>
            <p:cNvSpPr>
              <a:spLocks noChangeShapeType="1"/>
            </p:cNvSpPr>
            <p:nvPr/>
          </p:nvSpPr>
          <p:spPr bwMode="auto">
            <a:xfrm>
              <a:off x="4722" y="2412"/>
              <a:ext cx="130"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56" name="Oval 16"/>
            <p:cNvSpPr>
              <a:spLocks noChangeArrowheads="1"/>
            </p:cNvSpPr>
            <p:nvPr/>
          </p:nvSpPr>
          <p:spPr bwMode="auto">
            <a:xfrm>
              <a:off x="4624" y="2304"/>
              <a:ext cx="19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57" name="Oval 17"/>
            <p:cNvSpPr>
              <a:spLocks noChangeArrowheads="1"/>
            </p:cNvSpPr>
            <p:nvPr/>
          </p:nvSpPr>
          <p:spPr bwMode="auto">
            <a:xfrm>
              <a:off x="4754" y="2664"/>
              <a:ext cx="196" cy="216"/>
            </a:xfrm>
            <a:prstGeom prst="ellipse">
              <a:avLst/>
            </a:prstGeom>
            <a:solidFill>
              <a:srgbClr val="00FF00"/>
            </a:solidFill>
            <a:ln w="12700" cap="sq">
              <a:solidFill>
                <a:srgbClr val="000000"/>
              </a:solidFill>
              <a:round/>
              <a:headEnd type="none" w="sm" len="sm"/>
              <a:tailEnd type="none" w="sm" len="sm"/>
            </a:ln>
            <a:effectLst/>
          </p:spPr>
          <p:txBody>
            <a:bodyPr wrap="none" anchor="ctr" anchorCtr="1"/>
            <a:lstStyle/>
            <a:p>
              <a:pPr algn="ctr"/>
              <a:endParaRPr kumimoji="1" lang="en-US" sz="2000"/>
            </a:p>
          </p:txBody>
        </p:sp>
        <p:sp>
          <p:nvSpPr>
            <p:cNvPr id="266258" name="AutoShape 18"/>
            <p:cNvSpPr>
              <a:spLocks/>
            </p:cNvSpPr>
            <p:nvPr/>
          </p:nvSpPr>
          <p:spPr bwMode="auto">
            <a:xfrm>
              <a:off x="4994" y="1104"/>
              <a:ext cx="478" cy="250"/>
            </a:xfrm>
            <a:prstGeom prst="borderCallout2">
              <a:avLst>
                <a:gd name="adj1" fmla="val 28801"/>
                <a:gd name="adj2" fmla="val -9093"/>
                <a:gd name="adj3" fmla="val 28801"/>
                <a:gd name="adj4" fmla="val -10796"/>
                <a:gd name="adj5" fmla="val 25199"/>
                <a:gd name="adj6" fmla="val -12500"/>
              </a:avLst>
            </a:prstGeom>
            <a:solidFill>
              <a:srgbClr val="000000"/>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nchorCtr="1"/>
            <a:lstStyle/>
            <a:p>
              <a:pPr>
                <a:lnSpc>
                  <a:spcPct val="80000"/>
                </a:lnSpc>
              </a:pPr>
              <a:r>
                <a:rPr kumimoji="1" lang="en-US" altLang="zh-TW" sz="2000">
                  <a:solidFill>
                    <a:schemeClr val="bg1"/>
                  </a:solidFill>
                  <a:latin typeface="Arial" charset="0"/>
                </a:rPr>
                <a:t>root</a:t>
              </a:r>
            </a:p>
          </p:txBody>
        </p:sp>
      </p:grpSp>
      <p:sp>
        <p:nvSpPr>
          <p:cNvPr id="266259" name="Rectangle 19"/>
          <p:cNvSpPr>
            <a:spLocks noChangeArrowheads="1"/>
          </p:cNvSpPr>
          <p:nvPr/>
        </p:nvSpPr>
        <p:spPr bwMode="auto">
          <a:xfrm>
            <a:off x="5486400" y="4800600"/>
            <a:ext cx="2971800" cy="8382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3366FF"/>
                </a:solidFill>
                <a:latin typeface="Arial" charset="0"/>
              </a:rPr>
              <a:t>Leaves</a:t>
            </a:r>
            <a:r>
              <a:rPr kumimoji="1" lang="en-US" altLang="zh-TW" sz="2000">
                <a:solidFill>
                  <a:srgbClr val="000000"/>
                </a:solidFill>
                <a:latin typeface="Arial" charset="0"/>
              </a:rPr>
              <a:t> are nodes that have no children.</a:t>
            </a:r>
          </a:p>
        </p:txBody>
      </p:sp>
      <p:sp>
        <p:nvSpPr>
          <p:cNvPr id="266260" name="Text Box 20"/>
          <p:cNvSpPr txBox="1">
            <a:spLocks noChangeArrowheads="1"/>
          </p:cNvSpPr>
          <p:nvPr/>
        </p:nvSpPr>
        <p:spPr bwMode="auto">
          <a:xfrm>
            <a:off x="3124200" y="1390650"/>
            <a:ext cx="3352800" cy="590550"/>
          </a:xfrm>
          <a:prstGeom prst="rect">
            <a:avLst/>
          </a:prstGeom>
          <a:noFill/>
          <a:ln w="9525" cap="sq">
            <a:solidFill>
              <a:schemeClr val="tx1"/>
            </a:solidFill>
            <a:miter lim="800000"/>
            <a:headEnd/>
            <a:tailEnd/>
          </a:ln>
          <a:effectLst/>
        </p:spPr>
        <p:txBody>
          <a:bodyPr>
            <a:spAutoFit/>
          </a:bodyPr>
          <a:lstStyle/>
          <a:p>
            <a:pPr>
              <a:spcBef>
                <a:spcPct val="50000"/>
              </a:spcBef>
            </a:pPr>
            <a:r>
              <a:rPr lang="en-US" sz="1600"/>
              <a:t>Parent Node: is the one between the node and the root of the tree.</a:t>
            </a:r>
          </a:p>
        </p:txBody>
      </p:sp>
      <p:sp>
        <p:nvSpPr>
          <p:cNvPr id="266261" name="Line 21"/>
          <p:cNvSpPr>
            <a:spLocks noChangeShapeType="1"/>
          </p:cNvSpPr>
          <p:nvPr/>
        </p:nvSpPr>
        <p:spPr bwMode="auto">
          <a:xfrm flipH="1">
            <a:off x="3676650" y="2743200"/>
            <a:ext cx="571500" cy="11430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62" name="Line 22"/>
          <p:cNvSpPr>
            <a:spLocks noChangeShapeType="1"/>
          </p:cNvSpPr>
          <p:nvPr/>
        </p:nvSpPr>
        <p:spPr bwMode="auto">
          <a:xfrm>
            <a:off x="3962400" y="3314700"/>
            <a:ext cx="228600" cy="5715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63" name="Line 23"/>
          <p:cNvSpPr>
            <a:spLocks noChangeShapeType="1"/>
          </p:cNvSpPr>
          <p:nvPr/>
        </p:nvSpPr>
        <p:spPr bwMode="auto">
          <a:xfrm>
            <a:off x="4305300" y="2686050"/>
            <a:ext cx="628650" cy="12573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6264" name="Oval 24"/>
          <p:cNvSpPr>
            <a:spLocks noChangeArrowheads="1"/>
          </p:cNvSpPr>
          <p:nvPr/>
        </p:nvSpPr>
        <p:spPr bwMode="auto">
          <a:xfrm>
            <a:off x="4133850" y="2514600"/>
            <a:ext cx="342900" cy="342900"/>
          </a:xfrm>
          <a:prstGeom prst="ellipse">
            <a:avLst/>
          </a:prstGeom>
          <a:solidFill>
            <a:schemeClr val="bg2"/>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66265" name="Oval 25"/>
          <p:cNvSpPr>
            <a:spLocks noChangeArrowheads="1"/>
          </p:cNvSpPr>
          <p:nvPr/>
        </p:nvSpPr>
        <p:spPr bwMode="auto">
          <a:xfrm>
            <a:off x="3790950" y="3143250"/>
            <a:ext cx="342900" cy="342900"/>
          </a:xfrm>
          <a:prstGeom prst="ellipse">
            <a:avLst/>
          </a:prstGeom>
          <a:solidFill>
            <a:schemeClr val="accent1"/>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66" name="Oval 26"/>
          <p:cNvSpPr>
            <a:spLocks noChangeArrowheads="1"/>
          </p:cNvSpPr>
          <p:nvPr/>
        </p:nvSpPr>
        <p:spPr bwMode="auto">
          <a:xfrm>
            <a:off x="4476750" y="314325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67" name="Oval 27"/>
          <p:cNvSpPr>
            <a:spLocks noChangeArrowheads="1"/>
          </p:cNvSpPr>
          <p:nvPr/>
        </p:nvSpPr>
        <p:spPr bwMode="auto">
          <a:xfrm>
            <a:off x="3505200" y="3714750"/>
            <a:ext cx="342900" cy="342900"/>
          </a:xfrm>
          <a:prstGeom prst="ellipse">
            <a:avLst/>
          </a:prstGeom>
          <a:solidFill>
            <a:srgbClr val="C0C0C0"/>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68" name="Oval 28"/>
          <p:cNvSpPr>
            <a:spLocks noChangeArrowheads="1"/>
          </p:cNvSpPr>
          <p:nvPr/>
        </p:nvSpPr>
        <p:spPr bwMode="auto">
          <a:xfrm>
            <a:off x="4019550" y="3714750"/>
            <a:ext cx="342900" cy="342900"/>
          </a:xfrm>
          <a:prstGeom prst="ellipse">
            <a:avLst/>
          </a:prstGeom>
          <a:solidFill>
            <a:srgbClr val="C0C0C0"/>
          </a:solidFill>
          <a:ln w="12700" cap="sq">
            <a:solidFill>
              <a:schemeClr val="tx1"/>
            </a:solidFill>
            <a:round/>
            <a:headEnd type="none" w="sm" len="sm"/>
            <a:tailEnd type="none" w="sm" len="sm"/>
          </a:ln>
          <a:effectLst/>
        </p:spPr>
        <p:txBody>
          <a:bodyPr wrap="none" anchor="ctr" anchorCtr="1"/>
          <a:lstStyle/>
          <a:p>
            <a:pPr algn="ctr"/>
            <a:endParaRPr kumimoji="1" lang="en-US" sz="2000"/>
          </a:p>
        </p:txBody>
      </p:sp>
      <p:sp>
        <p:nvSpPr>
          <p:cNvPr id="266269" name="Oval 29"/>
          <p:cNvSpPr>
            <a:spLocks noChangeArrowheads="1"/>
          </p:cNvSpPr>
          <p:nvPr/>
        </p:nvSpPr>
        <p:spPr bwMode="auto">
          <a:xfrm>
            <a:off x="4762500" y="371475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6270" name="AutoShape 30"/>
          <p:cNvSpPr>
            <a:spLocks/>
          </p:cNvSpPr>
          <p:nvPr/>
        </p:nvSpPr>
        <p:spPr bwMode="auto">
          <a:xfrm>
            <a:off x="1447800" y="1601788"/>
            <a:ext cx="1066800" cy="455612"/>
          </a:xfrm>
          <a:prstGeom prst="borderCallout2">
            <a:avLst>
              <a:gd name="adj1" fmla="val 25088"/>
              <a:gd name="adj2" fmla="val -7144"/>
              <a:gd name="adj3" fmla="val 25088"/>
              <a:gd name="adj4" fmla="val -8481"/>
              <a:gd name="adj5" fmla="val 18815"/>
              <a:gd name="adj6" fmla="val -9972"/>
            </a:avLst>
          </a:prstGeom>
          <a:solidFill>
            <a:schemeClr val="bg2"/>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nchorCtr="1"/>
          <a:lstStyle/>
          <a:p>
            <a:pPr>
              <a:lnSpc>
                <a:spcPct val="80000"/>
              </a:lnSpc>
            </a:pPr>
            <a:r>
              <a:rPr kumimoji="1" lang="en-US" altLang="zh-TW" sz="2400">
                <a:solidFill>
                  <a:schemeClr val="bg1"/>
                </a:solidFill>
                <a:latin typeface="Arial" charset="0"/>
              </a:rPr>
              <a:t>parent</a:t>
            </a:r>
          </a:p>
        </p:txBody>
      </p:sp>
      <p:sp>
        <p:nvSpPr>
          <p:cNvPr id="266271" name="AutoShape 31"/>
          <p:cNvSpPr>
            <a:spLocks/>
          </p:cNvSpPr>
          <p:nvPr/>
        </p:nvSpPr>
        <p:spPr bwMode="auto">
          <a:xfrm>
            <a:off x="2286000" y="4267200"/>
            <a:ext cx="990600" cy="685800"/>
          </a:xfrm>
          <a:prstGeom prst="borderCallout2">
            <a:avLst>
              <a:gd name="adj1" fmla="val 16667"/>
              <a:gd name="adj2" fmla="val -7694"/>
              <a:gd name="adj3" fmla="val 16667"/>
              <a:gd name="adj4" fmla="val -5931"/>
              <a:gd name="adj5" fmla="val 16204"/>
              <a:gd name="adj6" fmla="val -5931"/>
            </a:avLst>
          </a:prstGeom>
          <a:solidFill>
            <a:srgbClr val="C0C0C0"/>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nchorCtr="1"/>
          <a:lstStyle/>
          <a:p>
            <a:pPr>
              <a:lnSpc>
                <a:spcPct val="80000"/>
              </a:lnSpc>
            </a:pPr>
            <a:r>
              <a:rPr kumimoji="1" lang="en-US" altLang="zh-TW" sz="2400">
                <a:solidFill>
                  <a:srgbClr val="3366FF"/>
                </a:solidFill>
                <a:latin typeface="Arial" charset="0"/>
              </a:rPr>
              <a:t>right child</a:t>
            </a:r>
          </a:p>
        </p:txBody>
      </p:sp>
      <p:sp>
        <p:nvSpPr>
          <p:cNvPr id="266272" name="AutoShape 32"/>
          <p:cNvSpPr>
            <a:spLocks/>
          </p:cNvSpPr>
          <p:nvPr/>
        </p:nvSpPr>
        <p:spPr bwMode="auto">
          <a:xfrm>
            <a:off x="849313" y="4264025"/>
            <a:ext cx="979487" cy="688975"/>
          </a:xfrm>
          <a:prstGeom prst="borderCallout2">
            <a:avLst>
              <a:gd name="adj1" fmla="val 16588"/>
              <a:gd name="adj2" fmla="val -7778"/>
              <a:gd name="adj3" fmla="val 16588"/>
              <a:gd name="adj4" fmla="val -8426"/>
              <a:gd name="adj5" fmla="val 21889"/>
              <a:gd name="adj6" fmla="val -9074"/>
            </a:avLst>
          </a:prstGeom>
          <a:solidFill>
            <a:srgbClr val="C0C0C0"/>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nchorCtr="1"/>
          <a:lstStyle/>
          <a:p>
            <a:pPr algn="ctr">
              <a:lnSpc>
                <a:spcPct val="80000"/>
              </a:lnSpc>
            </a:pPr>
            <a:r>
              <a:rPr kumimoji="1" lang="en-US" altLang="zh-TW" sz="2400">
                <a:solidFill>
                  <a:srgbClr val="3366FF"/>
                </a:solidFill>
                <a:latin typeface="Arial" charset="0"/>
              </a:rPr>
              <a:t>left child</a:t>
            </a:r>
          </a:p>
        </p:txBody>
      </p:sp>
      <p:sp>
        <p:nvSpPr>
          <p:cNvPr id="266273" name="Text Box 33"/>
          <p:cNvSpPr txBox="1">
            <a:spLocks noChangeArrowheads="1"/>
          </p:cNvSpPr>
          <p:nvPr/>
        </p:nvSpPr>
        <p:spPr bwMode="auto">
          <a:xfrm>
            <a:off x="914400" y="5257800"/>
            <a:ext cx="3124200" cy="590550"/>
          </a:xfrm>
          <a:prstGeom prst="rect">
            <a:avLst/>
          </a:prstGeom>
          <a:noFill/>
          <a:ln w="9525" cap="sq">
            <a:solidFill>
              <a:schemeClr val="tx1"/>
            </a:solidFill>
            <a:miter lim="800000"/>
            <a:headEnd/>
            <a:tailEnd/>
          </a:ln>
          <a:effectLst/>
        </p:spPr>
        <p:txBody>
          <a:bodyPr>
            <a:spAutoFit/>
          </a:bodyPr>
          <a:lstStyle/>
          <a:p>
            <a:pPr>
              <a:spcBef>
                <a:spcPct val="50000"/>
              </a:spcBef>
            </a:pPr>
            <a:r>
              <a:rPr lang="en-US" sz="1600"/>
              <a:t>Child Node: is the one between the node and the leaves of the tree.</a:t>
            </a:r>
          </a:p>
        </p:txBody>
      </p:sp>
      <p:sp>
        <p:nvSpPr>
          <p:cNvPr id="266274" name="Rectangle 34"/>
          <p:cNvSpPr>
            <a:spLocks noChangeArrowheads="1"/>
          </p:cNvSpPr>
          <p:nvPr/>
        </p:nvSpPr>
        <p:spPr bwMode="auto">
          <a:xfrm>
            <a:off x="1219200" y="2590800"/>
            <a:ext cx="1600200" cy="381000"/>
          </a:xfrm>
          <a:prstGeom prst="rect">
            <a:avLst/>
          </a:prstGeom>
          <a:solidFill>
            <a:schemeClr val="bg2"/>
          </a:solidFill>
          <a:ln w="9525" cap="sq">
            <a:solidFill>
              <a:schemeClr val="tx1"/>
            </a:solidFill>
            <a:miter lim="800000"/>
            <a:headEnd/>
            <a:tailEnd/>
          </a:ln>
          <a:effectLst/>
        </p:spPr>
        <p:txBody>
          <a:bodyPr wrap="none" anchor="ctr"/>
          <a:lstStyle/>
          <a:p>
            <a:pPr algn="ctr"/>
            <a:r>
              <a:rPr lang="en-US">
                <a:solidFill>
                  <a:schemeClr val="bg1"/>
                </a:solidFill>
              </a:rPr>
              <a:t>ParentPtr</a:t>
            </a:r>
          </a:p>
        </p:txBody>
      </p:sp>
      <p:sp>
        <p:nvSpPr>
          <p:cNvPr id="266275" name="Rectangle 35"/>
          <p:cNvSpPr>
            <a:spLocks noChangeArrowheads="1"/>
          </p:cNvSpPr>
          <p:nvPr/>
        </p:nvSpPr>
        <p:spPr bwMode="auto">
          <a:xfrm>
            <a:off x="1219200" y="2971800"/>
            <a:ext cx="1600200" cy="381000"/>
          </a:xfrm>
          <a:prstGeom prst="rect">
            <a:avLst/>
          </a:prstGeom>
          <a:solidFill>
            <a:schemeClr val="accent1"/>
          </a:solidFill>
          <a:ln w="9525" cap="sq">
            <a:solidFill>
              <a:schemeClr val="tx1"/>
            </a:solidFill>
            <a:miter lim="800000"/>
            <a:headEnd/>
            <a:tailEnd/>
          </a:ln>
          <a:effectLst/>
        </p:spPr>
        <p:txBody>
          <a:bodyPr wrap="none" anchor="ctr"/>
          <a:lstStyle/>
          <a:p>
            <a:pPr algn="ctr"/>
            <a:r>
              <a:rPr lang="en-US"/>
              <a:t>Key value</a:t>
            </a:r>
          </a:p>
        </p:txBody>
      </p:sp>
      <p:sp>
        <p:nvSpPr>
          <p:cNvPr id="266276" name="Rectangle 36"/>
          <p:cNvSpPr>
            <a:spLocks noChangeArrowheads="1"/>
          </p:cNvSpPr>
          <p:nvPr/>
        </p:nvSpPr>
        <p:spPr bwMode="auto">
          <a:xfrm>
            <a:off x="2057400" y="3352800"/>
            <a:ext cx="762000" cy="381000"/>
          </a:xfrm>
          <a:prstGeom prst="rect">
            <a:avLst/>
          </a:prstGeom>
          <a:solidFill>
            <a:srgbClr val="C0C0C0"/>
          </a:solidFill>
          <a:ln w="9525" cap="sq">
            <a:solidFill>
              <a:schemeClr val="tx1"/>
            </a:solidFill>
            <a:miter lim="800000"/>
            <a:headEnd/>
            <a:tailEnd/>
          </a:ln>
          <a:effectLst/>
        </p:spPr>
        <p:txBody>
          <a:bodyPr wrap="none" lIns="0" rIns="0" anchor="ctr"/>
          <a:lstStyle/>
          <a:p>
            <a:pPr algn="ctr"/>
            <a:r>
              <a:rPr lang="en-US" sz="1600"/>
              <a:t>Right C</a:t>
            </a:r>
          </a:p>
        </p:txBody>
      </p:sp>
      <p:sp>
        <p:nvSpPr>
          <p:cNvPr id="266277" name="Rectangle 37"/>
          <p:cNvSpPr>
            <a:spLocks noChangeArrowheads="1"/>
          </p:cNvSpPr>
          <p:nvPr/>
        </p:nvSpPr>
        <p:spPr bwMode="auto">
          <a:xfrm>
            <a:off x="1219200" y="3352800"/>
            <a:ext cx="838200" cy="381000"/>
          </a:xfrm>
          <a:prstGeom prst="rect">
            <a:avLst/>
          </a:prstGeom>
          <a:solidFill>
            <a:srgbClr val="C0C0C0"/>
          </a:solidFill>
          <a:ln w="9525" cap="sq">
            <a:solidFill>
              <a:schemeClr val="tx1"/>
            </a:solidFill>
            <a:miter lim="800000"/>
            <a:headEnd/>
            <a:tailEnd/>
          </a:ln>
          <a:effectLst/>
        </p:spPr>
        <p:txBody>
          <a:bodyPr wrap="none" lIns="0" rIns="0" anchor="ctr"/>
          <a:lstStyle/>
          <a:p>
            <a:pPr algn="ctr"/>
            <a:r>
              <a:rPr lang="en-US"/>
              <a:t>Left C</a:t>
            </a:r>
          </a:p>
        </p:txBody>
      </p:sp>
      <p:sp>
        <p:nvSpPr>
          <p:cNvPr id="266278" name="Line 38"/>
          <p:cNvSpPr>
            <a:spLocks noChangeShapeType="1"/>
          </p:cNvSpPr>
          <p:nvPr/>
        </p:nvSpPr>
        <p:spPr bwMode="auto">
          <a:xfrm>
            <a:off x="2362200" y="3733800"/>
            <a:ext cx="381000" cy="533400"/>
          </a:xfrm>
          <a:prstGeom prst="line">
            <a:avLst/>
          </a:prstGeom>
          <a:noFill/>
          <a:ln w="57150" cap="sq">
            <a:solidFill>
              <a:srgbClr val="C0C0C0"/>
            </a:solidFill>
            <a:round/>
            <a:headEnd/>
            <a:tailEnd type="triangle" w="med" len="med"/>
          </a:ln>
          <a:effectLst/>
        </p:spPr>
        <p:txBody>
          <a:bodyPr wrap="none"/>
          <a:lstStyle/>
          <a:p>
            <a:endParaRPr lang="en-US"/>
          </a:p>
        </p:txBody>
      </p:sp>
      <p:sp>
        <p:nvSpPr>
          <p:cNvPr id="266279" name="Line 39"/>
          <p:cNvSpPr>
            <a:spLocks noChangeShapeType="1"/>
          </p:cNvSpPr>
          <p:nvPr/>
        </p:nvSpPr>
        <p:spPr bwMode="auto">
          <a:xfrm flipH="1">
            <a:off x="1295400" y="3733800"/>
            <a:ext cx="381000" cy="533400"/>
          </a:xfrm>
          <a:prstGeom prst="line">
            <a:avLst/>
          </a:prstGeom>
          <a:noFill/>
          <a:ln w="57150" cap="sq">
            <a:solidFill>
              <a:srgbClr val="C0C0C0"/>
            </a:solidFill>
            <a:round/>
            <a:headEnd/>
            <a:tailEnd type="triangle" w="med" len="med"/>
          </a:ln>
          <a:effectLst/>
        </p:spPr>
        <p:txBody>
          <a:bodyPr wrap="none"/>
          <a:lstStyle/>
          <a:p>
            <a:endParaRPr lang="en-US"/>
          </a:p>
        </p:txBody>
      </p:sp>
      <p:sp>
        <p:nvSpPr>
          <p:cNvPr id="266280" name="Line 40"/>
          <p:cNvSpPr>
            <a:spLocks noChangeShapeType="1"/>
          </p:cNvSpPr>
          <p:nvPr/>
        </p:nvSpPr>
        <p:spPr bwMode="auto">
          <a:xfrm flipH="1" flipV="1">
            <a:off x="1981200" y="2057400"/>
            <a:ext cx="0" cy="533400"/>
          </a:xfrm>
          <a:prstGeom prst="line">
            <a:avLst/>
          </a:prstGeom>
          <a:noFill/>
          <a:ln w="57150" cap="sq">
            <a:solidFill>
              <a:schemeClr val="bg2"/>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F688EB11-1831-400D-91F0-B9AC0B5BE8D8}" type="slidenum">
              <a:rPr lang="en-US" altLang="en-US"/>
              <a:pPr/>
              <a:t>11</a:t>
            </a:fld>
            <a:endParaRPr lang="en-US" altLang="en-US"/>
          </a:p>
        </p:txBody>
      </p:sp>
      <p:sp>
        <p:nvSpPr>
          <p:cNvPr id="268290" name="Rectangle 2"/>
          <p:cNvSpPr>
            <a:spLocks noGrp="1" noChangeArrowheads="1"/>
          </p:cNvSpPr>
          <p:nvPr>
            <p:ph type="title"/>
          </p:nvPr>
        </p:nvSpPr>
        <p:spPr/>
        <p:txBody>
          <a:bodyPr/>
          <a:lstStyle/>
          <a:p>
            <a:r>
              <a:rPr lang="en-US" altLang="zh-TW">
                <a:ea typeface="新細明體" pitchFamily="18" charset="-120"/>
              </a:rPr>
              <a:t>Small binary trees</a:t>
            </a:r>
          </a:p>
        </p:txBody>
      </p:sp>
      <p:sp>
        <p:nvSpPr>
          <p:cNvPr id="268291" name="Oval 3"/>
          <p:cNvSpPr>
            <a:spLocks noChangeArrowheads="1"/>
          </p:cNvSpPr>
          <p:nvPr/>
        </p:nvSpPr>
        <p:spPr bwMode="auto">
          <a:xfrm>
            <a:off x="3886200" y="25146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nvGrpSpPr>
          <p:cNvPr id="268292" name="Group 4"/>
          <p:cNvGrpSpPr>
            <a:grpSpLocks/>
          </p:cNvGrpSpPr>
          <p:nvPr/>
        </p:nvGrpSpPr>
        <p:grpSpPr bwMode="auto">
          <a:xfrm>
            <a:off x="7010400" y="2209800"/>
            <a:ext cx="685800" cy="971550"/>
            <a:chOff x="4440" y="2352"/>
            <a:chExt cx="432" cy="612"/>
          </a:xfrm>
        </p:grpSpPr>
        <p:sp>
          <p:nvSpPr>
            <p:cNvPr id="268293" name="Line 5"/>
            <p:cNvSpPr>
              <a:spLocks noChangeShapeType="1"/>
            </p:cNvSpPr>
            <p:nvPr/>
          </p:nvSpPr>
          <p:spPr bwMode="auto">
            <a:xfrm>
              <a:off x="4548" y="2460"/>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294" name="Oval 6"/>
            <p:cNvSpPr>
              <a:spLocks noChangeArrowheads="1"/>
            </p:cNvSpPr>
            <p:nvPr/>
          </p:nvSpPr>
          <p:spPr bwMode="auto">
            <a:xfrm>
              <a:off x="4440" y="23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295" name="Oval 7"/>
            <p:cNvSpPr>
              <a:spLocks noChangeArrowheads="1"/>
            </p:cNvSpPr>
            <p:nvPr/>
          </p:nvSpPr>
          <p:spPr bwMode="auto">
            <a:xfrm>
              <a:off x="4656" y="27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grpSp>
        <p:nvGrpSpPr>
          <p:cNvPr id="268296" name="Group 8"/>
          <p:cNvGrpSpPr>
            <a:grpSpLocks/>
          </p:cNvGrpSpPr>
          <p:nvPr/>
        </p:nvGrpSpPr>
        <p:grpSpPr bwMode="auto">
          <a:xfrm>
            <a:off x="5867400" y="2209800"/>
            <a:ext cx="685800" cy="971550"/>
            <a:chOff x="3312" y="2352"/>
            <a:chExt cx="432" cy="612"/>
          </a:xfrm>
        </p:grpSpPr>
        <p:sp>
          <p:nvSpPr>
            <p:cNvPr id="268297" name="Line 9"/>
            <p:cNvSpPr>
              <a:spLocks noChangeShapeType="1"/>
            </p:cNvSpPr>
            <p:nvPr/>
          </p:nvSpPr>
          <p:spPr bwMode="auto">
            <a:xfrm flipH="1">
              <a:off x="3420" y="2496"/>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298" name="Oval 10"/>
            <p:cNvSpPr>
              <a:spLocks noChangeArrowheads="1"/>
            </p:cNvSpPr>
            <p:nvPr/>
          </p:nvSpPr>
          <p:spPr bwMode="auto">
            <a:xfrm>
              <a:off x="3528" y="23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299" name="Oval 11"/>
            <p:cNvSpPr>
              <a:spLocks noChangeArrowheads="1"/>
            </p:cNvSpPr>
            <p:nvPr/>
          </p:nvSpPr>
          <p:spPr bwMode="auto">
            <a:xfrm>
              <a:off x="3312" y="27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sp>
        <p:nvSpPr>
          <p:cNvPr id="268300" name="Line 12"/>
          <p:cNvSpPr>
            <a:spLocks noChangeShapeType="1"/>
          </p:cNvSpPr>
          <p:nvPr/>
        </p:nvSpPr>
        <p:spPr bwMode="auto">
          <a:xfrm>
            <a:off x="2819400" y="1600200"/>
            <a:ext cx="0" cy="175260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68301" name="Line 13"/>
          <p:cNvSpPr>
            <a:spLocks noChangeShapeType="1"/>
          </p:cNvSpPr>
          <p:nvPr/>
        </p:nvSpPr>
        <p:spPr bwMode="auto">
          <a:xfrm>
            <a:off x="838200" y="3352800"/>
            <a:ext cx="7620000" cy="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68302" name="Rectangle 14"/>
          <p:cNvSpPr>
            <a:spLocks noChangeArrowheads="1"/>
          </p:cNvSpPr>
          <p:nvPr/>
        </p:nvSpPr>
        <p:spPr bwMode="auto">
          <a:xfrm>
            <a:off x="838200" y="1447800"/>
            <a:ext cx="1447800" cy="533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Empty tree</a:t>
            </a:r>
          </a:p>
        </p:txBody>
      </p:sp>
      <p:sp>
        <p:nvSpPr>
          <p:cNvPr id="268303" name="Rectangle 15"/>
          <p:cNvSpPr>
            <a:spLocks noChangeArrowheads="1"/>
          </p:cNvSpPr>
          <p:nvPr/>
        </p:nvSpPr>
        <p:spPr bwMode="auto">
          <a:xfrm>
            <a:off x="3200400" y="1447800"/>
            <a:ext cx="1752600" cy="533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Tree of size 1</a:t>
            </a:r>
          </a:p>
        </p:txBody>
      </p:sp>
      <p:sp>
        <p:nvSpPr>
          <p:cNvPr id="268304" name="Rectangle 16"/>
          <p:cNvSpPr>
            <a:spLocks noChangeArrowheads="1"/>
          </p:cNvSpPr>
          <p:nvPr/>
        </p:nvSpPr>
        <p:spPr bwMode="auto">
          <a:xfrm>
            <a:off x="5905500" y="1466850"/>
            <a:ext cx="1752600" cy="533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Tree of size 2</a:t>
            </a:r>
          </a:p>
        </p:txBody>
      </p:sp>
      <p:sp>
        <p:nvSpPr>
          <p:cNvPr id="268305" name="Line 17"/>
          <p:cNvSpPr>
            <a:spLocks noChangeShapeType="1"/>
          </p:cNvSpPr>
          <p:nvPr/>
        </p:nvSpPr>
        <p:spPr bwMode="auto">
          <a:xfrm>
            <a:off x="5410200" y="1600200"/>
            <a:ext cx="0" cy="175260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68306" name="Rectangle 18"/>
          <p:cNvSpPr>
            <a:spLocks noChangeArrowheads="1"/>
          </p:cNvSpPr>
          <p:nvPr/>
        </p:nvSpPr>
        <p:spPr bwMode="auto">
          <a:xfrm>
            <a:off x="685800" y="3657600"/>
            <a:ext cx="1752600" cy="533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Tree of size 3</a:t>
            </a:r>
          </a:p>
        </p:txBody>
      </p:sp>
      <p:grpSp>
        <p:nvGrpSpPr>
          <p:cNvPr id="268307" name="Group 19"/>
          <p:cNvGrpSpPr>
            <a:grpSpLocks/>
          </p:cNvGrpSpPr>
          <p:nvPr/>
        </p:nvGrpSpPr>
        <p:grpSpPr bwMode="auto">
          <a:xfrm>
            <a:off x="4762500" y="4000500"/>
            <a:ext cx="1028700" cy="971550"/>
            <a:chOff x="3156" y="2544"/>
            <a:chExt cx="648" cy="612"/>
          </a:xfrm>
        </p:grpSpPr>
        <p:sp>
          <p:nvSpPr>
            <p:cNvPr id="268308" name="Line 20"/>
            <p:cNvSpPr>
              <a:spLocks noChangeShapeType="1"/>
            </p:cNvSpPr>
            <p:nvPr/>
          </p:nvSpPr>
          <p:spPr bwMode="auto">
            <a:xfrm flipH="1">
              <a:off x="3264" y="2688"/>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09" name="Line 21"/>
            <p:cNvSpPr>
              <a:spLocks noChangeShapeType="1"/>
            </p:cNvSpPr>
            <p:nvPr/>
          </p:nvSpPr>
          <p:spPr bwMode="auto">
            <a:xfrm>
              <a:off x="3480" y="2652"/>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10" name="Oval 22"/>
            <p:cNvSpPr>
              <a:spLocks noChangeArrowheads="1"/>
            </p:cNvSpPr>
            <p:nvPr/>
          </p:nvSpPr>
          <p:spPr bwMode="auto">
            <a:xfrm>
              <a:off x="3372" y="254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11" name="Oval 23"/>
            <p:cNvSpPr>
              <a:spLocks noChangeArrowheads="1"/>
            </p:cNvSpPr>
            <p:nvPr/>
          </p:nvSpPr>
          <p:spPr bwMode="auto">
            <a:xfrm>
              <a:off x="3156" y="294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12" name="Oval 24"/>
            <p:cNvSpPr>
              <a:spLocks noChangeArrowheads="1"/>
            </p:cNvSpPr>
            <p:nvPr/>
          </p:nvSpPr>
          <p:spPr bwMode="auto">
            <a:xfrm>
              <a:off x="3588" y="294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grpSp>
        <p:nvGrpSpPr>
          <p:cNvPr id="268313" name="Group 25"/>
          <p:cNvGrpSpPr>
            <a:grpSpLocks/>
          </p:cNvGrpSpPr>
          <p:nvPr/>
        </p:nvGrpSpPr>
        <p:grpSpPr bwMode="auto">
          <a:xfrm>
            <a:off x="2438400" y="4000500"/>
            <a:ext cx="990600" cy="1562100"/>
            <a:chOff x="1056" y="1920"/>
            <a:chExt cx="624" cy="984"/>
          </a:xfrm>
        </p:grpSpPr>
        <p:sp>
          <p:nvSpPr>
            <p:cNvPr id="268314" name="Line 26"/>
            <p:cNvSpPr>
              <a:spLocks noChangeShapeType="1"/>
            </p:cNvSpPr>
            <p:nvPr/>
          </p:nvSpPr>
          <p:spPr bwMode="auto">
            <a:xfrm flipH="1">
              <a:off x="1164" y="2436"/>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15" name="Oval 27"/>
            <p:cNvSpPr>
              <a:spLocks noChangeArrowheads="1"/>
            </p:cNvSpPr>
            <p:nvPr/>
          </p:nvSpPr>
          <p:spPr bwMode="auto">
            <a:xfrm>
              <a:off x="1056" y="268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16" name="Line 28"/>
            <p:cNvSpPr>
              <a:spLocks noChangeShapeType="1"/>
            </p:cNvSpPr>
            <p:nvPr/>
          </p:nvSpPr>
          <p:spPr bwMode="auto">
            <a:xfrm flipH="1">
              <a:off x="1356" y="2064"/>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17" name="Oval 29"/>
            <p:cNvSpPr>
              <a:spLocks noChangeArrowheads="1"/>
            </p:cNvSpPr>
            <p:nvPr/>
          </p:nvSpPr>
          <p:spPr bwMode="auto">
            <a:xfrm>
              <a:off x="1464" y="192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18" name="Oval 30"/>
            <p:cNvSpPr>
              <a:spLocks noChangeArrowheads="1"/>
            </p:cNvSpPr>
            <p:nvPr/>
          </p:nvSpPr>
          <p:spPr bwMode="auto">
            <a:xfrm>
              <a:off x="1248" y="231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grpSp>
        <p:nvGrpSpPr>
          <p:cNvPr id="268319" name="Group 31"/>
          <p:cNvGrpSpPr>
            <a:grpSpLocks/>
          </p:cNvGrpSpPr>
          <p:nvPr/>
        </p:nvGrpSpPr>
        <p:grpSpPr bwMode="auto">
          <a:xfrm>
            <a:off x="3695700" y="4000500"/>
            <a:ext cx="723900" cy="1638300"/>
            <a:chOff x="1968" y="1920"/>
            <a:chExt cx="456" cy="1032"/>
          </a:xfrm>
        </p:grpSpPr>
        <p:sp>
          <p:nvSpPr>
            <p:cNvPr id="268320" name="Line 32"/>
            <p:cNvSpPr>
              <a:spLocks noChangeShapeType="1"/>
            </p:cNvSpPr>
            <p:nvPr/>
          </p:nvSpPr>
          <p:spPr bwMode="auto">
            <a:xfrm>
              <a:off x="2100" y="2448"/>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21" name="Line 33"/>
            <p:cNvSpPr>
              <a:spLocks noChangeShapeType="1"/>
            </p:cNvSpPr>
            <p:nvPr/>
          </p:nvSpPr>
          <p:spPr bwMode="auto">
            <a:xfrm flipH="1">
              <a:off x="2076" y="2064"/>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22" name="Oval 34"/>
            <p:cNvSpPr>
              <a:spLocks noChangeArrowheads="1"/>
            </p:cNvSpPr>
            <p:nvPr/>
          </p:nvSpPr>
          <p:spPr bwMode="auto">
            <a:xfrm>
              <a:off x="2184" y="192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23" name="Oval 35"/>
            <p:cNvSpPr>
              <a:spLocks noChangeArrowheads="1"/>
            </p:cNvSpPr>
            <p:nvPr/>
          </p:nvSpPr>
          <p:spPr bwMode="auto">
            <a:xfrm>
              <a:off x="1968" y="231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24" name="Oval 36"/>
            <p:cNvSpPr>
              <a:spLocks noChangeArrowheads="1"/>
            </p:cNvSpPr>
            <p:nvPr/>
          </p:nvSpPr>
          <p:spPr bwMode="auto">
            <a:xfrm>
              <a:off x="2208" y="27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grpSp>
        <p:nvGrpSpPr>
          <p:cNvPr id="268325" name="Group 37"/>
          <p:cNvGrpSpPr>
            <a:grpSpLocks/>
          </p:cNvGrpSpPr>
          <p:nvPr/>
        </p:nvGrpSpPr>
        <p:grpSpPr bwMode="auto">
          <a:xfrm>
            <a:off x="7010400" y="3962400"/>
            <a:ext cx="1028700" cy="1638300"/>
            <a:chOff x="4272" y="1920"/>
            <a:chExt cx="648" cy="1032"/>
          </a:xfrm>
        </p:grpSpPr>
        <p:sp>
          <p:nvSpPr>
            <p:cNvPr id="268326" name="Line 38"/>
            <p:cNvSpPr>
              <a:spLocks noChangeShapeType="1"/>
            </p:cNvSpPr>
            <p:nvPr/>
          </p:nvSpPr>
          <p:spPr bwMode="auto">
            <a:xfrm>
              <a:off x="4596" y="2448"/>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27" name="Line 39"/>
            <p:cNvSpPr>
              <a:spLocks noChangeShapeType="1"/>
            </p:cNvSpPr>
            <p:nvPr/>
          </p:nvSpPr>
          <p:spPr bwMode="auto">
            <a:xfrm>
              <a:off x="4380" y="2028"/>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28" name="Oval 40"/>
            <p:cNvSpPr>
              <a:spLocks noChangeArrowheads="1"/>
            </p:cNvSpPr>
            <p:nvPr/>
          </p:nvSpPr>
          <p:spPr bwMode="auto">
            <a:xfrm>
              <a:off x="4272" y="192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29" name="Oval 41"/>
            <p:cNvSpPr>
              <a:spLocks noChangeArrowheads="1"/>
            </p:cNvSpPr>
            <p:nvPr/>
          </p:nvSpPr>
          <p:spPr bwMode="auto">
            <a:xfrm>
              <a:off x="4488" y="231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30" name="Oval 42"/>
            <p:cNvSpPr>
              <a:spLocks noChangeArrowheads="1"/>
            </p:cNvSpPr>
            <p:nvPr/>
          </p:nvSpPr>
          <p:spPr bwMode="auto">
            <a:xfrm>
              <a:off x="4704" y="27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grpSp>
        <p:nvGrpSpPr>
          <p:cNvPr id="268331" name="Group 43"/>
          <p:cNvGrpSpPr>
            <a:grpSpLocks/>
          </p:cNvGrpSpPr>
          <p:nvPr/>
        </p:nvGrpSpPr>
        <p:grpSpPr bwMode="auto">
          <a:xfrm>
            <a:off x="6019800" y="4000500"/>
            <a:ext cx="685800" cy="1562100"/>
            <a:chOff x="3648" y="1920"/>
            <a:chExt cx="432" cy="984"/>
          </a:xfrm>
        </p:grpSpPr>
        <p:sp>
          <p:nvSpPr>
            <p:cNvPr id="268332" name="Line 44"/>
            <p:cNvSpPr>
              <a:spLocks noChangeShapeType="1"/>
            </p:cNvSpPr>
            <p:nvPr/>
          </p:nvSpPr>
          <p:spPr bwMode="auto">
            <a:xfrm flipH="1">
              <a:off x="3804" y="2436"/>
              <a:ext cx="180" cy="384"/>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33" name="Line 45"/>
            <p:cNvSpPr>
              <a:spLocks noChangeShapeType="1"/>
            </p:cNvSpPr>
            <p:nvPr/>
          </p:nvSpPr>
          <p:spPr bwMode="auto">
            <a:xfrm>
              <a:off x="3756" y="2028"/>
              <a:ext cx="216" cy="4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8334" name="Oval 46"/>
            <p:cNvSpPr>
              <a:spLocks noChangeArrowheads="1"/>
            </p:cNvSpPr>
            <p:nvPr/>
          </p:nvSpPr>
          <p:spPr bwMode="auto">
            <a:xfrm>
              <a:off x="3648" y="192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35" name="Oval 47"/>
            <p:cNvSpPr>
              <a:spLocks noChangeArrowheads="1"/>
            </p:cNvSpPr>
            <p:nvPr/>
          </p:nvSpPr>
          <p:spPr bwMode="auto">
            <a:xfrm>
              <a:off x="3864" y="231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8336" name="Oval 48"/>
            <p:cNvSpPr>
              <a:spLocks noChangeArrowheads="1"/>
            </p:cNvSpPr>
            <p:nvPr/>
          </p:nvSpPr>
          <p:spPr bwMode="auto">
            <a:xfrm>
              <a:off x="3696" y="268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9A450C4D-EAAF-4ECF-B248-376D9DE355D5}" type="slidenum">
              <a:rPr lang="en-US" altLang="en-US"/>
              <a:pPr/>
              <a:t>12</a:t>
            </a:fld>
            <a:endParaRPr lang="en-US" altLang="en-US"/>
          </a:p>
        </p:txBody>
      </p:sp>
      <p:sp>
        <p:nvSpPr>
          <p:cNvPr id="270338" name="Rectangle 2"/>
          <p:cNvSpPr>
            <a:spLocks noGrp="1" noChangeArrowheads="1"/>
          </p:cNvSpPr>
          <p:nvPr>
            <p:ph type="title"/>
          </p:nvPr>
        </p:nvSpPr>
        <p:spPr>
          <a:xfrm>
            <a:off x="457200" y="277813"/>
            <a:ext cx="8229600" cy="941387"/>
          </a:xfrm>
        </p:spPr>
        <p:txBody>
          <a:bodyPr/>
          <a:lstStyle/>
          <a:p>
            <a:r>
              <a:rPr lang="en-US"/>
              <a:t>Binary Tree Applications </a:t>
            </a:r>
          </a:p>
        </p:txBody>
      </p:sp>
      <p:sp>
        <p:nvSpPr>
          <p:cNvPr id="270339" name="Rectangle 3"/>
          <p:cNvSpPr>
            <a:spLocks noGrp="1" noChangeArrowheads="1"/>
          </p:cNvSpPr>
          <p:nvPr>
            <p:ph type="body" idx="1"/>
          </p:nvPr>
        </p:nvSpPr>
        <p:spPr>
          <a:xfrm>
            <a:off x="381000" y="990600"/>
            <a:ext cx="4038600" cy="4267200"/>
          </a:xfrm>
        </p:spPr>
        <p:txBody>
          <a:bodyPr/>
          <a:lstStyle/>
          <a:p>
            <a:r>
              <a:rPr lang="en-US" sz="2000" dirty="0"/>
              <a:t>Expression tree</a:t>
            </a:r>
          </a:p>
          <a:p>
            <a:pPr>
              <a:buFont typeface="Wingdings" pitchFamily="2" charset="2"/>
              <a:buNone/>
            </a:pPr>
            <a:r>
              <a:rPr lang="en-US" sz="2000" dirty="0"/>
              <a:t>	A central data structure in compiler design. The leaves of an expression tree are operands; the other nodes contain operators. </a:t>
            </a:r>
          </a:p>
          <a:p>
            <a:r>
              <a:rPr lang="en-US" sz="2000" dirty="0"/>
              <a:t>Huffman coding tree</a:t>
            </a:r>
          </a:p>
          <a:p>
            <a:pPr>
              <a:buFont typeface="Wingdings" pitchFamily="2" charset="2"/>
              <a:buNone/>
            </a:pPr>
            <a:r>
              <a:rPr lang="en-US" sz="2000" dirty="0"/>
              <a:t>	Implement a simple but relatively effective data compression algorithm. </a:t>
            </a:r>
          </a:p>
          <a:p>
            <a:r>
              <a:rPr lang="en-US" sz="2000" dirty="0"/>
              <a:t>Binary Search Tree (BST)</a:t>
            </a:r>
          </a:p>
          <a:p>
            <a:pPr>
              <a:buFont typeface="Wingdings" pitchFamily="2" charset="2"/>
              <a:buNone/>
            </a:pPr>
            <a:r>
              <a:rPr lang="en-US" sz="2000" dirty="0"/>
              <a:t>	Will discuss </a:t>
            </a:r>
            <a:r>
              <a:rPr lang="en-US" sz="2000" dirty="0" smtClean="0"/>
              <a:t>later.</a:t>
            </a:r>
            <a:endParaRPr lang="en-US" sz="2000" dirty="0"/>
          </a:p>
        </p:txBody>
      </p:sp>
      <p:grpSp>
        <p:nvGrpSpPr>
          <p:cNvPr id="270340" name="Group 4"/>
          <p:cNvGrpSpPr>
            <a:grpSpLocks/>
          </p:cNvGrpSpPr>
          <p:nvPr/>
        </p:nvGrpSpPr>
        <p:grpSpPr bwMode="auto">
          <a:xfrm>
            <a:off x="5334000" y="990600"/>
            <a:ext cx="2568575" cy="1905000"/>
            <a:chOff x="3456" y="1147"/>
            <a:chExt cx="1330" cy="1541"/>
          </a:xfrm>
        </p:grpSpPr>
        <p:sp>
          <p:nvSpPr>
            <p:cNvPr id="270341" name="Line 5"/>
            <p:cNvSpPr>
              <a:spLocks noChangeShapeType="1"/>
            </p:cNvSpPr>
            <p:nvPr/>
          </p:nvSpPr>
          <p:spPr bwMode="auto">
            <a:xfrm flipH="1">
              <a:off x="3569" y="1344"/>
              <a:ext cx="655" cy="1221"/>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0342" name="Line 6"/>
            <p:cNvSpPr>
              <a:spLocks noChangeShapeType="1"/>
            </p:cNvSpPr>
            <p:nvPr/>
          </p:nvSpPr>
          <p:spPr bwMode="auto">
            <a:xfrm>
              <a:off x="3758" y="2156"/>
              <a:ext cx="151" cy="409"/>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0343" name="Line 7"/>
            <p:cNvSpPr>
              <a:spLocks noChangeShapeType="1"/>
            </p:cNvSpPr>
            <p:nvPr/>
          </p:nvSpPr>
          <p:spPr bwMode="auto">
            <a:xfrm>
              <a:off x="3984" y="1728"/>
              <a:ext cx="240" cy="43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0344" name="Oval 8"/>
            <p:cNvSpPr>
              <a:spLocks noChangeArrowheads="1"/>
            </p:cNvSpPr>
            <p:nvPr/>
          </p:nvSpPr>
          <p:spPr bwMode="auto">
            <a:xfrm>
              <a:off x="3871" y="1584"/>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a:t>
              </a:r>
            </a:p>
          </p:txBody>
        </p:sp>
        <p:sp>
          <p:nvSpPr>
            <p:cNvPr id="270345" name="Oval 9"/>
            <p:cNvSpPr>
              <a:spLocks noChangeArrowheads="1"/>
            </p:cNvSpPr>
            <p:nvPr/>
          </p:nvSpPr>
          <p:spPr bwMode="auto">
            <a:xfrm>
              <a:off x="3645" y="2034"/>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a:t>
              </a:r>
            </a:p>
          </p:txBody>
        </p:sp>
        <p:sp>
          <p:nvSpPr>
            <p:cNvPr id="270346" name="Oval 10"/>
            <p:cNvSpPr>
              <a:spLocks noChangeArrowheads="1"/>
            </p:cNvSpPr>
            <p:nvPr/>
          </p:nvSpPr>
          <p:spPr bwMode="auto">
            <a:xfrm>
              <a:off x="4097" y="2034"/>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d</a:t>
              </a:r>
            </a:p>
          </p:txBody>
        </p:sp>
        <p:sp>
          <p:nvSpPr>
            <p:cNvPr id="270347" name="Oval 11"/>
            <p:cNvSpPr>
              <a:spLocks noChangeArrowheads="1"/>
            </p:cNvSpPr>
            <p:nvPr/>
          </p:nvSpPr>
          <p:spPr bwMode="auto">
            <a:xfrm>
              <a:off x="3456" y="2443"/>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b</a:t>
              </a:r>
            </a:p>
          </p:txBody>
        </p:sp>
        <p:sp>
          <p:nvSpPr>
            <p:cNvPr id="270348" name="Oval 12"/>
            <p:cNvSpPr>
              <a:spLocks noChangeArrowheads="1"/>
            </p:cNvSpPr>
            <p:nvPr/>
          </p:nvSpPr>
          <p:spPr bwMode="auto">
            <a:xfrm>
              <a:off x="3795" y="2443"/>
              <a:ext cx="227"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000"/>
                <a:t>c</a:t>
              </a:r>
            </a:p>
          </p:txBody>
        </p:sp>
        <p:sp>
          <p:nvSpPr>
            <p:cNvPr id="270349" name="Oval 13"/>
            <p:cNvSpPr>
              <a:spLocks noChangeArrowheads="1"/>
            </p:cNvSpPr>
            <p:nvPr/>
          </p:nvSpPr>
          <p:spPr bwMode="auto">
            <a:xfrm>
              <a:off x="4560" y="1584"/>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a</a:t>
              </a:r>
            </a:p>
          </p:txBody>
        </p:sp>
        <p:sp>
          <p:nvSpPr>
            <p:cNvPr id="270350" name="Oval 14"/>
            <p:cNvSpPr>
              <a:spLocks noChangeArrowheads="1"/>
            </p:cNvSpPr>
            <p:nvPr/>
          </p:nvSpPr>
          <p:spPr bwMode="auto">
            <a:xfrm>
              <a:off x="4176" y="1147"/>
              <a:ext cx="226" cy="245"/>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sz="2400"/>
                <a:t>+</a:t>
              </a:r>
            </a:p>
          </p:txBody>
        </p:sp>
        <p:sp>
          <p:nvSpPr>
            <p:cNvPr id="270351" name="Line 15"/>
            <p:cNvSpPr>
              <a:spLocks noChangeShapeType="1"/>
            </p:cNvSpPr>
            <p:nvPr/>
          </p:nvSpPr>
          <p:spPr bwMode="auto">
            <a:xfrm>
              <a:off x="4368" y="1344"/>
              <a:ext cx="240" cy="288"/>
            </a:xfrm>
            <a:prstGeom prst="line">
              <a:avLst/>
            </a:prstGeom>
            <a:noFill/>
            <a:ln w="9525" cap="sq">
              <a:solidFill>
                <a:schemeClr val="tx1"/>
              </a:solidFill>
              <a:round/>
              <a:headEnd/>
              <a:tailEnd/>
            </a:ln>
            <a:effectLst/>
          </p:spPr>
          <p:txBody>
            <a:bodyPr wrap="none"/>
            <a:lstStyle/>
            <a:p>
              <a:endParaRPr lang="en-US"/>
            </a:p>
          </p:txBody>
        </p:sp>
      </p:grpSp>
      <p:sp>
        <p:nvSpPr>
          <p:cNvPr id="270352" name="Rectangle 16"/>
          <p:cNvSpPr>
            <a:spLocks noChangeArrowheads="1"/>
          </p:cNvSpPr>
          <p:nvPr/>
        </p:nvSpPr>
        <p:spPr bwMode="auto">
          <a:xfrm>
            <a:off x="2314575" y="-1322388"/>
            <a:ext cx="7143750" cy="0"/>
          </a:xfrm>
          <a:prstGeom prst="rect">
            <a:avLst/>
          </a:prstGeom>
          <a:noFill/>
          <a:ln w="9525" cap="sq">
            <a:noFill/>
            <a:miter lim="800000"/>
            <a:headEnd/>
            <a:tailEnd/>
          </a:ln>
          <a:effectLst/>
        </p:spPr>
        <p:txBody>
          <a:bodyPr>
            <a:spAutoFit/>
          </a:bodyPr>
          <a:lstStyle/>
          <a:p>
            <a:endParaRPr lang="en-US"/>
          </a:p>
        </p:txBody>
      </p:sp>
      <p:pic>
        <p:nvPicPr>
          <p:cNvPr id="270353" name="Picture 17" descr="Click To expand">
            <a:hlinkClick r:id="rId3"/>
          </p:cNvPr>
          <p:cNvPicPr>
            <a:picLocks noChangeAspect="1" noChangeArrowheads="1"/>
          </p:cNvPicPr>
          <p:nvPr/>
        </p:nvPicPr>
        <p:blipFill>
          <a:blip r:embed="rId4"/>
          <a:srcRect/>
          <a:stretch>
            <a:fillRect/>
          </a:stretch>
        </p:blipFill>
        <p:spPr bwMode="auto">
          <a:xfrm>
            <a:off x="4419600" y="3124200"/>
            <a:ext cx="4229100" cy="218281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46E6B5D-06EA-47A7-9ECB-DBD7D852AA31}" type="slidenum">
              <a:rPr lang="en-US" altLang="en-US"/>
              <a:pPr/>
              <a:t>13</a:t>
            </a:fld>
            <a:endParaRPr lang="en-US" altLang="en-US"/>
          </a:p>
        </p:txBody>
      </p:sp>
      <p:sp>
        <p:nvSpPr>
          <p:cNvPr id="272386" name="Rectangle 2"/>
          <p:cNvSpPr>
            <a:spLocks noGrp="1" noChangeArrowheads="1"/>
          </p:cNvSpPr>
          <p:nvPr>
            <p:ph type="title"/>
          </p:nvPr>
        </p:nvSpPr>
        <p:spPr/>
        <p:txBody>
          <a:bodyPr/>
          <a:lstStyle/>
          <a:p>
            <a:r>
              <a:rPr lang="en-US"/>
              <a:t>Example Code of Recursion</a:t>
            </a:r>
          </a:p>
        </p:txBody>
      </p:sp>
      <p:sp>
        <p:nvSpPr>
          <p:cNvPr id="272387" name="Rectangle 3"/>
          <p:cNvSpPr>
            <a:spLocks noGrp="1" noChangeArrowheads="1"/>
          </p:cNvSpPr>
          <p:nvPr>
            <p:ph type="body" idx="1"/>
          </p:nvPr>
        </p:nvSpPr>
        <p:spPr>
          <a:xfrm>
            <a:off x="381000" y="1371600"/>
            <a:ext cx="8305800" cy="4759325"/>
          </a:xfrm>
        </p:spPr>
        <p:txBody>
          <a:bodyPr/>
          <a:lstStyle/>
          <a:p>
            <a:pPr>
              <a:lnSpc>
                <a:spcPct val="80000"/>
              </a:lnSpc>
              <a:buFont typeface="Wingdings" pitchFamily="2" charset="2"/>
              <a:buNone/>
            </a:pPr>
            <a:r>
              <a:rPr lang="en-US" sz="1700"/>
              <a:t>#include&lt;iostream&gt;</a:t>
            </a:r>
          </a:p>
          <a:p>
            <a:pPr>
              <a:lnSpc>
                <a:spcPct val="80000"/>
              </a:lnSpc>
              <a:buFont typeface="Wingdings" pitchFamily="2" charset="2"/>
              <a:buNone/>
            </a:pPr>
            <a:r>
              <a:rPr lang="en-US" sz="1700"/>
              <a:t>using namespace std;</a:t>
            </a:r>
          </a:p>
          <a:p>
            <a:pPr>
              <a:lnSpc>
                <a:spcPct val="80000"/>
              </a:lnSpc>
              <a:buFont typeface="Wingdings" pitchFamily="2" charset="2"/>
              <a:buNone/>
            </a:pPr>
            <a:endParaRPr lang="en-US" sz="1700"/>
          </a:p>
          <a:p>
            <a:pPr>
              <a:lnSpc>
                <a:spcPct val="80000"/>
              </a:lnSpc>
              <a:buFont typeface="Wingdings" pitchFamily="2" charset="2"/>
              <a:buNone/>
            </a:pPr>
            <a:r>
              <a:rPr lang="en-US" sz="1700"/>
              <a:t>void recur(int x)</a:t>
            </a:r>
          </a:p>
          <a:p>
            <a:pPr>
              <a:lnSpc>
                <a:spcPct val="80000"/>
              </a:lnSpc>
              <a:buFont typeface="Wingdings" pitchFamily="2" charset="2"/>
              <a:buNone/>
            </a:pPr>
            <a:r>
              <a:rPr lang="en-US" sz="1700"/>
              <a:t>{</a:t>
            </a:r>
          </a:p>
          <a:p>
            <a:pPr>
              <a:lnSpc>
                <a:spcPct val="80000"/>
              </a:lnSpc>
              <a:buFont typeface="Wingdings" pitchFamily="2" charset="2"/>
              <a:buNone/>
            </a:pPr>
            <a:r>
              <a:rPr lang="en-US" sz="1700"/>
              <a:t>	if (x&gt;0) </a:t>
            </a:r>
          </a:p>
          <a:p>
            <a:pPr>
              <a:lnSpc>
                <a:spcPct val="80000"/>
              </a:lnSpc>
              <a:buFont typeface="Wingdings" pitchFamily="2" charset="2"/>
              <a:buNone/>
            </a:pPr>
            <a:r>
              <a:rPr lang="en-US" sz="1700"/>
              <a:t>	{</a:t>
            </a:r>
          </a:p>
          <a:p>
            <a:pPr>
              <a:lnSpc>
                <a:spcPct val="80000"/>
              </a:lnSpc>
              <a:buFont typeface="Wingdings" pitchFamily="2" charset="2"/>
              <a:buNone/>
            </a:pPr>
            <a:r>
              <a:rPr lang="en-US" sz="1700"/>
              <a:t>		cout&lt;&lt;x&lt;&lt;endl;</a:t>
            </a:r>
          </a:p>
          <a:p>
            <a:pPr>
              <a:lnSpc>
                <a:spcPct val="80000"/>
              </a:lnSpc>
              <a:buFont typeface="Wingdings" pitchFamily="2" charset="2"/>
              <a:buNone/>
            </a:pPr>
            <a:r>
              <a:rPr lang="en-US" sz="1700"/>
              <a:t>		recur(x-1);</a:t>
            </a:r>
          </a:p>
          <a:p>
            <a:pPr>
              <a:lnSpc>
                <a:spcPct val="80000"/>
              </a:lnSpc>
              <a:buFont typeface="Wingdings" pitchFamily="2" charset="2"/>
              <a:buNone/>
            </a:pPr>
            <a:r>
              <a:rPr lang="en-US" sz="1700"/>
              <a:t>	}</a:t>
            </a:r>
          </a:p>
          <a:p>
            <a:pPr>
              <a:lnSpc>
                <a:spcPct val="80000"/>
              </a:lnSpc>
              <a:buFont typeface="Wingdings" pitchFamily="2" charset="2"/>
              <a:buNone/>
            </a:pPr>
            <a:r>
              <a:rPr lang="en-US" sz="1700"/>
              <a:t>}</a:t>
            </a:r>
          </a:p>
          <a:p>
            <a:pPr>
              <a:lnSpc>
                <a:spcPct val="80000"/>
              </a:lnSpc>
              <a:buFont typeface="Wingdings" pitchFamily="2" charset="2"/>
              <a:buNone/>
            </a:pPr>
            <a:endParaRPr lang="en-US" sz="1700"/>
          </a:p>
          <a:p>
            <a:pPr>
              <a:lnSpc>
                <a:spcPct val="80000"/>
              </a:lnSpc>
              <a:buFont typeface="Wingdings" pitchFamily="2" charset="2"/>
              <a:buNone/>
            </a:pPr>
            <a:endParaRPr lang="en-US" sz="1700"/>
          </a:p>
          <a:p>
            <a:pPr>
              <a:lnSpc>
                <a:spcPct val="80000"/>
              </a:lnSpc>
              <a:buFont typeface="Wingdings" pitchFamily="2" charset="2"/>
              <a:buNone/>
            </a:pPr>
            <a:r>
              <a:rPr lang="en-US" sz="1700"/>
              <a:t>int main()</a:t>
            </a:r>
          </a:p>
          <a:p>
            <a:pPr>
              <a:lnSpc>
                <a:spcPct val="80000"/>
              </a:lnSpc>
              <a:buFont typeface="Wingdings" pitchFamily="2" charset="2"/>
              <a:buNone/>
            </a:pPr>
            <a:r>
              <a:rPr lang="en-US" sz="1700"/>
              <a:t>{</a:t>
            </a:r>
          </a:p>
          <a:p>
            <a:pPr>
              <a:lnSpc>
                <a:spcPct val="80000"/>
              </a:lnSpc>
              <a:buFont typeface="Wingdings" pitchFamily="2" charset="2"/>
              <a:buNone/>
            </a:pPr>
            <a:r>
              <a:rPr lang="en-US" sz="1700"/>
              <a:t>	recur(10);</a:t>
            </a:r>
          </a:p>
          <a:p>
            <a:pPr>
              <a:lnSpc>
                <a:spcPct val="80000"/>
              </a:lnSpc>
              <a:buFont typeface="Wingdings" pitchFamily="2" charset="2"/>
              <a:buNone/>
            </a:pPr>
            <a:r>
              <a:rPr lang="en-US" sz="1700"/>
              <a:t>	return 0;</a:t>
            </a:r>
          </a:p>
          <a:p>
            <a:pPr>
              <a:lnSpc>
                <a:spcPct val="80000"/>
              </a:lnSpc>
              <a:buFont typeface="Wingdings" pitchFamily="2" charset="2"/>
              <a:buNone/>
            </a:pPr>
            <a:r>
              <a:rPr lang="en-US" sz="170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D939BFA-D9FE-4705-A688-6BB75E5381B8}" type="slidenum">
              <a:rPr lang="en-US" altLang="en-US"/>
              <a:pPr/>
              <a:t>14</a:t>
            </a:fld>
            <a:endParaRPr lang="en-US" altLang="en-US"/>
          </a:p>
        </p:txBody>
      </p:sp>
      <p:sp>
        <p:nvSpPr>
          <p:cNvPr id="301058" name="Rectangle 2"/>
          <p:cNvSpPr>
            <a:spLocks noGrp="1" noChangeArrowheads="1"/>
          </p:cNvSpPr>
          <p:nvPr>
            <p:ph type="title"/>
          </p:nvPr>
        </p:nvSpPr>
        <p:spPr/>
        <p:txBody>
          <a:bodyPr/>
          <a:lstStyle/>
          <a:p>
            <a:r>
              <a:rPr lang="en-US"/>
              <a:t>Binary Tree Object</a:t>
            </a:r>
          </a:p>
        </p:txBody>
      </p:sp>
      <p:sp>
        <p:nvSpPr>
          <p:cNvPr id="301059" name="Rectangle 3"/>
          <p:cNvSpPr>
            <a:spLocks noGrp="1" noChangeArrowheads="1"/>
          </p:cNvSpPr>
          <p:nvPr>
            <p:ph type="body" idx="1"/>
          </p:nvPr>
        </p:nvSpPr>
        <p:spPr/>
        <p:txBody>
          <a:bodyPr/>
          <a:lstStyle/>
          <a:p>
            <a:pPr>
              <a:buFont typeface="Wingdings" pitchFamily="2" charset="2"/>
              <a:buNone/>
            </a:pPr>
            <a:r>
              <a:rPr lang="en-US" sz="2000"/>
              <a:t>template &lt;class Object&gt;</a:t>
            </a:r>
          </a:p>
          <a:p>
            <a:pPr>
              <a:buFont typeface="Wingdings" pitchFamily="2" charset="2"/>
              <a:buNone/>
            </a:pPr>
            <a:r>
              <a:rPr lang="en-US" sz="2000"/>
              <a:t>class BinaryNode</a:t>
            </a:r>
          </a:p>
          <a:p>
            <a:pPr>
              <a:buFont typeface="Wingdings" pitchFamily="2" charset="2"/>
              <a:buNone/>
            </a:pPr>
            <a:r>
              <a:rPr lang="en-US" sz="2000"/>
              <a:t>{</a:t>
            </a:r>
          </a:p>
          <a:p>
            <a:pPr>
              <a:buFont typeface="Wingdings" pitchFamily="2" charset="2"/>
              <a:buNone/>
            </a:pPr>
            <a:r>
              <a:rPr lang="en-US" sz="2000"/>
              <a:t>	public:</a:t>
            </a:r>
          </a:p>
          <a:p>
            <a:pPr>
              <a:buFont typeface="Wingdings" pitchFamily="2" charset="2"/>
              <a:buNone/>
            </a:pPr>
            <a:r>
              <a:rPr lang="en-US" sz="2000"/>
              <a:t>		BinaryNode( const Object &amp; the element= Object(), BinaryNode *lt = NULL, BinaryNode *rt=NULL );</a:t>
            </a:r>
          </a:p>
          <a:p>
            <a:pPr>
              <a:buFont typeface="Wingdings" pitchFamily="2" charset="2"/>
              <a:buNone/>
            </a:pPr>
            <a:endParaRPr lang="en-US" sz="2000"/>
          </a:p>
          <a:p>
            <a:pPr>
              <a:buFont typeface="Wingdings" pitchFamily="2" charset="2"/>
              <a:buNone/>
            </a:pPr>
            <a:r>
              <a:rPr lang="en-US" sz="2000"/>
              <a:t>	public:</a:t>
            </a:r>
          </a:p>
          <a:p>
            <a:pPr>
              <a:buFont typeface="Wingdings" pitchFamily="2" charset="2"/>
              <a:buNone/>
            </a:pPr>
            <a:r>
              <a:rPr lang="en-US" sz="2000"/>
              <a:t>		Object		element;</a:t>
            </a:r>
          </a:p>
          <a:p>
            <a:pPr>
              <a:buFont typeface="Wingdings" pitchFamily="2" charset="2"/>
              <a:buNone/>
            </a:pPr>
            <a:r>
              <a:rPr lang="en-US" sz="2000"/>
              <a:t>		BinaryNode	*left;</a:t>
            </a:r>
          </a:p>
          <a:p>
            <a:pPr>
              <a:buFont typeface="Wingdings" pitchFamily="2" charset="2"/>
              <a:buNone/>
            </a:pPr>
            <a:r>
              <a:rPr lang="en-US" sz="2000"/>
              <a:t>		BinaryNode	*right;</a:t>
            </a:r>
          </a:p>
          <a:p>
            <a:pPr>
              <a:buFont typeface="Wingdings" pitchFamily="2" charset="2"/>
              <a:buNone/>
            </a:pPr>
            <a:r>
              <a:rPr lang="en-US" sz="2000"/>
              <a:t>};</a:t>
            </a:r>
          </a:p>
          <a:p>
            <a:endParaRPr lang="en-US" sz="2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E9CB7DCB-C118-4A4E-B7D7-812CB4615EA9}" type="slidenum">
              <a:rPr lang="en-US" altLang="en-US"/>
              <a:pPr/>
              <a:t>15</a:t>
            </a:fld>
            <a:endParaRPr lang="en-US" altLang="en-US"/>
          </a:p>
        </p:txBody>
      </p:sp>
      <p:sp>
        <p:nvSpPr>
          <p:cNvPr id="274434" name="Rectangle 2"/>
          <p:cNvSpPr>
            <a:spLocks noGrp="1" noChangeArrowheads="1"/>
          </p:cNvSpPr>
          <p:nvPr>
            <p:ph type="title"/>
          </p:nvPr>
        </p:nvSpPr>
        <p:spPr>
          <a:xfrm>
            <a:off x="457200" y="354013"/>
            <a:ext cx="4800600" cy="788987"/>
          </a:xfrm>
        </p:spPr>
        <p:txBody>
          <a:bodyPr/>
          <a:lstStyle/>
          <a:p>
            <a:r>
              <a:rPr lang="en-US" altLang="zh-TW">
                <a:ea typeface="新細明體" pitchFamily="18" charset="-120"/>
              </a:rPr>
              <a:t>Recursion and Trees</a:t>
            </a:r>
          </a:p>
        </p:txBody>
      </p:sp>
      <p:grpSp>
        <p:nvGrpSpPr>
          <p:cNvPr id="274435" name="Group 3"/>
          <p:cNvGrpSpPr>
            <a:grpSpLocks/>
          </p:cNvGrpSpPr>
          <p:nvPr/>
        </p:nvGrpSpPr>
        <p:grpSpPr bwMode="auto">
          <a:xfrm>
            <a:off x="6248400" y="2286000"/>
            <a:ext cx="2362200" cy="2209800"/>
            <a:chOff x="4272" y="1248"/>
            <a:chExt cx="1488" cy="1392"/>
          </a:xfrm>
        </p:grpSpPr>
        <p:sp>
          <p:nvSpPr>
            <p:cNvPr id="274436" name="AutoShape 4"/>
            <p:cNvSpPr>
              <a:spLocks noChangeArrowheads="1"/>
            </p:cNvSpPr>
            <p:nvPr/>
          </p:nvSpPr>
          <p:spPr bwMode="auto">
            <a:xfrm>
              <a:off x="4272" y="1248"/>
              <a:ext cx="1488" cy="1392"/>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sp>
          <p:nvSpPr>
            <p:cNvPr id="274437" name="Line 5"/>
            <p:cNvSpPr>
              <a:spLocks noChangeShapeType="1"/>
            </p:cNvSpPr>
            <p:nvPr/>
          </p:nvSpPr>
          <p:spPr bwMode="auto">
            <a:xfrm flipH="1">
              <a:off x="4704" y="1632"/>
              <a:ext cx="240" cy="336"/>
            </a:xfrm>
            <a:prstGeom prst="line">
              <a:avLst/>
            </a:prstGeom>
            <a:noFill/>
            <a:ln w="28575" cap="sq">
              <a:solidFill>
                <a:srgbClr val="000000"/>
              </a:solidFill>
              <a:round/>
              <a:headEnd type="none" w="sm" len="sm"/>
              <a:tailEnd type="none" w="sm" len="sm"/>
            </a:ln>
            <a:effectLst/>
          </p:spPr>
          <p:txBody>
            <a:bodyPr wrap="none" anchor="ctr"/>
            <a:lstStyle/>
            <a:p>
              <a:endParaRPr lang="en-US"/>
            </a:p>
          </p:txBody>
        </p:sp>
        <p:sp>
          <p:nvSpPr>
            <p:cNvPr id="274438" name="Line 6"/>
            <p:cNvSpPr>
              <a:spLocks noChangeShapeType="1"/>
            </p:cNvSpPr>
            <p:nvPr/>
          </p:nvSpPr>
          <p:spPr bwMode="auto">
            <a:xfrm>
              <a:off x="5040" y="1632"/>
              <a:ext cx="240" cy="336"/>
            </a:xfrm>
            <a:prstGeom prst="line">
              <a:avLst/>
            </a:prstGeom>
            <a:noFill/>
            <a:ln w="28575" cap="sq">
              <a:solidFill>
                <a:srgbClr val="000000"/>
              </a:solidFill>
              <a:round/>
              <a:headEnd type="none" w="sm" len="sm"/>
              <a:tailEnd type="none" w="sm" len="sm"/>
            </a:ln>
            <a:effectLst/>
          </p:spPr>
          <p:txBody>
            <a:bodyPr wrap="none" anchor="ctr"/>
            <a:lstStyle/>
            <a:p>
              <a:endParaRPr lang="en-US"/>
            </a:p>
          </p:txBody>
        </p:sp>
        <p:sp>
          <p:nvSpPr>
            <p:cNvPr id="274439" name="Oval 7"/>
            <p:cNvSpPr>
              <a:spLocks noChangeArrowheads="1"/>
            </p:cNvSpPr>
            <p:nvPr/>
          </p:nvSpPr>
          <p:spPr bwMode="auto">
            <a:xfrm>
              <a:off x="4896" y="144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74440" name="AutoShape 8"/>
            <p:cNvSpPr>
              <a:spLocks noChangeArrowheads="1"/>
            </p:cNvSpPr>
            <p:nvPr/>
          </p:nvSpPr>
          <p:spPr bwMode="auto">
            <a:xfrm>
              <a:off x="5088" y="1968"/>
              <a:ext cx="384" cy="624"/>
            </a:xfrm>
            <a:prstGeom prst="triangle">
              <a:avLst>
                <a:gd name="adj" fmla="val 50000"/>
              </a:avLst>
            </a:prstGeom>
            <a:solidFill>
              <a:schemeClr val="hlink"/>
            </a:solidFill>
            <a:ln w="12700" cap="sq">
              <a:solidFill>
                <a:srgbClr val="000000"/>
              </a:solidFill>
              <a:miter lim="800000"/>
              <a:headEnd type="none" w="sm" len="sm"/>
              <a:tailEnd type="none" w="sm" len="sm"/>
            </a:ln>
            <a:effectLst/>
          </p:spPr>
          <p:txBody>
            <a:bodyPr wrap="none" anchor="ctr"/>
            <a:lstStyle/>
            <a:p>
              <a:pPr algn="ctr"/>
              <a:r>
                <a:rPr kumimoji="1" lang="en-US" altLang="zh-TW" sz="2000">
                  <a:solidFill>
                    <a:srgbClr val="000000"/>
                  </a:solidFill>
                  <a:latin typeface="Arial" charset="0"/>
                </a:rPr>
                <a:t>R</a:t>
              </a:r>
            </a:p>
          </p:txBody>
        </p:sp>
        <p:sp>
          <p:nvSpPr>
            <p:cNvPr id="274441" name="AutoShape 9"/>
            <p:cNvSpPr>
              <a:spLocks noChangeArrowheads="1"/>
            </p:cNvSpPr>
            <p:nvPr/>
          </p:nvSpPr>
          <p:spPr bwMode="auto">
            <a:xfrm>
              <a:off x="4512" y="1968"/>
              <a:ext cx="384" cy="624"/>
            </a:xfrm>
            <a:prstGeom prst="triangle">
              <a:avLst>
                <a:gd name="adj" fmla="val 50000"/>
              </a:avLst>
            </a:prstGeom>
            <a:solidFill>
              <a:schemeClr val="tx2"/>
            </a:solidFill>
            <a:ln w="12700" cap="sq">
              <a:solidFill>
                <a:srgbClr val="000000"/>
              </a:solidFill>
              <a:miter lim="800000"/>
              <a:headEnd type="none" w="sm" len="sm"/>
              <a:tailEnd type="none" w="sm" len="sm"/>
            </a:ln>
            <a:effectLst/>
          </p:spPr>
          <p:txBody>
            <a:bodyPr wrap="none" anchor="ctr"/>
            <a:lstStyle/>
            <a:p>
              <a:pPr algn="ctr"/>
              <a:r>
                <a:rPr kumimoji="1" lang="en-US" altLang="zh-TW" sz="2000">
                  <a:solidFill>
                    <a:srgbClr val="000000"/>
                  </a:solidFill>
                  <a:latin typeface="Arial" charset="0"/>
                </a:rPr>
                <a:t>L</a:t>
              </a:r>
            </a:p>
          </p:txBody>
        </p:sp>
      </p:grpSp>
      <p:sp>
        <p:nvSpPr>
          <p:cNvPr id="274442" name="Rectangle 10"/>
          <p:cNvSpPr>
            <a:spLocks noChangeArrowheads="1"/>
          </p:cNvSpPr>
          <p:nvPr/>
        </p:nvSpPr>
        <p:spPr bwMode="auto">
          <a:xfrm>
            <a:off x="838200" y="2362200"/>
            <a:ext cx="5181600" cy="17526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Any non-empty tree consists of the root node, its left subtree and its right subtree.  (The subtree may be empty).  Because the subtrees are also tree, if an operation works for tree, we can also apply it on the subtrees.</a:t>
            </a:r>
          </a:p>
        </p:txBody>
      </p:sp>
      <p:grpSp>
        <p:nvGrpSpPr>
          <p:cNvPr id="274443" name="Group 11"/>
          <p:cNvGrpSpPr>
            <a:grpSpLocks/>
          </p:cNvGrpSpPr>
          <p:nvPr/>
        </p:nvGrpSpPr>
        <p:grpSpPr bwMode="auto">
          <a:xfrm>
            <a:off x="4876800" y="4419600"/>
            <a:ext cx="1600200" cy="1524000"/>
            <a:chOff x="3360" y="2880"/>
            <a:chExt cx="1008" cy="960"/>
          </a:xfrm>
        </p:grpSpPr>
        <p:sp>
          <p:nvSpPr>
            <p:cNvPr id="274444" name="AutoShape 12"/>
            <p:cNvSpPr>
              <a:spLocks noChangeArrowheads="1"/>
            </p:cNvSpPr>
            <p:nvPr/>
          </p:nvSpPr>
          <p:spPr bwMode="auto">
            <a:xfrm>
              <a:off x="3360" y="2880"/>
              <a:ext cx="1008" cy="960"/>
            </a:xfrm>
            <a:prstGeom prst="triangle">
              <a:avLst>
                <a:gd name="adj" fmla="val 50000"/>
              </a:avLst>
            </a:prstGeom>
            <a:solidFill>
              <a:schemeClr val="tx2"/>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sp>
          <p:nvSpPr>
            <p:cNvPr id="274445" name="Line 13"/>
            <p:cNvSpPr>
              <a:spLocks noChangeShapeType="1"/>
            </p:cNvSpPr>
            <p:nvPr/>
          </p:nvSpPr>
          <p:spPr bwMode="auto">
            <a:xfrm flipH="1">
              <a:off x="3648" y="3120"/>
              <a:ext cx="288" cy="336"/>
            </a:xfrm>
            <a:prstGeom prst="line">
              <a:avLst/>
            </a:prstGeom>
            <a:noFill/>
            <a:ln w="12700" cap="sq">
              <a:solidFill>
                <a:srgbClr val="000000"/>
              </a:solidFill>
              <a:round/>
              <a:headEnd type="none" w="sm" len="sm"/>
              <a:tailEnd type="none" w="sm" len="sm"/>
            </a:ln>
            <a:effectLst/>
          </p:spPr>
          <p:txBody>
            <a:bodyPr wrap="none" anchor="ctr"/>
            <a:lstStyle/>
            <a:p>
              <a:endParaRPr lang="en-US"/>
            </a:p>
          </p:txBody>
        </p:sp>
        <p:sp>
          <p:nvSpPr>
            <p:cNvPr id="274446" name="Line 14"/>
            <p:cNvSpPr>
              <a:spLocks noChangeShapeType="1"/>
            </p:cNvSpPr>
            <p:nvPr/>
          </p:nvSpPr>
          <p:spPr bwMode="auto">
            <a:xfrm>
              <a:off x="3840" y="3216"/>
              <a:ext cx="240" cy="288"/>
            </a:xfrm>
            <a:prstGeom prst="line">
              <a:avLst/>
            </a:prstGeom>
            <a:noFill/>
            <a:ln w="12700" cap="sq">
              <a:solidFill>
                <a:srgbClr val="000000"/>
              </a:solidFill>
              <a:round/>
              <a:headEnd type="none" w="sm" len="sm"/>
              <a:tailEnd type="none" w="sm" len="sm"/>
            </a:ln>
            <a:effectLst/>
          </p:spPr>
          <p:txBody>
            <a:bodyPr wrap="none" anchor="ctr"/>
            <a:lstStyle/>
            <a:p>
              <a:endParaRPr lang="en-US"/>
            </a:p>
          </p:txBody>
        </p:sp>
        <p:sp>
          <p:nvSpPr>
            <p:cNvPr id="274447" name="Oval 15"/>
            <p:cNvSpPr>
              <a:spLocks noChangeArrowheads="1"/>
            </p:cNvSpPr>
            <p:nvPr/>
          </p:nvSpPr>
          <p:spPr bwMode="auto">
            <a:xfrm>
              <a:off x="3744" y="309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74448" name="AutoShape 16"/>
            <p:cNvSpPr>
              <a:spLocks noChangeArrowheads="1"/>
            </p:cNvSpPr>
            <p:nvPr/>
          </p:nvSpPr>
          <p:spPr bwMode="auto">
            <a:xfrm>
              <a:off x="3888" y="3456"/>
              <a:ext cx="384" cy="336"/>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sp>
          <p:nvSpPr>
            <p:cNvPr id="274449" name="AutoShape 17"/>
            <p:cNvSpPr>
              <a:spLocks noChangeArrowheads="1"/>
            </p:cNvSpPr>
            <p:nvPr/>
          </p:nvSpPr>
          <p:spPr bwMode="auto">
            <a:xfrm>
              <a:off x="3456" y="3456"/>
              <a:ext cx="384" cy="336"/>
            </a:xfrm>
            <a:prstGeom prst="triangle">
              <a:avLst>
                <a:gd name="adj" fmla="val 50000"/>
              </a:avLst>
            </a:prstGeom>
            <a:solidFill>
              <a:srgbClr val="FFCC99"/>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grpSp>
      <p:grpSp>
        <p:nvGrpSpPr>
          <p:cNvPr id="274450" name="Group 18"/>
          <p:cNvGrpSpPr>
            <a:grpSpLocks/>
          </p:cNvGrpSpPr>
          <p:nvPr/>
        </p:nvGrpSpPr>
        <p:grpSpPr bwMode="auto">
          <a:xfrm>
            <a:off x="2971800" y="4648200"/>
            <a:ext cx="1143000" cy="1143000"/>
            <a:chOff x="2592" y="2880"/>
            <a:chExt cx="720" cy="720"/>
          </a:xfrm>
        </p:grpSpPr>
        <p:sp>
          <p:nvSpPr>
            <p:cNvPr id="274451" name="AutoShape 19"/>
            <p:cNvSpPr>
              <a:spLocks noChangeArrowheads="1"/>
            </p:cNvSpPr>
            <p:nvPr/>
          </p:nvSpPr>
          <p:spPr bwMode="auto">
            <a:xfrm>
              <a:off x="2592" y="2880"/>
              <a:ext cx="720" cy="720"/>
            </a:xfrm>
            <a:prstGeom prst="triangle">
              <a:avLst>
                <a:gd name="adj" fmla="val 50000"/>
              </a:avLst>
            </a:prstGeom>
            <a:solidFill>
              <a:srgbClr val="FFCC99"/>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sp>
          <p:nvSpPr>
            <p:cNvPr id="274452" name="Line 20"/>
            <p:cNvSpPr>
              <a:spLocks noChangeShapeType="1"/>
            </p:cNvSpPr>
            <p:nvPr/>
          </p:nvSpPr>
          <p:spPr bwMode="auto">
            <a:xfrm flipH="1">
              <a:off x="2784" y="3168"/>
              <a:ext cx="192" cy="240"/>
            </a:xfrm>
            <a:prstGeom prst="line">
              <a:avLst/>
            </a:prstGeom>
            <a:noFill/>
            <a:ln w="12700" cap="sq">
              <a:solidFill>
                <a:srgbClr val="000000"/>
              </a:solidFill>
              <a:round/>
              <a:headEnd type="none" w="sm" len="sm"/>
              <a:tailEnd type="none" w="sm" len="sm"/>
            </a:ln>
            <a:effectLst/>
          </p:spPr>
          <p:txBody>
            <a:bodyPr wrap="none" anchor="ctr"/>
            <a:lstStyle/>
            <a:p>
              <a:endParaRPr lang="en-US"/>
            </a:p>
          </p:txBody>
        </p:sp>
        <p:sp>
          <p:nvSpPr>
            <p:cNvPr id="274453" name="Line 21"/>
            <p:cNvSpPr>
              <a:spLocks noChangeShapeType="1"/>
            </p:cNvSpPr>
            <p:nvPr/>
          </p:nvSpPr>
          <p:spPr bwMode="auto">
            <a:xfrm>
              <a:off x="2928" y="3216"/>
              <a:ext cx="192" cy="192"/>
            </a:xfrm>
            <a:prstGeom prst="line">
              <a:avLst/>
            </a:prstGeom>
            <a:noFill/>
            <a:ln w="12700" cap="sq">
              <a:solidFill>
                <a:srgbClr val="000000"/>
              </a:solidFill>
              <a:round/>
              <a:headEnd type="none" w="sm" len="sm"/>
              <a:tailEnd type="none" w="sm" len="sm"/>
            </a:ln>
            <a:effectLst/>
          </p:spPr>
          <p:txBody>
            <a:bodyPr wrap="none" anchor="ctr"/>
            <a:lstStyle/>
            <a:p>
              <a:endParaRPr lang="en-US"/>
            </a:p>
          </p:txBody>
        </p:sp>
        <p:sp>
          <p:nvSpPr>
            <p:cNvPr id="274454" name="Oval 22"/>
            <p:cNvSpPr>
              <a:spLocks noChangeArrowheads="1"/>
            </p:cNvSpPr>
            <p:nvPr/>
          </p:nvSpPr>
          <p:spPr bwMode="auto">
            <a:xfrm>
              <a:off x="2832" y="309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74455" name="AutoShape 23"/>
            <p:cNvSpPr>
              <a:spLocks noChangeArrowheads="1"/>
            </p:cNvSpPr>
            <p:nvPr/>
          </p:nvSpPr>
          <p:spPr bwMode="auto">
            <a:xfrm>
              <a:off x="2976" y="3360"/>
              <a:ext cx="240" cy="192"/>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sp>
          <p:nvSpPr>
            <p:cNvPr id="274456" name="AutoShape 24"/>
            <p:cNvSpPr>
              <a:spLocks noChangeArrowheads="1"/>
            </p:cNvSpPr>
            <p:nvPr/>
          </p:nvSpPr>
          <p:spPr bwMode="auto">
            <a:xfrm>
              <a:off x="2688" y="3360"/>
              <a:ext cx="240" cy="192"/>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endParaRPr kumimoji="1" lang="en-US" sz="2000">
                <a:solidFill>
                  <a:srgbClr val="000000"/>
                </a:solidFill>
                <a:latin typeface="Arial" charset="0"/>
              </a:endParaRPr>
            </a:p>
          </p:txBody>
        </p:sp>
      </p:grpSp>
      <p:sp>
        <p:nvSpPr>
          <p:cNvPr id="274457" name="AutoShape 25"/>
          <p:cNvSpPr>
            <a:spLocks noChangeArrowheads="1"/>
          </p:cNvSpPr>
          <p:nvPr/>
        </p:nvSpPr>
        <p:spPr bwMode="auto">
          <a:xfrm flipV="1">
            <a:off x="6096000" y="4648200"/>
            <a:ext cx="762000" cy="533400"/>
          </a:xfrm>
          <a:prstGeom prst="lightningBolt">
            <a:avLst/>
          </a:prstGeom>
          <a:noFill/>
          <a:ln w="9525" cap="sq">
            <a:solidFill>
              <a:schemeClr val="tx1"/>
            </a:solidFill>
            <a:miter lim="800000"/>
            <a:headEnd/>
            <a:tailEnd/>
          </a:ln>
          <a:effectLst/>
        </p:spPr>
        <p:txBody>
          <a:bodyPr wrap="none" anchor="ctr"/>
          <a:lstStyle/>
          <a:p>
            <a:endParaRPr lang="en-US"/>
          </a:p>
        </p:txBody>
      </p:sp>
      <p:sp>
        <p:nvSpPr>
          <p:cNvPr id="274458" name="AutoShape 26"/>
          <p:cNvSpPr>
            <a:spLocks noChangeArrowheads="1"/>
          </p:cNvSpPr>
          <p:nvPr/>
        </p:nvSpPr>
        <p:spPr bwMode="auto">
          <a:xfrm>
            <a:off x="4038600" y="5181600"/>
            <a:ext cx="914400" cy="457200"/>
          </a:xfrm>
          <a:prstGeom prst="lightningBolt">
            <a:avLst/>
          </a:prstGeom>
          <a:noFill/>
          <a:ln w="9525" cap="sq">
            <a:solidFill>
              <a:schemeClr val="tx1"/>
            </a:solidFill>
            <a:miter lim="800000"/>
            <a:headEnd/>
            <a:tailEnd/>
          </a:ln>
          <a:effectLst/>
        </p:spPr>
        <p:txBody>
          <a:bodyPr wrap="none" anchor="ctr"/>
          <a:lstStyle/>
          <a:p>
            <a:endParaRPr lang="en-US"/>
          </a:p>
        </p:txBody>
      </p:sp>
      <p:sp>
        <p:nvSpPr>
          <p:cNvPr id="274459" name="Text Box 27"/>
          <p:cNvSpPr txBox="1">
            <a:spLocks noChangeArrowheads="1"/>
          </p:cNvSpPr>
          <p:nvPr/>
        </p:nvSpPr>
        <p:spPr bwMode="auto">
          <a:xfrm>
            <a:off x="838200" y="1355725"/>
            <a:ext cx="7391400" cy="701675"/>
          </a:xfrm>
          <a:prstGeom prst="rect">
            <a:avLst/>
          </a:prstGeom>
          <a:noFill/>
          <a:ln w="9525" cap="sq">
            <a:noFill/>
            <a:miter lim="800000"/>
            <a:headEnd/>
            <a:tailEnd/>
          </a:ln>
          <a:effectLst/>
        </p:spPr>
        <p:txBody>
          <a:bodyPr>
            <a:spAutoFit/>
          </a:bodyPr>
          <a:lstStyle/>
          <a:p>
            <a:pPr>
              <a:spcBef>
                <a:spcPct val="50000"/>
              </a:spcBef>
            </a:pPr>
            <a:r>
              <a:rPr lang="en-US" sz="2000"/>
              <a:t>Because tress can be defined recursively, many tree routines, not surprisingly, are most easily implemented by using recursion.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1995961F-08F2-4684-988F-AF8930676F49}" type="slidenum">
              <a:rPr lang="en-US" altLang="en-US"/>
              <a:pPr/>
              <a:t>16</a:t>
            </a:fld>
            <a:endParaRPr lang="en-US" altLang="en-US"/>
          </a:p>
        </p:txBody>
      </p:sp>
      <p:sp>
        <p:nvSpPr>
          <p:cNvPr id="282626" name="Rectangle 2"/>
          <p:cNvSpPr>
            <a:spLocks noGrp="1" noChangeArrowheads="1"/>
          </p:cNvSpPr>
          <p:nvPr>
            <p:ph type="title"/>
          </p:nvPr>
        </p:nvSpPr>
        <p:spPr/>
        <p:txBody>
          <a:bodyPr/>
          <a:lstStyle/>
          <a:p>
            <a:r>
              <a:rPr lang="en-US" altLang="zh-TW">
                <a:ea typeface="新細明體" pitchFamily="18" charset="-120"/>
              </a:rPr>
              <a:t>Tree size</a:t>
            </a:r>
          </a:p>
        </p:txBody>
      </p:sp>
      <p:sp>
        <p:nvSpPr>
          <p:cNvPr id="282627" name="Rectangle 3"/>
          <p:cNvSpPr>
            <a:spLocks noChangeArrowheads="1"/>
          </p:cNvSpPr>
          <p:nvPr/>
        </p:nvSpPr>
        <p:spPr bwMode="auto">
          <a:xfrm>
            <a:off x="1143000" y="1600200"/>
            <a:ext cx="7391400" cy="22098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endParaRPr kumimoji="1" lang="en-US" altLang="zh-TW" sz="2000">
              <a:solidFill>
                <a:srgbClr val="000000"/>
              </a:solidFill>
              <a:latin typeface="Arial" charset="0"/>
            </a:endParaRPr>
          </a:p>
          <a:p>
            <a:r>
              <a:rPr kumimoji="1" lang="en-US" altLang="zh-TW" sz="2000">
                <a:solidFill>
                  <a:srgbClr val="000000"/>
                </a:solidFill>
                <a:latin typeface="Arial" charset="0"/>
              </a:rPr>
              <a:t> begin</a:t>
            </a:r>
          </a:p>
          <a:p>
            <a:r>
              <a:rPr kumimoji="1" lang="en-US" altLang="zh-TW" sz="2000">
                <a:solidFill>
                  <a:srgbClr val="000000"/>
                </a:solidFill>
                <a:latin typeface="Arial" charset="0"/>
              </a:rPr>
              <a:t>     if root==null        </a:t>
            </a:r>
            <a:r>
              <a:rPr kumimoji="1" lang="en-US" altLang="zh-TW" i="1">
                <a:solidFill>
                  <a:srgbClr val="000000"/>
                </a:solidFill>
                <a:latin typeface="Arial" charset="0"/>
              </a:rPr>
              <a:t>//this is left/right child point of a leaf</a:t>
            </a:r>
          </a:p>
          <a:p>
            <a:r>
              <a:rPr kumimoji="1" lang="en-US" altLang="zh-TW" sz="2000">
                <a:solidFill>
                  <a:srgbClr val="000000"/>
                </a:solidFill>
                <a:latin typeface="Arial" charset="0"/>
              </a:rPr>
              <a:t>          then return 0;</a:t>
            </a:r>
          </a:p>
          <a:p>
            <a:r>
              <a:rPr kumimoji="1" lang="en-US" altLang="zh-TW" sz="2000">
                <a:solidFill>
                  <a:srgbClr val="000000"/>
                </a:solidFill>
                <a:latin typeface="Arial" charset="0"/>
              </a:rPr>
              <a:t>     else</a:t>
            </a:r>
          </a:p>
          <a:p>
            <a:r>
              <a:rPr kumimoji="1" lang="en-US" altLang="zh-TW" sz="2000">
                <a:solidFill>
                  <a:srgbClr val="000000"/>
                </a:solidFill>
                <a:latin typeface="Arial" charset="0"/>
              </a:rPr>
              <a:t>          return 1 + TreeSize(root-&gt;left) + TreeSize(root-&gt;right);</a:t>
            </a:r>
          </a:p>
          <a:p>
            <a:r>
              <a:rPr kumimoji="1" lang="en-US" altLang="zh-TW" sz="2000">
                <a:solidFill>
                  <a:srgbClr val="000000"/>
                </a:solidFill>
                <a:latin typeface="Arial" charset="0"/>
              </a:rPr>
              <a:t> end;</a:t>
            </a:r>
          </a:p>
        </p:txBody>
      </p:sp>
      <p:grpSp>
        <p:nvGrpSpPr>
          <p:cNvPr id="282628" name="Group 4"/>
          <p:cNvGrpSpPr>
            <a:grpSpLocks/>
          </p:cNvGrpSpPr>
          <p:nvPr/>
        </p:nvGrpSpPr>
        <p:grpSpPr bwMode="auto">
          <a:xfrm>
            <a:off x="6172200" y="4038600"/>
            <a:ext cx="1905000" cy="1676400"/>
            <a:chOff x="4224" y="1536"/>
            <a:chExt cx="1056" cy="1056"/>
          </a:xfrm>
        </p:grpSpPr>
        <p:sp>
          <p:nvSpPr>
            <p:cNvPr id="282629" name="Line 5"/>
            <p:cNvSpPr>
              <a:spLocks noChangeShapeType="1"/>
            </p:cNvSpPr>
            <p:nvPr/>
          </p:nvSpPr>
          <p:spPr bwMode="auto">
            <a:xfrm flipH="1">
              <a:off x="4416" y="1632"/>
              <a:ext cx="336" cy="336"/>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2630" name="Line 6"/>
            <p:cNvSpPr>
              <a:spLocks noChangeShapeType="1"/>
            </p:cNvSpPr>
            <p:nvPr/>
          </p:nvSpPr>
          <p:spPr bwMode="auto">
            <a:xfrm>
              <a:off x="4800" y="1680"/>
              <a:ext cx="288" cy="288"/>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2631" name="Oval 7"/>
            <p:cNvSpPr>
              <a:spLocks noChangeArrowheads="1"/>
            </p:cNvSpPr>
            <p:nvPr/>
          </p:nvSpPr>
          <p:spPr bwMode="auto">
            <a:xfrm>
              <a:off x="4656" y="15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82632" name="AutoShape 8"/>
            <p:cNvSpPr>
              <a:spLocks noChangeArrowheads="1"/>
            </p:cNvSpPr>
            <p:nvPr/>
          </p:nvSpPr>
          <p:spPr bwMode="auto">
            <a:xfrm>
              <a:off x="4896" y="1968"/>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endParaRPr lang="en-US"/>
            </a:p>
          </p:txBody>
        </p:sp>
        <p:sp>
          <p:nvSpPr>
            <p:cNvPr id="282633" name="AutoShape 9"/>
            <p:cNvSpPr>
              <a:spLocks noChangeArrowheads="1"/>
            </p:cNvSpPr>
            <p:nvPr/>
          </p:nvSpPr>
          <p:spPr bwMode="auto">
            <a:xfrm>
              <a:off x="4224" y="1968"/>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endParaRPr lang="en-US"/>
            </a:p>
          </p:txBody>
        </p:sp>
      </p:grpSp>
      <p:sp>
        <p:nvSpPr>
          <p:cNvPr id="282634" name="Rectangle 10"/>
          <p:cNvSpPr>
            <a:spLocks noChangeArrowheads="1"/>
          </p:cNvSpPr>
          <p:nvPr/>
        </p:nvSpPr>
        <p:spPr bwMode="auto">
          <a:xfrm>
            <a:off x="990600" y="4191000"/>
            <a:ext cx="4419600" cy="1190625"/>
          </a:xfrm>
          <a:prstGeom prst="rect">
            <a:avLst/>
          </a:prstGeom>
          <a:noFill/>
          <a:ln w="9525" cap="sq">
            <a:noFill/>
            <a:miter lim="800000"/>
            <a:headEnd/>
            <a:tailEnd/>
          </a:ln>
          <a:effectLst/>
        </p:spPr>
        <p:txBody>
          <a:bodyPr>
            <a:spAutoFit/>
          </a:bodyPr>
          <a:lstStyle/>
          <a:p>
            <a:pPr>
              <a:lnSpc>
                <a:spcPct val="90000"/>
              </a:lnSpc>
              <a:spcBef>
                <a:spcPct val="20000"/>
              </a:spcBef>
              <a:buClr>
                <a:schemeClr val="accent1"/>
              </a:buClr>
              <a:buSzPct val="65000"/>
              <a:buFont typeface="Wingdings" pitchFamily="2" charset="2"/>
              <a:buNone/>
            </a:pPr>
            <a:r>
              <a:rPr lang="en-US" sz="2000">
                <a:latin typeface="Arial" charset="0"/>
              </a:rPr>
              <a:t>Size of a Node: the number of descendants the node has (including the node itself). The size of root is </a:t>
            </a:r>
            <a:r>
              <a:rPr lang="en-US" sz="2000">
                <a:solidFill>
                  <a:srgbClr val="FF0000"/>
                </a:solidFill>
                <a:latin typeface="Arial" charset="0"/>
              </a:rPr>
              <a:t>the size of a tree</a:t>
            </a:r>
            <a:r>
              <a:rPr lang="en-US" sz="2000">
                <a:latin typeface="Arial" charset="0"/>
              </a:rPr>
              <a:t>. The size of a leaf is 1.</a:t>
            </a:r>
          </a:p>
        </p:txBody>
      </p:sp>
      <p:sp>
        <p:nvSpPr>
          <p:cNvPr id="282635" name="Text Box 11"/>
          <p:cNvSpPr txBox="1">
            <a:spLocks noChangeArrowheads="1"/>
          </p:cNvSpPr>
          <p:nvPr/>
        </p:nvSpPr>
        <p:spPr bwMode="auto">
          <a:xfrm>
            <a:off x="1066800" y="990600"/>
            <a:ext cx="4572000" cy="779463"/>
          </a:xfrm>
          <a:prstGeom prst="rect">
            <a:avLst/>
          </a:prstGeom>
          <a:noFill/>
          <a:ln w="9525" cap="sq">
            <a:noFill/>
            <a:miter lim="800000"/>
            <a:headEnd/>
            <a:tailEnd/>
          </a:ln>
          <a:effectLst/>
        </p:spPr>
        <p:txBody>
          <a:bodyPr>
            <a:spAutoFit/>
          </a:bodyPr>
          <a:lstStyle/>
          <a:p>
            <a:r>
              <a:rPr kumimoji="1" lang="en-US" altLang="zh-TW" b="1">
                <a:solidFill>
                  <a:srgbClr val="000000"/>
                </a:solidFill>
              </a:rPr>
              <a:t>int TreeSize (root: TreePointer)</a:t>
            </a:r>
          </a:p>
          <a:p>
            <a:pPr>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 calcmode="lin" valueType="num">
                                      <p:cBhvr additive="base">
                                        <p:cTn id="7" dur="500" fill="hold"/>
                                        <p:tgtEl>
                                          <p:spTgt spid="282627"/>
                                        </p:tgtEl>
                                        <p:attrNameLst>
                                          <p:attrName>ppt_x</p:attrName>
                                        </p:attrNameLst>
                                      </p:cBhvr>
                                      <p:tavLst>
                                        <p:tav tm="0">
                                          <p:val>
                                            <p:strVal val="#ppt_x"/>
                                          </p:val>
                                        </p:tav>
                                        <p:tav tm="100000">
                                          <p:val>
                                            <p:strVal val="#ppt_x"/>
                                          </p:val>
                                        </p:tav>
                                      </p:tavLst>
                                    </p:anim>
                                    <p:anim calcmode="lin" valueType="num">
                                      <p:cBhvr additive="base">
                                        <p:cTn id="8" dur="500" fill="hold"/>
                                        <p:tgtEl>
                                          <p:spTgt spid="282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76DCECEE-077B-45B5-8950-A2CD85EA782A}" type="slidenum">
              <a:rPr lang="en-US" altLang="en-US"/>
              <a:pPr/>
              <a:t>17</a:t>
            </a:fld>
            <a:endParaRPr lang="en-US" altLang="en-US"/>
          </a:p>
        </p:txBody>
      </p:sp>
      <p:sp>
        <p:nvSpPr>
          <p:cNvPr id="284674" name="Rectangle 2"/>
          <p:cNvSpPr>
            <a:spLocks noGrp="1" noChangeArrowheads="1"/>
          </p:cNvSpPr>
          <p:nvPr>
            <p:ph type="title"/>
          </p:nvPr>
        </p:nvSpPr>
        <p:spPr/>
        <p:txBody>
          <a:bodyPr/>
          <a:lstStyle/>
          <a:p>
            <a:r>
              <a:rPr lang="en-US" altLang="zh-TW">
                <a:ea typeface="新細明體" pitchFamily="18" charset="-120"/>
              </a:rPr>
              <a:t>Tree height</a:t>
            </a:r>
          </a:p>
        </p:txBody>
      </p:sp>
      <p:sp>
        <p:nvSpPr>
          <p:cNvPr id="284675" name="Rectangle 3"/>
          <p:cNvSpPr>
            <a:spLocks noChangeArrowheads="1"/>
          </p:cNvSpPr>
          <p:nvPr/>
        </p:nvSpPr>
        <p:spPr bwMode="auto">
          <a:xfrm>
            <a:off x="1066800" y="1371600"/>
            <a:ext cx="7315200" cy="25146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Int height ( root )</a:t>
            </a:r>
          </a:p>
          <a:p>
            <a:r>
              <a:rPr kumimoji="1" lang="en-US" altLang="zh-TW" sz="2000">
                <a:solidFill>
                  <a:srgbClr val="000000"/>
                </a:solidFill>
                <a:latin typeface="Arial" charset="0"/>
              </a:rPr>
              <a:t>begin</a:t>
            </a:r>
          </a:p>
          <a:p>
            <a:r>
              <a:rPr kumimoji="1" lang="en-US" altLang="zh-TW" sz="2000">
                <a:solidFill>
                  <a:srgbClr val="000000"/>
                </a:solidFill>
                <a:latin typeface="Arial" charset="0"/>
              </a:rPr>
              <a:t>     if root==null         </a:t>
            </a:r>
            <a:r>
              <a:rPr kumimoji="1" lang="en-US" altLang="zh-TW" i="1">
                <a:solidFill>
                  <a:srgbClr val="000000"/>
                </a:solidFill>
                <a:latin typeface="Arial" charset="0"/>
              </a:rPr>
              <a:t>//this is left/right child point of a leaf</a:t>
            </a:r>
            <a:endParaRPr kumimoji="1" lang="en-US" altLang="zh-TW" sz="2000">
              <a:solidFill>
                <a:srgbClr val="000000"/>
              </a:solidFill>
              <a:latin typeface="Arial" charset="0"/>
            </a:endParaRPr>
          </a:p>
          <a:p>
            <a:r>
              <a:rPr kumimoji="1" lang="en-US" altLang="zh-TW" sz="2000">
                <a:solidFill>
                  <a:srgbClr val="000000"/>
                </a:solidFill>
                <a:latin typeface="Arial" charset="0"/>
              </a:rPr>
              <a:t>           return -1;</a:t>
            </a:r>
          </a:p>
          <a:p>
            <a:r>
              <a:rPr kumimoji="1" lang="en-US" altLang="zh-TW" sz="2000">
                <a:solidFill>
                  <a:srgbClr val="000000"/>
                </a:solidFill>
                <a:latin typeface="Arial" charset="0"/>
              </a:rPr>
              <a:t>     else</a:t>
            </a:r>
          </a:p>
          <a:p>
            <a:r>
              <a:rPr kumimoji="1" lang="en-US" altLang="zh-TW" sz="2000">
                <a:solidFill>
                  <a:srgbClr val="000000"/>
                </a:solidFill>
                <a:latin typeface="Arial" charset="0"/>
              </a:rPr>
              <a:t>           return 1 + max(height(root-&gt;left), height(root-&gt;right));</a:t>
            </a:r>
          </a:p>
          <a:p>
            <a:r>
              <a:rPr kumimoji="1" lang="en-US" altLang="zh-TW" sz="2000">
                <a:solidFill>
                  <a:srgbClr val="000000"/>
                </a:solidFill>
                <a:latin typeface="Arial" charset="0"/>
              </a:rPr>
              <a:t>     endif</a:t>
            </a:r>
          </a:p>
          <a:p>
            <a:r>
              <a:rPr kumimoji="1" lang="en-US" altLang="zh-TW" sz="2000">
                <a:solidFill>
                  <a:srgbClr val="000000"/>
                </a:solidFill>
                <a:latin typeface="Arial" charset="0"/>
              </a:rPr>
              <a:t>end;</a:t>
            </a:r>
          </a:p>
        </p:txBody>
      </p:sp>
      <p:sp>
        <p:nvSpPr>
          <p:cNvPr id="284676" name="Rectangle 4"/>
          <p:cNvSpPr>
            <a:spLocks noChangeArrowheads="1"/>
          </p:cNvSpPr>
          <p:nvPr/>
        </p:nvSpPr>
        <p:spPr bwMode="auto">
          <a:xfrm>
            <a:off x="677863" y="4540250"/>
            <a:ext cx="4122737" cy="915988"/>
          </a:xfrm>
          <a:prstGeom prst="rect">
            <a:avLst/>
          </a:prstGeom>
          <a:noFill/>
          <a:ln w="9525" cap="sq">
            <a:noFill/>
            <a:miter lim="800000"/>
            <a:headEnd/>
            <a:tailEnd/>
          </a:ln>
          <a:effectLst/>
        </p:spPr>
        <p:txBody>
          <a:bodyPr>
            <a:spAutoFit/>
          </a:bodyPr>
          <a:lstStyle/>
          <a:p>
            <a:pPr>
              <a:lnSpc>
                <a:spcPct val="90000"/>
              </a:lnSpc>
              <a:spcBef>
                <a:spcPct val="20000"/>
              </a:spcBef>
              <a:buClr>
                <a:schemeClr val="accent1"/>
              </a:buClr>
              <a:buSzPct val="65000"/>
              <a:buFont typeface="Wingdings" pitchFamily="2" charset="2"/>
              <a:buNone/>
            </a:pPr>
            <a:r>
              <a:rPr lang="en-US" sz="2000" b="1">
                <a:latin typeface="Arial" charset="0"/>
              </a:rPr>
              <a:t>Height of a node</a:t>
            </a:r>
            <a:r>
              <a:rPr lang="en-US" sz="2000">
                <a:latin typeface="Arial" charset="0"/>
              </a:rPr>
              <a:t>: the length of the path from the node to the deepest leaf.</a:t>
            </a:r>
          </a:p>
        </p:txBody>
      </p:sp>
      <p:grpSp>
        <p:nvGrpSpPr>
          <p:cNvPr id="284677" name="Group 5"/>
          <p:cNvGrpSpPr>
            <a:grpSpLocks/>
          </p:cNvGrpSpPr>
          <p:nvPr/>
        </p:nvGrpSpPr>
        <p:grpSpPr bwMode="auto">
          <a:xfrm>
            <a:off x="4495800" y="4191000"/>
            <a:ext cx="4648200" cy="1676400"/>
            <a:chOff x="2832" y="2640"/>
            <a:chExt cx="2928" cy="1056"/>
          </a:xfrm>
        </p:grpSpPr>
        <p:grpSp>
          <p:nvGrpSpPr>
            <p:cNvPr id="284678" name="Group 6"/>
            <p:cNvGrpSpPr>
              <a:grpSpLocks/>
            </p:cNvGrpSpPr>
            <p:nvPr/>
          </p:nvGrpSpPr>
          <p:grpSpPr bwMode="auto">
            <a:xfrm>
              <a:off x="3792" y="2640"/>
              <a:ext cx="1296" cy="1056"/>
              <a:chOff x="4224" y="1536"/>
              <a:chExt cx="1056" cy="1056"/>
            </a:xfrm>
          </p:grpSpPr>
          <p:sp>
            <p:nvSpPr>
              <p:cNvPr id="284679" name="Line 7"/>
              <p:cNvSpPr>
                <a:spLocks noChangeShapeType="1"/>
              </p:cNvSpPr>
              <p:nvPr/>
            </p:nvSpPr>
            <p:spPr bwMode="auto">
              <a:xfrm flipH="1">
                <a:off x="4416" y="1632"/>
                <a:ext cx="336" cy="336"/>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4680" name="Line 8"/>
              <p:cNvSpPr>
                <a:spLocks noChangeShapeType="1"/>
              </p:cNvSpPr>
              <p:nvPr/>
            </p:nvSpPr>
            <p:spPr bwMode="auto">
              <a:xfrm>
                <a:off x="4800" y="1680"/>
                <a:ext cx="288" cy="288"/>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4681" name="Oval 9"/>
              <p:cNvSpPr>
                <a:spLocks noChangeArrowheads="1"/>
              </p:cNvSpPr>
              <p:nvPr/>
            </p:nvSpPr>
            <p:spPr bwMode="auto">
              <a:xfrm>
                <a:off x="4656" y="15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84682" name="AutoShape 10"/>
              <p:cNvSpPr>
                <a:spLocks noChangeArrowheads="1"/>
              </p:cNvSpPr>
              <p:nvPr/>
            </p:nvSpPr>
            <p:spPr bwMode="auto">
              <a:xfrm>
                <a:off x="4896" y="1968"/>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endParaRPr lang="en-US"/>
              </a:p>
            </p:txBody>
          </p:sp>
          <p:sp>
            <p:nvSpPr>
              <p:cNvPr id="284683" name="AutoShape 11"/>
              <p:cNvSpPr>
                <a:spLocks noChangeArrowheads="1"/>
              </p:cNvSpPr>
              <p:nvPr/>
            </p:nvSpPr>
            <p:spPr bwMode="auto">
              <a:xfrm>
                <a:off x="4224" y="1968"/>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endParaRPr lang="en-US"/>
              </a:p>
            </p:txBody>
          </p:sp>
        </p:grpSp>
        <p:grpSp>
          <p:nvGrpSpPr>
            <p:cNvPr id="284684" name="Group 12"/>
            <p:cNvGrpSpPr>
              <a:grpSpLocks/>
            </p:cNvGrpSpPr>
            <p:nvPr/>
          </p:nvGrpSpPr>
          <p:grpSpPr bwMode="auto">
            <a:xfrm>
              <a:off x="2832" y="2640"/>
              <a:ext cx="1104" cy="1056"/>
              <a:chOff x="2832" y="2640"/>
              <a:chExt cx="1104" cy="1056"/>
            </a:xfrm>
          </p:grpSpPr>
          <p:sp>
            <p:nvSpPr>
              <p:cNvPr id="284685" name="Line 13"/>
              <p:cNvSpPr>
                <a:spLocks noChangeShapeType="1"/>
              </p:cNvSpPr>
              <p:nvPr/>
            </p:nvSpPr>
            <p:spPr bwMode="auto">
              <a:xfrm flipH="1">
                <a:off x="3264" y="3696"/>
                <a:ext cx="192" cy="0"/>
              </a:xfrm>
              <a:prstGeom prst="line">
                <a:avLst/>
              </a:prstGeom>
              <a:noFill/>
              <a:ln w="9525" cap="sq">
                <a:solidFill>
                  <a:schemeClr val="tx1"/>
                </a:solidFill>
                <a:round/>
                <a:headEnd/>
                <a:tailEnd/>
              </a:ln>
              <a:effectLst/>
            </p:spPr>
            <p:txBody>
              <a:bodyPr wrap="none"/>
              <a:lstStyle/>
              <a:p>
                <a:endParaRPr lang="en-US"/>
              </a:p>
            </p:txBody>
          </p:sp>
          <p:sp>
            <p:nvSpPr>
              <p:cNvPr id="284686" name="Line 14"/>
              <p:cNvSpPr>
                <a:spLocks noChangeShapeType="1"/>
              </p:cNvSpPr>
              <p:nvPr/>
            </p:nvSpPr>
            <p:spPr bwMode="auto">
              <a:xfrm flipH="1">
                <a:off x="3264" y="2640"/>
                <a:ext cx="144" cy="0"/>
              </a:xfrm>
              <a:prstGeom prst="line">
                <a:avLst/>
              </a:prstGeom>
              <a:noFill/>
              <a:ln w="9525" cap="sq">
                <a:solidFill>
                  <a:schemeClr val="tx1"/>
                </a:solidFill>
                <a:round/>
                <a:headEnd/>
                <a:tailEnd/>
              </a:ln>
              <a:effectLst/>
            </p:spPr>
            <p:txBody>
              <a:bodyPr wrap="none"/>
              <a:lstStyle/>
              <a:p>
                <a:endParaRPr lang="en-US"/>
              </a:p>
            </p:txBody>
          </p:sp>
          <p:sp>
            <p:nvSpPr>
              <p:cNvPr id="284687" name="Line 15"/>
              <p:cNvSpPr>
                <a:spLocks noChangeShapeType="1"/>
              </p:cNvSpPr>
              <p:nvPr/>
            </p:nvSpPr>
            <p:spPr bwMode="auto">
              <a:xfrm>
                <a:off x="3552" y="3696"/>
                <a:ext cx="144" cy="0"/>
              </a:xfrm>
              <a:prstGeom prst="line">
                <a:avLst/>
              </a:prstGeom>
              <a:noFill/>
              <a:ln w="9525" cap="sq">
                <a:solidFill>
                  <a:schemeClr val="tx1"/>
                </a:solidFill>
                <a:round/>
                <a:headEnd/>
                <a:tailEnd/>
              </a:ln>
              <a:effectLst/>
            </p:spPr>
            <p:txBody>
              <a:bodyPr wrap="none"/>
              <a:lstStyle/>
              <a:p>
                <a:endParaRPr lang="en-US"/>
              </a:p>
            </p:txBody>
          </p:sp>
          <p:sp>
            <p:nvSpPr>
              <p:cNvPr id="284688" name="Line 16"/>
              <p:cNvSpPr>
                <a:spLocks noChangeShapeType="1"/>
              </p:cNvSpPr>
              <p:nvPr/>
            </p:nvSpPr>
            <p:spPr bwMode="auto">
              <a:xfrm>
                <a:off x="3552" y="3072"/>
                <a:ext cx="144" cy="0"/>
              </a:xfrm>
              <a:prstGeom prst="line">
                <a:avLst/>
              </a:prstGeom>
              <a:noFill/>
              <a:ln w="9525" cap="sq">
                <a:solidFill>
                  <a:schemeClr val="tx1"/>
                </a:solidFill>
                <a:round/>
                <a:headEnd/>
                <a:tailEnd/>
              </a:ln>
              <a:effectLst/>
            </p:spPr>
            <p:txBody>
              <a:bodyPr wrap="none"/>
              <a:lstStyle/>
              <a:p>
                <a:endParaRPr lang="en-US"/>
              </a:p>
            </p:txBody>
          </p:sp>
          <p:sp>
            <p:nvSpPr>
              <p:cNvPr id="284689" name="Line 17"/>
              <p:cNvSpPr>
                <a:spLocks noChangeShapeType="1"/>
              </p:cNvSpPr>
              <p:nvPr/>
            </p:nvSpPr>
            <p:spPr bwMode="auto">
              <a:xfrm>
                <a:off x="3312" y="2640"/>
                <a:ext cx="0" cy="1056"/>
              </a:xfrm>
              <a:prstGeom prst="line">
                <a:avLst/>
              </a:prstGeom>
              <a:noFill/>
              <a:ln w="9525" cap="sq">
                <a:solidFill>
                  <a:schemeClr val="tx1"/>
                </a:solidFill>
                <a:round/>
                <a:headEnd type="triangle" w="med" len="med"/>
                <a:tailEnd type="triangle" w="med" len="med"/>
              </a:ln>
              <a:effectLst/>
            </p:spPr>
            <p:txBody>
              <a:bodyPr wrap="none"/>
              <a:lstStyle/>
              <a:p>
                <a:endParaRPr lang="en-US"/>
              </a:p>
            </p:txBody>
          </p:sp>
          <p:sp>
            <p:nvSpPr>
              <p:cNvPr id="284690" name="Line 18"/>
              <p:cNvSpPr>
                <a:spLocks noChangeShapeType="1"/>
              </p:cNvSpPr>
              <p:nvPr/>
            </p:nvSpPr>
            <p:spPr bwMode="auto">
              <a:xfrm>
                <a:off x="3600" y="3072"/>
                <a:ext cx="0" cy="624"/>
              </a:xfrm>
              <a:prstGeom prst="line">
                <a:avLst/>
              </a:prstGeom>
              <a:noFill/>
              <a:ln w="9525" cap="sq">
                <a:solidFill>
                  <a:schemeClr val="tx1"/>
                </a:solidFill>
                <a:round/>
                <a:headEnd type="triangle" w="med" len="med"/>
                <a:tailEnd type="triangle" w="med" len="med"/>
              </a:ln>
              <a:effectLst/>
            </p:spPr>
            <p:txBody>
              <a:bodyPr wrap="none"/>
              <a:lstStyle/>
              <a:p>
                <a:endParaRPr lang="en-US"/>
              </a:p>
            </p:txBody>
          </p:sp>
          <p:sp>
            <p:nvSpPr>
              <p:cNvPr id="284691" name="Text Box 19"/>
              <p:cNvSpPr txBox="1">
                <a:spLocks noChangeArrowheads="1"/>
              </p:cNvSpPr>
              <p:nvPr/>
            </p:nvSpPr>
            <p:spPr bwMode="auto">
              <a:xfrm>
                <a:off x="2832" y="3408"/>
                <a:ext cx="576" cy="231"/>
              </a:xfrm>
              <a:prstGeom prst="rect">
                <a:avLst/>
              </a:prstGeom>
              <a:noFill/>
              <a:ln w="9525" cap="sq">
                <a:noFill/>
                <a:miter lim="800000"/>
                <a:headEnd/>
                <a:tailEnd/>
              </a:ln>
              <a:effectLst/>
            </p:spPr>
            <p:txBody>
              <a:bodyPr>
                <a:spAutoFit/>
              </a:bodyPr>
              <a:lstStyle/>
              <a:p>
                <a:pPr>
                  <a:spcBef>
                    <a:spcPct val="50000"/>
                  </a:spcBef>
                </a:pPr>
                <a:r>
                  <a:rPr lang="en-US"/>
                  <a:t>H</a:t>
                </a:r>
                <a:r>
                  <a:rPr lang="en-US" baseline="-25000"/>
                  <a:t>L</a:t>
                </a:r>
                <a:r>
                  <a:rPr lang="en-US"/>
                  <a:t>+1</a:t>
                </a:r>
              </a:p>
            </p:txBody>
          </p:sp>
          <p:sp>
            <p:nvSpPr>
              <p:cNvPr id="284692" name="Text Box 20"/>
              <p:cNvSpPr txBox="1">
                <a:spLocks noChangeArrowheads="1"/>
              </p:cNvSpPr>
              <p:nvPr/>
            </p:nvSpPr>
            <p:spPr bwMode="auto">
              <a:xfrm>
                <a:off x="3360" y="3264"/>
                <a:ext cx="576" cy="231"/>
              </a:xfrm>
              <a:prstGeom prst="rect">
                <a:avLst/>
              </a:prstGeom>
              <a:noFill/>
              <a:ln w="9525" cap="sq">
                <a:noFill/>
                <a:miter lim="800000"/>
                <a:headEnd/>
                <a:tailEnd/>
              </a:ln>
              <a:effectLst/>
            </p:spPr>
            <p:txBody>
              <a:bodyPr>
                <a:spAutoFit/>
              </a:bodyPr>
              <a:lstStyle/>
              <a:p>
                <a:pPr>
                  <a:spcBef>
                    <a:spcPct val="50000"/>
                  </a:spcBef>
                </a:pPr>
                <a:r>
                  <a:rPr lang="en-US"/>
                  <a:t>H</a:t>
                </a:r>
                <a:r>
                  <a:rPr lang="en-US" baseline="-25000"/>
                  <a:t>L</a:t>
                </a:r>
                <a:endParaRPr lang="en-US"/>
              </a:p>
            </p:txBody>
          </p:sp>
        </p:grpSp>
        <p:grpSp>
          <p:nvGrpSpPr>
            <p:cNvPr id="284693" name="Group 21"/>
            <p:cNvGrpSpPr>
              <a:grpSpLocks/>
            </p:cNvGrpSpPr>
            <p:nvPr/>
          </p:nvGrpSpPr>
          <p:grpSpPr bwMode="auto">
            <a:xfrm>
              <a:off x="5088" y="2640"/>
              <a:ext cx="672" cy="1056"/>
              <a:chOff x="5088" y="2640"/>
              <a:chExt cx="672" cy="1056"/>
            </a:xfrm>
          </p:grpSpPr>
          <p:sp>
            <p:nvSpPr>
              <p:cNvPr id="284694" name="Line 22"/>
              <p:cNvSpPr>
                <a:spLocks noChangeShapeType="1"/>
              </p:cNvSpPr>
              <p:nvPr/>
            </p:nvSpPr>
            <p:spPr bwMode="auto">
              <a:xfrm flipH="1">
                <a:off x="5088" y="3696"/>
                <a:ext cx="192" cy="0"/>
              </a:xfrm>
              <a:prstGeom prst="line">
                <a:avLst/>
              </a:prstGeom>
              <a:noFill/>
              <a:ln w="9525" cap="sq">
                <a:solidFill>
                  <a:schemeClr val="tx1"/>
                </a:solidFill>
                <a:round/>
                <a:headEnd/>
                <a:tailEnd/>
              </a:ln>
              <a:effectLst/>
            </p:spPr>
            <p:txBody>
              <a:bodyPr wrap="none"/>
              <a:lstStyle/>
              <a:p>
                <a:endParaRPr lang="en-US"/>
              </a:p>
            </p:txBody>
          </p:sp>
          <p:sp>
            <p:nvSpPr>
              <p:cNvPr id="284695" name="Line 23"/>
              <p:cNvSpPr>
                <a:spLocks noChangeShapeType="1"/>
              </p:cNvSpPr>
              <p:nvPr/>
            </p:nvSpPr>
            <p:spPr bwMode="auto">
              <a:xfrm flipH="1">
                <a:off x="5088" y="2640"/>
                <a:ext cx="144" cy="0"/>
              </a:xfrm>
              <a:prstGeom prst="line">
                <a:avLst/>
              </a:prstGeom>
              <a:noFill/>
              <a:ln w="9525" cap="sq">
                <a:solidFill>
                  <a:schemeClr val="tx1"/>
                </a:solidFill>
                <a:round/>
                <a:headEnd/>
                <a:tailEnd/>
              </a:ln>
              <a:effectLst/>
            </p:spPr>
            <p:txBody>
              <a:bodyPr wrap="none"/>
              <a:lstStyle/>
              <a:p>
                <a:endParaRPr lang="en-US"/>
              </a:p>
            </p:txBody>
          </p:sp>
          <p:sp>
            <p:nvSpPr>
              <p:cNvPr id="284696" name="Line 24"/>
              <p:cNvSpPr>
                <a:spLocks noChangeShapeType="1"/>
              </p:cNvSpPr>
              <p:nvPr/>
            </p:nvSpPr>
            <p:spPr bwMode="auto">
              <a:xfrm>
                <a:off x="5376" y="3696"/>
                <a:ext cx="144" cy="0"/>
              </a:xfrm>
              <a:prstGeom prst="line">
                <a:avLst/>
              </a:prstGeom>
              <a:noFill/>
              <a:ln w="9525" cap="sq">
                <a:solidFill>
                  <a:schemeClr val="tx1"/>
                </a:solidFill>
                <a:round/>
                <a:headEnd/>
                <a:tailEnd/>
              </a:ln>
              <a:effectLst/>
            </p:spPr>
            <p:txBody>
              <a:bodyPr wrap="none"/>
              <a:lstStyle/>
              <a:p>
                <a:endParaRPr lang="en-US"/>
              </a:p>
            </p:txBody>
          </p:sp>
          <p:sp>
            <p:nvSpPr>
              <p:cNvPr id="284697" name="Line 25"/>
              <p:cNvSpPr>
                <a:spLocks noChangeShapeType="1"/>
              </p:cNvSpPr>
              <p:nvPr/>
            </p:nvSpPr>
            <p:spPr bwMode="auto">
              <a:xfrm>
                <a:off x="5376" y="3072"/>
                <a:ext cx="144" cy="0"/>
              </a:xfrm>
              <a:prstGeom prst="line">
                <a:avLst/>
              </a:prstGeom>
              <a:noFill/>
              <a:ln w="9525" cap="sq">
                <a:solidFill>
                  <a:schemeClr val="tx1"/>
                </a:solidFill>
                <a:round/>
                <a:headEnd/>
                <a:tailEnd/>
              </a:ln>
              <a:effectLst/>
            </p:spPr>
            <p:txBody>
              <a:bodyPr wrap="none"/>
              <a:lstStyle/>
              <a:p>
                <a:endParaRPr lang="en-US"/>
              </a:p>
            </p:txBody>
          </p:sp>
          <p:sp>
            <p:nvSpPr>
              <p:cNvPr id="284698" name="Line 26"/>
              <p:cNvSpPr>
                <a:spLocks noChangeShapeType="1"/>
              </p:cNvSpPr>
              <p:nvPr/>
            </p:nvSpPr>
            <p:spPr bwMode="auto">
              <a:xfrm>
                <a:off x="5136" y="2640"/>
                <a:ext cx="0" cy="1056"/>
              </a:xfrm>
              <a:prstGeom prst="line">
                <a:avLst/>
              </a:prstGeom>
              <a:noFill/>
              <a:ln w="9525" cap="sq">
                <a:solidFill>
                  <a:schemeClr val="tx1"/>
                </a:solidFill>
                <a:round/>
                <a:headEnd type="triangle" w="med" len="med"/>
                <a:tailEnd type="triangle" w="med" len="med"/>
              </a:ln>
              <a:effectLst/>
            </p:spPr>
            <p:txBody>
              <a:bodyPr wrap="none"/>
              <a:lstStyle/>
              <a:p>
                <a:endParaRPr lang="en-US"/>
              </a:p>
            </p:txBody>
          </p:sp>
          <p:sp>
            <p:nvSpPr>
              <p:cNvPr id="284699" name="Line 27"/>
              <p:cNvSpPr>
                <a:spLocks noChangeShapeType="1"/>
              </p:cNvSpPr>
              <p:nvPr/>
            </p:nvSpPr>
            <p:spPr bwMode="auto">
              <a:xfrm>
                <a:off x="5424" y="3072"/>
                <a:ext cx="0" cy="624"/>
              </a:xfrm>
              <a:prstGeom prst="line">
                <a:avLst/>
              </a:prstGeom>
              <a:noFill/>
              <a:ln w="9525" cap="sq">
                <a:solidFill>
                  <a:schemeClr val="tx1"/>
                </a:solidFill>
                <a:round/>
                <a:headEnd type="triangle" w="med" len="med"/>
                <a:tailEnd type="triangle" w="med" len="med"/>
              </a:ln>
              <a:effectLst/>
            </p:spPr>
            <p:txBody>
              <a:bodyPr wrap="none"/>
              <a:lstStyle/>
              <a:p>
                <a:endParaRPr lang="en-US"/>
              </a:p>
            </p:txBody>
          </p:sp>
          <p:sp>
            <p:nvSpPr>
              <p:cNvPr id="284700" name="Text Box 28"/>
              <p:cNvSpPr txBox="1">
                <a:spLocks noChangeArrowheads="1"/>
              </p:cNvSpPr>
              <p:nvPr/>
            </p:nvSpPr>
            <p:spPr bwMode="auto">
              <a:xfrm>
                <a:off x="5184" y="2736"/>
                <a:ext cx="576" cy="231"/>
              </a:xfrm>
              <a:prstGeom prst="rect">
                <a:avLst/>
              </a:prstGeom>
              <a:noFill/>
              <a:ln w="9525" cap="sq">
                <a:noFill/>
                <a:miter lim="800000"/>
                <a:headEnd/>
                <a:tailEnd/>
              </a:ln>
              <a:effectLst/>
            </p:spPr>
            <p:txBody>
              <a:bodyPr>
                <a:spAutoFit/>
              </a:bodyPr>
              <a:lstStyle/>
              <a:p>
                <a:pPr>
                  <a:spcBef>
                    <a:spcPct val="50000"/>
                  </a:spcBef>
                </a:pPr>
                <a:r>
                  <a:rPr lang="en-US"/>
                  <a:t>H</a:t>
                </a:r>
                <a:r>
                  <a:rPr lang="en-US" baseline="-25000"/>
                  <a:t>R</a:t>
                </a:r>
                <a:r>
                  <a:rPr lang="en-US"/>
                  <a:t>+1</a:t>
                </a:r>
              </a:p>
            </p:txBody>
          </p:sp>
          <p:sp>
            <p:nvSpPr>
              <p:cNvPr id="284701" name="Text Box 29"/>
              <p:cNvSpPr txBox="1">
                <a:spLocks noChangeArrowheads="1"/>
              </p:cNvSpPr>
              <p:nvPr/>
            </p:nvSpPr>
            <p:spPr bwMode="auto">
              <a:xfrm>
                <a:off x="5184" y="3264"/>
                <a:ext cx="576" cy="231"/>
              </a:xfrm>
              <a:prstGeom prst="rect">
                <a:avLst/>
              </a:prstGeom>
              <a:noFill/>
              <a:ln w="9525" cap="sq">
                <a:noFill/>
                <a:miter lim="800000"/>
                <a:headEnd/>
                <a:tailEnd/>
              </a:ln>
              <a:effectLst/>
            </p:spPr>
            <p:txBody>
              <a:bodyPr>
                <a:spAutoFit/>
              </a:bodyPr>
              <a:lstStyle/>
              <a:p>
                <a:pPr>
                  <a:spcBef>
                    <a:spcPct val="50000"/>
                  </a:spcBef>
                </a:pPr>
                <a:r>
                  <a:rPr lang="en-US"/>
                  <a:t>H</a:t>
                </a:r>
                <a:r>
                  <a:rPr lang="en-US" baseline="-25000"/>
                  <a:t>R</a:t>
                </a: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EB3E82A7-AD13-4133-9F35-C2CCB098AC65}" type="slidenum">
              <a:rPr lang="en-US" altLang="en-US"/>
              <a:pPr/>
              <a:t>18</a:t>
            </a:fld>
            <a:endParaRPr lang="en-US" altLang="en-US"/>
          </a:p>
        </p:txBody>
      </p:sp>
      <p:sp>
        <p:nvSpPr>
          <p:cNvPr id="276482" name="Rectangle 2"/>
          <p:cNvSpPr>
            <a:spLocks noGrp="1" noChangeArrowheads="1"/>
          </p:cNvSpPr>
          <p:nvPr>
            <p:ph type="title"/>
          </p:nvPr>
        </p:nvSpPr>
        <p:spPr>
          <a:xfrm>
            <a:off x="457200" y="457200"/>
            <a:ext cx="4114800" cy="838200"/>
          </a:xfrm>
        </p:spPr>
        <p:txBody>
          <a:bodyPr/>
          <a:lstStyle/>
          <a:p>
            <a:r>
              <a:rPr lang="en-US" altLang="zh-TW">
                <a:ea typeface="新細明體" pitchFamily="18" charset="-120"/>
              </a:rPr>
              <a:t>Traversal</a:t>
            </a:r>
          </a:p>
        </p:txBody>
      </p:sp>
      <p:sp>
        <p:nvSpPr>
          <p:cNvPr id="276483" name="Rectangle 3"/>
          <p:cNvSpPr>
            <a:spLocks noGrp="1" noChangeArrowheads="1"/>
          </p:cNvSpPr>
          <p:nvPr>
            <p:ph type="body" idx="1"/>
          </p:nvPr>
        </p:nvSpPr>
        <p:spPr>
          <a:xfrm>
            <a:off x="609600" y="1371600"/>
            <a:ext cx="4724400" cy="1905000"/>
          </a:xfrm>
        </p:spPr>
        <p:txBody>
          <a:bodyPr/>
          <a:lstStyle/>
          <a:p>
            <a:r>
              <a:rPr lang="en-US" altLang="zh-TW" sz="2400">
                <a:ea typeface="新細明體" pitchFamily="18" charset="-120"/>
              </a:rPr>
              <a:t>Three standard traversal order</a:t>
            </a:r>
          </a:p>
          <a:p>
            <a:pPr lvl="1"/>
            <a:r>
              <a:rPr lang="en-US" altLang="zh-TW" sz="2400">
                <a:ea typeface="新細明體" pitchFamily="18" charset="-120"/>
              </a:rPr>
              <a:t>preorder - V L R</a:t>
            </a:r>
          </a:p>
          <a:p>
            <a:pPr lvl="1"/>
            <a:r>
              <a:rPr lang="en-US" altLang="zh-TW" sz="2400">
                <a:ea typeface="新細明體" pitchFamily="18" charset="-120"/>
              </a:rPr>
              <a:t>inorder - L V R</a:t>
            </a:r>
          </a:p>
          <a:p>
            <a:pPr lvl="1"/>
            <a:r>
              <a:rPr lang="en-US" altLang="zh-TW" sz="2400">
                <a:ea typeface="新細明體" pitchFamily="18" charset="-120"/>
              </a:rPr>
              <a:t>postorder - L R V</a:t>
            </a:r>
          </a:p>
        </p:txBody>
      </p:sp>
      <p:sp>
        <p:nvSpPr>
          <p:cNvPr id="276484" name="Rectangle 4"/>
          <p:cNvSpPr>
            <a:spLocks noChangeArrowheads="1"/>
          </p:cNvSpPr>
          <p:nvPr/>
        </p:nvSpPr>
        <p:spPr bwMode="auto">
          <a:xfrm>
            <a:off x="457200" y="4724400"/>
            <a:ext cx="4038600" cy="914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1600" b="1">
                <a:solidFill>
                  <a:srgbClr val="000000"/>
                </a:solidFill>
                <a:latin typeface="Arial" charset="0"/>
              </a:rPr>
              <a:t>Preorder</a:t>
            </a:r>
            <a:r>
              <a:rPr kumimoji="1" lang="en-US" altLang="zh-TW" sz="1600">
                <a:solidFill>
                  <a:srgbClr val="000000"/>
                </a:solidFill>
                <a:latin typeface="Arial" charset="0"/>
              </a:rPr>
              <a:t>: traverse </a:t>
            </a:r>
            <a:r>
              <a:rPr kumimoji="1" lang="en-US" altLang="zh-TW" sz="1600">
                <a:solidFill>
                  <a:srgbClr val="FF0000"/>
                </a:solidFill>
                <a:latin typeface="Arial" charset="0"/>
              </a:rPr>
              <a:t>the node itself first</a:t>
            </a:r>
            <a:r>
              <a:rPr kumimoji="1" lang="en-US" altLang="zh-TW" sz="1600">
                <a:solidFill>
                  <a:srgbClr val="000000"/>
                </a:solidFill>
                <a:latin typeface="Arial" charset="0"/>
              </a:rPr>
              <a:t>, then all nodes in the LEFT subtree , then all nodes in the RIGHT subtree.</a:t>
            </a:r>
          </a:p>
        </p:txBody>
      </p:sp>
      <p:sp>
        <p:nvSpPr>
          <p:cNvPr id="276485" name="Rectangle 5"/>
          <p:cNvSpPr>
            <a:spLocks noChangeArrowheads="1"/>
          </p:cNvSpPr>
          <p:nvPr/>
        </p:nvSpPr>
        <p:spPr bwMode="auto">
          <a:xfrm>
            <a:off x="2514600" y="3505200"/>
            <a:ext cx="4038600" cy="914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1600" b="1">
                <a:solidFill>
                  <a:srgbClr val="000000"/>
                </a:solidFill>
                <a:latin typeface="Arial" charset="0"/>
              </a:rPr>
              <a:t>Inorder</a:t>
            </a:r>
            <a:r>
              <a:rPr kumimoji="1" lang="en-US" altLang="zh-TW" sz="1600">
                <a:solidFill>
                  <a:srgbClr val="000000"/>
                </a:solidFill>
                <a:latin typeface="Arial" charset="0"/>
              </a:rPr>
              <a:t>: traverse all nodes in the LEFT subtree first, </a:t>
            </a:r>
            <a:r>
              <a:rPr kumimoji="1" lang="en-US" altLang="zh-TW" sz="1600">
                <a:solidFill>
                  <a:srgbClr val="FF0000"/>
                </a:solidFill>
                <a:latin typeface="Arial" charset="0"/>
              </a:rPr>
              <a:t>then the node itself</a:t>
            </a:r>
            <a:r>
              <a:rPr kumimoji="1" lang="en-US" altLang="zh-TW" sz="1600">
                <a:solidFill>
                  <a:srgbClr val="000000"/>
                </a:solidFill>
                <a:latin typeface="Arial" charset="0"/>
              </a:rPr>
              <a:t>, then all nodes in the RIGHT subtree.</a:t>
            </a:r>
          </a:p>
        </p:txBody>
      </p:sp>
      <p:sp>
        <p:nvSpPr>
          <p:cNvPr id="276486" name="Rectangle 6"/>
          <p:cNvSpPr>
            <a:spLocks noChangeArrowheads="1"/>
          </p:cNvSpPr>
          <p:nvPr/>
        </p:nvSpPr>
        <p:spPr bwMode="auto">
          <a:xfrm>
            <a:off x="4648200" y="4724400"/>
            <a:ext cx="4038600" cy="914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1600" b="1">
                <a:solidFill>
                  <a:srgbClr val="000000"/>
                </a:solidFill>
                <a:latin typeface="Arial" charset="0"/>
              </a:rPr>
              <a:t>Postorder</a:t>
            </a:r>
            <a:r>
              <a:rPr kumimoji="1" lang="en-US" altLang="zh-TW" sz="1600">
                <a:solidFill>
                  <a:srgbClr val="000000"/>
                </a:solidFill>
                <a:latin typeface="Arial" charset="0"/>
              </a:rPr>
              <a:t>: traverse all nodes in the LEFT subtree first, then all nodes in the RIGHT subtree, </a:t>
            </a:r>
            <a:r>
              <a:rPr kumimoji="1" lang="en-US" altLang="zh-TW" sz="1600">
                <a:solidFill>
                  <a:srgbClr val="FF0000"/>
                </a:solidFill>
                <a:latin typeface="Arial" charset="0"/>
              </a:rPr>
              <a:t>then the node itself</a:t>
            </a:r>
            <a:r>
              <a:rPr kumimoji="1" lang="en-US" altLang="zh-TW" sz="1600">
                <a:solidFill>
                  <a:srgbClr val="000000"/>
                </a:solidFill>
                <a:latin typeface="Arial" charset="0"/>
              </a:rPr>
              <a:t>, </a:t>
            </a:r>
          </a:p>
        </p:txBody>
      </p:sp>
      <p:grpSp>
        <p:nvGrpSpPr>
          <p:cNvPr id="276487" name="Group 7"/>
          <p:cNvGrpSpPr>
            <a:grpSpLocks/>
          </p:cNvGrpSpPr>
          <p:nvPr/>
        </p:nvGrpSpPr>
        <p:grpSpPr bwMode="auto">
          <a:xfrm>
            <a:off x="6172200" y="1295400"/>
            <a:ext cx="1676400" cy="1905000"/>
            <a:chOff x="3792" y="720"/>
            <a:chExt cx="1056" cy="1200"/>
          </a:xfrm>
        </p:grpSpPr>
        <p:sp>
          <p:nvSpPr>
            <p:cNvPr id="276488" name="Line 8"/>
            <p:cNvSpPr>
              <a:spLocks noChangeShapeType="1"/>
            </p:cNvSpPr>
            <p:nvPr/>
          </p:nvSpPr>
          <p:spPr bwMode="auto">
            <a:xfrm flipH="1">
              <a:off x="3984" y="864"/>
              <a:ext cx="312" cy="432"/>
            </a:xfrm>
            <a:prstGeom prst="line">
              <a:avLst/>
            </a:prstGeom>
            <a:noFill/>
            <a:ln w="19050" cap="sq">
              <a:solidFill>
                <a:schemeClr val="tx2"/>
              </a:solidFill>
              <a:round/>
              <a:headEnd type="none" w="sm" len="sm"/>
              <a:tailEnd type="none" w="sm" len="sm"/>
            </a:ln>
            <a:effectLst/>
          </p:spPr>
          <p:txBody>
            <a:bodyPr wrap="none" anchor="ctr"/>
            <a:lstStyle/>
            <a:p>
              <a:endParaRPr lang="en-US"/>
            </a:p>
          </p:txBody>
        </p:sp>
        <p:sp>
          <p:nvSpPr>
            <p:cNvPr id="276489" name="Line 9"/>
            <p:cNvSpPr>
              <a:spLocks noChangeShapeType="1"/>
            </p:cNvSpPr>
            <p:nvPr/>
          </p:nvSpPr>
          <p:spPr bwMode="auto">
            <a:xfrm>
              <a:off x="4332" y="828"/>
              <a:ext cx="324" cy="468"/>
            </a:xfrm>
            <a:prstGeom prst="line">
              <a:avLst/>
            </a:prstGeom>
            <a:noFill/>
            <a:ln w="12700" cap="sq">
              <a:solidFill>
                <a:schemeClr val="tx2"/>
              </a:solidFill>
              <a:round/>
              <a:headEnd type="none" w="sm" len="sm"/>
              <a:tailEnd type="none" w="sm" len="sm"/>
            </a:ln>
            <a:effectLst/>
          </p:spPr>
          <p:txBody>
            <a:bodyPr wrap="none" anchor="ctr"/>
            <a:lstStyle/>
            <a:p>
              <a:endParaRPr lang="en-US"/>
            </a:p>
          </p:txBody>
        </p:sp>
        <p:sp>
          <p:nvSpPr>
            <p:cNvPr id="276490" name="Oval 10"/>
            <p:cNvSpPr>
              <a:spLocks noChangeArrowheads="1"/>
            </p:cNvSpPr>
            <p:nvPr/>
          </p:nvSpPr>
          <p:spPr bwMode="auto">
            <a:xfrm>
              <a:off x="4224" y="72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400">
                  <a:solidFill>
                    <a:srgbClr val="000000"/>
                  </a:solidFill>
                  <a:latin typeface="Arial" charset="0"/>
                </a:rPr>
                <a:t>V</a:t>
              </a:r>
            </a:p>
          </p:txBody>
        </p:sp>
        <p:sp>
          <p:nvSpPr>
            <p:cNvPr id="276491" name="AutoShape 11"/>
            <p:cNvSpPr>
              <a:spLocks noChangeArrowheads="1"/>
            </p:cNvSpPr>
            <p:nvPr/>
          </p:nvSpPr>
          <p:spPr bwMode="auto">
            <a:xfrm>
              <a:off x="4464" y="1296"/>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r>
                <a:rPr lang="en-US"/>
                <a:t>R</a:t>
              </a:r>
              <a:endParaRPr lang="en-US" baseline="-25000"/>
            </a:p>
          </p:txBody>
        </p:sp>
        <p:sp>
          <p:nvSpPr>
            <p:cNvPr id="276492" name="AutoShape 12"/>
            <p:cNvSpPr>
              <a:spLocks noChangeArrowheads="1"/>
            </p:cNvSpPr>
            <p:nvPr/>
          </p:nvSpPr>
          <p:spPr bwMode="auto">
            <a:xfrm>
              <a:off x="3792" y="1296"/>
              <a:ext cx="384" cy="624"/>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r>
                <a:rPr lang="en-US"/>
                <a:t>L</a:t>
              </a:r>
              <a:endParaRPr lang="en-US" baseline="-250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BB86E898-B5AA-4FEF-AFFB-8DED488C5797}" type="slidenum">
              <a:rPr lang="en-US" altLang="en-US"/>
              <a:pPr/>
              <a:t>19</a:t>
            </a:fld>
            <a:endParaRPr lang="en-US" altLang="en-US"/>
          </a:p>
        </p:txBody>
      </p:sp>
      <p:sp>
        <p:nvSpPr>
          <p:cNvPr id="278530" name="Rectangle 2"/>
          <p:cNvSpPr>
            <a:spLocks noGrp="1" noChangeArrowheads="1"/>
          </p:cNvSpPr>
          <p:nvPr>
            <p:ph type="title"/>
          </p:nvPr>
        </p:nvSpPr>
        <p:spPr>
          <a:xfrm>
            <a:off x="457200" y="277813"/>
            <a:ext cx="8229600" cy="712787"/>
          </a:xfrm>
        </p:spPr>
        <p:txBody>
          <a:bodyPr/>
          <a:lstStyle/>
          <a:p>
            <a:r>
              <a:rPr lang="en-US" altLang="zh-TW" sz="3600">
                <a:ea typeface="新細明體" pitchFamily="18" charset="-120"/>
              </a:rPr>
              <a:t>Recursive Traversal Implementation</a:t>
            </a:r>
          </a:p>
        </p:txBody>
      </p:sp>
      <p:sp>
        <p:nvSpPr>
          <p:cNvPr id="278531" name="Rectangle 3"/>
          <p:cNvSpPr>
            <a:spLocks noChangeArrowheads="1"/>
          </p:cNvSpPr>
          <p:nvPr/>
        </p:nvSpPr>
        <p:spPr bwMode="auto">
          <a:xfrm>
            <a:off x="762000" y="3200400"/>
            <a:ext cx="3657600" cy="16764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Void Print</a:t>
            </a:r>
            <a:r>
              <a:rPr kumimoji="1" lang="en-US" altLang="zh-TW">
                <a:solidFill>
                  <a:srgbClr val="FF0000"/>
                </a:solidFill>
                <a:latin typeface="Arial" charset="0"/>
              </a:rPr>
              <a:t>In</a:t>
            </a:r>
            <a:r>
              <a:rPr kumimoji="1" lang="en-US" altLang="zh-TW">
                <a:solidFill>
                  <a:srgbClr val="000000"/>
                </a:solidFill>
                <a:latin typeface="Arial" charset="0"/>
              </a:rPr>
              <a:t>order (root)</a:t>
            </a:r>
          </a:p>
          <a:p>
            <a:r>
              <a:rPr kumimoji="1" lang="en-US" altLang="zh-TW">
                <a:solidFill>
                  <a:srgbClr val="000000"/>
                </a:solidFill>
                <a:latin typeface="Arial" charset="0"/>
              </a:rPr>
              <a:t>    if root != null</a:t>
            </a:r>
          </a:p>
          <a:p>
            <a:r>
              <a:rPr kumimoji="1" lang="en-US" altLang="zh-TW">
                <a:solidFill>
                  <a:srgbClr val="000000"/>
                </a:solidFill>
                <a:latin typeface="Arial" charset="0"/>
              </a:rPr>
              <a:t>        PrintInorder(root-&gt;left);</a:t>
            </a:r>
          </a:p>
          <a:p>
            <a:r>
              <a:rPr kumimoji="1" lang="en-US" altLang="zh-TW">
                <a:solidFill>
                  <a:srgbClr val="000000"/>
                </a:solidFill>
                <a:latin typeface="Arial" charset="0"/>
              </a:rPr>
              <a:t>        </a:t>
            </a:r>
            <a:r>
              <a:rPr kumimoji="1" lang="en-US" altLang="zh-TW">
                <a:solidFill>
                  <a:srgbClr val="FF0000"/>
                </a:solidFill>
                <a:latin typeface="Arial" charset="0"/>
              </a:rPr>
              <a:t>print(root-&gt;data);</a:t>
            </a:r>
          </a:p>
          <a:p>
            <a:r>
              <a:rPr kumimoji="1" lang="en-US" altLang="zh-TW">
                <a:solidFill>
                  <a:srgbClr val="000000"/>
                </a:solidFill>
                <a:latin typeface="Arial" charset="0"/>
              </a:rPr>
              <a:t>        PrintInorder(root-&gt;right);</a:t>
            </a:r>
          </a:p>
          <a:p>
            <a:r>
              <a:rPr kumimoji="1" lang="en-US" altLang="zh-TW">
                <a:solidFill>
                  <a:srgbClr val="000000"/>
                </a:solidFill>
                <a:latin typeface="Arial" charset="0"/>
              </a:rPr>
              <a:t>     endif;</a:t>
            </a:r>
          </a:p>
        </p:txBody>
      </p:sp>
      <p:sp>
        <p:nvSpPr>
          <p:cNvPr id="278532" name="Rectangle 4"/>
          <p:cNvSpPr>
            <a:spLocks noChangeArrowheads="1"/>
          </p:cNvSpPr>
          <p:nvPr/>
        </p:nvSpPr>
        <p:spPr bwMode="auto">
          <a:xfrm>
            <a:off x="533400" y="5029200"/>
            <a:ext cx="4343400" cy="8382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000">
                <a:solidFill>
                  <a:srgbClr val="000000"/>
                </a:solidFill>
                <a:latin typeface="Arial" charset="0"/>
              </a:rPr>
              <a:t>The difference is the order of the three statements in the ‘IF’.</a:t>
            </a:r>
          </a:p>
        </p:txBody>
      </p:sp>
      <p:grpSp>
        <p:nvGrpSpPr>
          <p:cNvPr id="278533" name="Group 5"/>
          <p:cNvGrpSpPr>
            <a:grpSpLocks/>
          </p:cNvGrpSpPr>
          <p:nvPr/>
        </p:nvGrpSpPr>
        <p:grpSpPr bwMode="auto">
          <a:xfrm>
            <a:off x="6096000" y="990600"/>
            <a:ext cx="1600200" cy="1371600"/>
            <a:chOff x="1344" y="1152"/>
            <a:chExt cx="1008" cy="972"/>
          </a:xfrm>
        </p:grpSpPr>
        <p:sp>
          <p:nvSpPr>
            <p:cNvPr id="278534" name="Line 6"/>
            <p:cNvSpPr>
              <a:spLocks noChangeShapeType="1"/>
            </p:cNvSpPr>
            <p:nvPr/>
          </p:nvSpPr>
          <p:spPr bwMode="auto">
            <a:xfrm flipH="1">
              <a:off x="1452" y="1296"/>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8535" name="Line 7"/>
            <p:cNvSpPr>
              <a:spLocks noChangeShapeType="1"/>
            </p:cNvSpPr>
            <p:nvPr/>
          </p:nvSpPr>
          <p:spPr bwMode="auto">
            <a:xfrm>
              <a:off x="1632" y="1656"/>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8536" name="Line 8"/>
            <p:cNvSpPr>
              <a:spLocks noChangeShapeType="1"/>
            </p:cNvSpPr>
            <p:nvPr/>
          </p:nvSpPr>
          <p:spPr bwMode="auto">
            <a:xfrm>
              <a:off x="1848" y="1260"/>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78537" name="Oval 9"/>
            <p:cNvSpPr>
              <a:spLocks noChangeArrowheads="1"/>
            </p:cNvSpPr>
            <p:nvPr/>
          </p:nvSpPr>
          <p:spPr bwMode="auto">
            <a:xfrm>
              <a:off x="1740" y="11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78538" name="Oval 10"/>
            <p:cNvSpPr>
              <a:spLocks noChangeArrowheads="1"/>
            </p:cNvSpPr>
            <p:nvPr/>
          </p:nvSpPr>
          <p:spPr bwMode="auto">
            <a:xfrm>
              <a:off x="1524"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78539" name="Oval 11"/>
            <p:cNvSpPr>
              <a:spLocks noChangeArrowheads="1"/>
            </p:cNvSpPr>
            <p:nvPr/>
          </p:nvSpPr>
          <p:spPr bwMode="auto">
            <a:xfrm>
              <a:off x="1956"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78540" name="Oval 12"/>
            <p:cNvSpPr>
              <a:spLocks noChangeArrowheads="1"/>
            </p:cNvSpPr>
            <p:nvPr/>
          </p:nvSpPr>
          <p:spPr bwMode="auto">
            <a:xfrm>
              <a:off x="1344"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78541" name="Oval 13"/>
            <p:cNvSpPr>
              <a:spLocks noChangeArrowheads="1"/>
            </p:cNvSpPr>
            <p:nvPr/>
          </p:nvSpPr>
          <p:spPr bwMode="auto">
            <a:xfrm>
              <a:off x="1668"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78542" name="Oval 14"/>
            <p:cNvSpPr>
              <a:spLocks noChangeArrowheads="1"/>
            </p:cNvSpPr>
            <p:nvPr/>
          </p:nvSpPr>
          <p:spPr bwMode="auto">
            <a:xfrm>
              <a:off x="2136"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grpSp>
      <p:sp>
        <p:nvSpPr>
          <p:cNvPr id="278543" name="Rectangle 15"/>
          <p:cNvSpPr>
            <a:spLocks noChangeArrowheads="1"/>
          </p:cNvSpPr>
          <p:nvPr/>
        </p:nvSpPr>
        <p:spPr bwMode="auto">
          <a:xfrm>
            <a:off x="5486400" y="2590800"/>
            <a:ext cx="2667000" cy="11430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preorder : 1 2 4 5 3 6</a:t>
            </a:r>
          </a:p>
          <a:p>
            <a:r>
              <a:rPr kumimoji="1" lang="en-US" altLang="zh-TW">
                <a:solidFill>
                  <a:srgbClr val="000000"/>
                </a:solidFill>
                <a:latin typeface="Arial" charset="0"/>
              </a:rPr>
              <a:t>inorder : 4 2 5 1 3 6</a:t>
            </a:r>
          </a:p>
          <a:p>
            <a:r>
              <a:rPr kumimoji="1" lang="en-US" altLang="zh-TW">
                <a:solidFill>
                  <a:srgbClr val="000000"/>
                </a:solidFill>
                <a:latin typeface="Arial" charset="0"/>
              </a:rPr>
              <a:t>postorder : 4 5 2 6 3 1</a:t>
            </a:r>
          </a:p>
        </p:txBody>
      </p:sp>
      <p:sp>
        <p:nvSpPr>
          <p:cNvPr id="278544" name="Rectangle 16"/>
          <p:cNvSpPr>
            <a:spLocks noChangeArrowheads="1"/>
          </p:cNvSpPr>
          <p:nvPr/>
        </p:nvSpPr>
        <p:spPr bwMode="auto">
          <a:xfrm>
            <a:off x="762000" y="1295400"/>
            <a:ext cx="3657600" cy="16764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Void Print</a:t>
            </a:r>
            <a:r>
              <a:rPr kumimoji="1" lang="en-US" altLang="zh-TW">
                <a:solidFill>
                  <a:srgbClr val="FF0000"/>
                </a:solidFill>
                <a:latin typeface="Arial" charset="0"/>
              </a:rPr>
              <a:t>Pre</a:t>
            </a:r>
            <a:r>
              <a:rPr kumimoji="1" lang="en-US" altLang="zh-TW">
                <a:solidFill>
                  <a:srgbClr val="000000"/>
                </a:solidFill>
                <a:latin typeface="Arial" charset="0"/>
              </a:rPr>
              <a:t>order (root)</a:t>
            </a:r>
          </a:p>
          <a:p>
            <a:r>
              <a:rPr kumimoji="1" lang="en-US" altLang="zh-TW">
                <a:solidFill>
                  <a:srgbClr val="000000"/>
                </a:solidFill>
                <a:latin typeface="Arial" charset="0"/>
              </a:rPr>
              <a:t>    if root != null</a:t>
            </a:r>
          </a:p>
          <a:p>
            <a:r>
              <a:rPr kumimoji="1" lang="en-US" altLang="zh-TW">
                <a:solidFill>
                  <a:srgbClr val="000000"/>
                </a:solidFill>
                <a:latin typeface="Arial" charset="0"/>
              </a:rPr>
              <a:t>        </a:t>
            </a:r>
            <a:r>
              <a:rPr kumimoji="1" lang="en-US" altLang="zh-TW">
                <a:solidFill>
                  <a:srgbClr val="FF0000"/>
                </a:solidFill>
                <a:latin typeface="Arial" charset="0"/>
              </a:rPr>
              <a:t>print(root-&gt;data);</a:t>
            </a:r>
          </a:p>
          <a:p>
            <a:r>
              <a:rPr kumimoji="1" lang="en-US" altLang="zh-TW">
                <a:solidFill>
                  <a:srgbClr val="000000"/>
                </a:solidFill>
                <a:latin typeface="Arial" charset="0"/>
              </a:rPr>
              <a:t>        Print</a:t>
            </a:r>
            <a:r>
              <a:rPr kumimoji="1" lang="en-US" altLang="zh-TW">
                <a:solidFill>
                  <a:srgbClr val="FF0000"/>
                </a:solidFill>
                <a:latin typeface="Arial" charset="0"/>
              </a:rPr>
              <a:t>Pre</a:t>
            </a:r>
            <a:r>
              <a:rPr kumimoji="1" lang="en-US" altLang="zh-TW">
                <a:solidFill>
                  <a:srgbClr val="000000"/>
                </a:solidFill>
                <a:latin typeface="Arial" charset="0"/>
              </a:rPr>
              <a:t>order(root-&gt;left);</a:t>
            </a:r>
          </a:p>
          <a:p>
            <a:r>
              <a:rPr kumimoji="1" lang="en-US" altLang="zh-TW">
                <a:solidFill>
                  <a:srgbClr val="000000"/>
                </a:solidFill>
                <a:latin typeface="Arial" charset="0"/>
              </a:rPr>
              <a:t>        Print</a:t>
            </a:r>
            <a:r>
              <a:rPr kumimoji="1" lang="en-US" altLang="zh-TW">
                <a:solidFill>
                  <a:srgbClr val="FF0000"/>
                </a:solidFill>
                <a:latin typeface="Arial" charset="0"/>
              </a:rPr>
              <a:t>Pre</a:t>
            </a:r>
            <a:r>
              <a:rPr kumimoji="1" lang="en-US" altLang="zh-TW">
                <a:solidFill>
                  <a:srgbClr val="000000"/>
                </a:solidFill>
                <a:latin typeface="Arial" charset="0"/>
              </a:rPr>
              <a:t>order(root-&gt;right);</a:t>
            </a:r>
          </a:p>
          <a:p>
            <a:r>
              <a:rPr kumimoji="1" lang="en-US" altLang="zh-TW">
                <a:solidFill>
                  <a:srgbClr val="000000"/>
                </a:solidFill>
                <a:latin typeface="Arial" charset="0"/>
              </a:rPr>
              <a:t>     endif;</a:t>
            </a:r>
          </a:p>
        </p:txBody>
      </p:sp>
      <p:sp>
        <p:nvSpPr>
          <p:cNvPr id="278545" name="Rectangle 17"/>
          <p:cNvSpPr>
            <a:spLocks noChangeArrowheads="1"/>
          </p:cNvSpPr>
          <p:nvPr/>
        </p:nvSpPr>
        <p:spPr bwMode="auto">
          <a:xfrm>
            <a:off x="5029200" y="3962400"/>
            <a:ext cx="3657600" cy="16764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Void Print</a:t>
            </a:r>
            <a:r>
              <a:rPr kumimoji="1" lang="en-US" altLang="zh-TW">
                <a:solidFill>
                  <a:srgbClr val="FF0000"/>
                </a:solidFill>
                <a:latin typeface="Arial" charset="0"/>
              </a:rPr>
              <a:t>Post</a:t>
            </a:r>
            <a:r>
              <a:rPr kumimoji="1" lang="en-US" altLang="zh-TW">
                <a:solidFill>
                  <a:srgbClr val="000000"/>
                </a:solidFill>
                <a:latin typeface="Arial" charset="0"/>
              </a:rPr>
              <a:t>order (root)</a:t>
            </a:r>
          </a:p>
          <a:p>
            <a:r>
              <a:rPr kumimoji="1" lang="en-US" altLang="zh-TW">
                <a:solidFill>
                  <a:srgbClr val="000000"/>
                </a:solidFill>
                <a:latin typeface="Arial" charset="0"/>
              </a:rPr>
              <a:t>    if root != null</a:t>
            </a:r>
          </a:p>
          <a:p>
            <a:r>
              <a:rPr kumimoji="1" lang="en-US" altLang="zh-TW">
                <a:solidFill>
                  <a:srgbClr val="000000"/>
                </a:solidFill>
                <a:latin typeface="Arial" charset="0"/>
              </a:rPr>
              <a:t>        Print</a:t>
            </a:r>
            <a:r>
              <a:rPr kumimoji="1" lang="en-US" altLang="zh-TW">
                <a:solidFill>
                  <a:srgbClr val="FF0000"/>
                </a:solidFill>
                <a:latin typeface="Arial" charset="0"/>
              </a:rPr>
              <a:t>Post</a:t>
            </a:r>
            <a:r>
              <a:rPr kumimoji="1" lang="en-US" altLang="zh-TW">
                <a:solidFill>
                  <a:srgbClr val="000000"/>
                </a:solidFill>
                <a:latin typeface="Arial" charset="0"/>
              </a:rPr>
              <a:t>order(root-&gt;left);</a:t>
            </a:r>
          </a:p>
          <a:p>
            <a:r>
              <a:rPr kumimoji="1" lang="en-US" altLang="zh-TW">
                <a:solidFill>
                  <a:srgbClr val="000000"/>
                </a:solidFill>
                <a:latin typeface="Arial" charset="0"/>
              </a:rPr>
              <a:t>        Print</a:t>
            </a:r>
            <a:r>
              <a:rPr kumimoji="1" lang="en-US" altLang="zh-TW">
                <a:solidFill>
                  <a:srgbClr val="FF0000"/>
                </a:solidFill>
                <a:latin typeface="Arial" charset="0"/>
              </a:rPr>
              <a:t>Post</a:t>
            </a:r>
            <a:r>
              <a:rPr kumimoji="1" lang="en-US" altLang="zh-TW">
                <a:solidFill>
                  <a:srgbClr val="000000"/>
                </a:solidFill>
                <a:latin typeface="Arial" charset="0"/>
              </a:rPr>
              <a:t>order(root-&gt;right); </a:t>
            </a:r>
          </a:p>
          <a:p>
            <a:r>
              <a:rPr kumimoji="1" lang="en-US" altLang="zh-TW">
                <a:solidFill>
                  <a:srgbClr val="000000"/>
                </a:solidFill>
                <a:latin typeface="Arial" charset="0"/>
              </a:rPr>
              <a:t>        </a:t>
            </a:r>
            <a:r>
              <a:rPr kumimoji="1" lang="en-US" altLang="zh-TW">
                <a:solidFill>
                  <a:srgbClr val="FF0000"/>
                </a:solidFill>
                <a:latin typeface="Arial" charset="0"/>
              </a:rPr>
              <a:t>print(root-&gt;data);</a:t>
            </a:r>
          </a:p>
          <a:p>
            <a:r>
              <a:rPr kumimoji="1" lang="en-US" altLang="zh-TW">
                <a:solidFill>
                  <a:srgbClr val="000000"/>
                </a:solidFill>
                <a:latin typeface="Arial" charset="0"/>
              </a:rPr>
              <a:t>     endif;</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89868761-4D1F-412C-A62C-1D9034423F62}" type="slidenum">
              <a:rPr lang="en-US" altLang="en-US"/>
              <a:pPr/>
              <a:t>2</a:t>
            </a:fld>
            <a:endParaRPr lang="en-US" altLang="en-US"/>
          </a:p>
        </p:txBody>
      </p:sp>
      <p:sp>
        <p:nvSpPr>
          <p:cNvPr id="256002" name="Rectangle 2"/>
          <p:cNvSpPr>
            <a:spLocks noGrp="1" noChangeArrowheads="1"/>
          </p:cNvSpPr>
          <p:nvPr>
            <p:ph type="title"/>
          </p:nvPr>
        </p:nvSpPr>
        <p:spPr/>
        <p:txBody>
          <a:bodyPr/>
          <a:lstStyle/>
          <a:p>
            <a:r>
              <a:rPr lang="en-US"/>
              <a:t>TREE</a:t>
            </a:r>
          </a:p>
        </p:txBody>
      </p:sp>
      <p:pic>
        <p:nvPicPr>
          <p:cNvPr id="256020" name="Picture 20"/>
          <p:cNvPicPr>
            <a:picLocks noGrp="1" noChangeAspect="1" noChangeArrowheads="1"/>
          </p:cNvPicPr>
          <p:nvPr>
            <p:ph sz="half" idx="1"/>
          </p:nvPr>
        </p:nvPicPr>
        <p:blipFill>
          <a:blip r:embed="rId4"/>
          <a:srcRect/>
          <a:stretch>
            <a:fillRect/>
          </a:stretch>
        </p:blipFill>
        <p:spPr>
          <a:xfrm>
            <a:off x="990600" y="3962400"/>
            <a:ext cx="1371600" cy="1809750"/>
          </a:xfrm>
          <a:noFill/>
          <a:ln/>
        </p:spPr>
      </p:pic>
      <p:sp>
        <p:nvSpPr>
          <p:cNvPr id="256003" name="Rectangle 3"/>
          <p:cNvSpPr>
            <a:spLocks noGrp="1" noChangeArrowheads="1"/>
          </p:cNvSpPr>
          <p:nvPr>
            <p:ph type="body" idx="4294967295"/>
          </p:nvPr>
        </p:nvSpPr>
        <p:spPr>
          <a:xfrm>
            <a:off x="0" y="1676400"/>
            <a:ext cx="5867400" cy="4419600"/>
          </a:xfrm>
        </p:spPr>
        <p:txBody>
          <a:bodyPr/>
          <a:lstStyle/>
          <a:p>
            <a:r>
              <a:rPr lang="en-US"/>
              <a:t>A </a:t>
            </a:r>
            <a:r>
              <a:rPr lang="en-US" b="1"/>
              <a:t>tree</a:t>
            </a:r>
            <a:r>
              <a:rPr lang="en-US"/>
              <a:t> is a widely-used </a:t>
            </a:r>
            <a:r>
              <a:rPr lang="en-US">
                <a:hlinkClick r:id="rId5" tooltip="Data structure"/>
              </a:rPr>
              <a:t>data structure</a:t>
            </a:r>
            <a:r>
              <a:rPr lang="en-US"/>
              <a:t> that emulates a </a:t>
            </a:r>
            <a:r>
              <a:rPr lang="en-US">
                <a:hlinkClick r:id="rId6" tooltip="Tree structure"/>
              </a:rPr>
              <a:t>tree structure</a:t>
            </a:r>
            <a:r>
              <a:rPr lang="en-US"/>
              <a:t> with a set of linked nodes.</a:t>
            </a:r>
          </a:p>
          <a:p>
            <a:pPr>
              <a:buFont typeface="Wingdings" pitchFamily="2" charset="2"/>
              <a:buNone/>
            </a:pPr>
            <a:endParaRPr lang="en-US" sz="2800"/>
          </a:p>
          <a:p>
            <a:endParaRPr lang="en-US" sz="2800"/>
          </a:p>
        </p:txBody>
      </p:sp>
      <p:grpSp>
        <p:nvGrpSpPr>
          <p:cNvPr id="256004" name="Group 4"/>
          <p:cNvGrpSpPr>
            <a:grpSpLocks/>
          </p:cNvGrpSpPr>
          <p:nvPr/>
        </p:nvGrpSpPr>
        <p:grpSpPr bwMode="auto">
          <a:xfrm>
            <a:off x="6629400" y="2209800"/>
            <a:ext cx="2324100" cy="2095500"/>
            <a:chOff x="2856" y="960"/>
            <a:chExt cx="1464" cy="1320"/>
          </a:xfrm>
        </p:grpSpPr>
        <p:sp>
          <p:nvSpPr>
            <p:cNvPr id="256005" name="Line 5"/>
            <p:cNvSpPr>
              <a:spLocks noChangeShapeType="1"/>
            </p:cNvSpPr>
            <p:nvPr/>
          </p:nvSpPr>
          <p:spPr bwMode="auto">
            <a:xfrm>
              <a:off x="3648" y="1056"/>
              <a:ext cx="0"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06" name="Line 6"/>
            <p:cNvSpPr>
              <a:spLocks noChangeShapeType="1"/>
            </p:cNvSpPr>
            <p:nvPr/>
          </p:nvSpPr>
          <p:spPr bwMode="auto">
            <a:xfrm flipH="1">
              <a:off x="4008" y="1824"/>
              <a:ext cx="216"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07" name="Line 7"/>
            <p:cNvSpPr>
              <a:spLocks noChangeShapeType="1"/>
            </p:cNvSpPr>
            <p:nvPr/>
          </p:nvSpPr>
          <p:spPr bwMode="auto">
            <a:xfrm>
              <a:off x="3984" y="1440"/>
              <a:ext cx="192"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08" name="Line 8"/>
            <p:cNvSpPr>
              <a:spLocks noChangeShapeType="1"/>
            </p:cNvSpPr>
            <p:nvPr/>
          </p:nvSpPr>
          <p:spPr bwMode="auto">
            <a:xfrm flipH="1">
              <a:off x="2928" y="1440"/>
              <a:ext cx="336"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09" name="Line 9"/>
            <p:cNvSpPr>
              <a:spLocks noChangeShapeType="1"/>
            </p:cNvSpPr>
            <p:nvPr/>
          </p:nvSpPr>
          <p:spPr bwMode="auto">
            <a:xfrm>
              <a:off x="3264" y="1440"/>
              <a:ext cx="144"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10" name="Line 10"/>
            <p:cNvSpPr>
              <a:spLocks noChangeShapeType="1"/>
            </p:cNvSpPr>
            <p:nvPr/>
          </p:nvSpPr>
          <p:spPr bwMode="auto">
            <a:xfrm flipH="1">
              <a:off x="3312" y="1116"/>
              <a:ext cx="336" cy="27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11" name="Line 11"/>
            <p:cNvSpPr>
              <a:spLocks noChangeShapeType="1"/>
            </p:cNvSpPr>
            <p:nvPr/>
          </p:nvSpPr>
          <p:spPr bwMode="auto">
            <a:xfrm>
              <a:off x="3696" y="1104"/>
              <a:ext cx="240"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56012" name="Oval 12"/>
            <p:cNvSpPr>
              <a:spLocks noChangeArrowheads="1"/>
            </p:cNvSpPr>
            <p:nvPr/>
          </p:nvSpPr>
          <p:spPr bwMode="auto">
            <a:xfrm>
              <a:off x="3564" y="96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A</a:t>
              </a:r>
            </a:p>
          </p:txBody>
        </p:sp>
        <p:sp>
          <p:nvSpPr>
            <p:cNvPr id="256013" name="Oval 13"/>
            <p:cNvSpPr>
              <a:spLocks noChangeArrowheads="1"/>
            </p:cNvSpPr>
            <p:nvPr/>
          </p:nvSpPr>
          <p:spPr bwMode="auto">
            <a:xfrm>
              <a:off x="3168" y="129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B</a:t>
              </a:r>
            </a:p>
          </p:txBody>
        </p:sp>
        <p:sp>
          <p:nvSpPr>
            <p:cNvPr id="256014" name="Oval 14"/>
            <p:cNvSpPr>
              <a:spLocks noChangeArrowheads="1"/>
            </p:cNvSpPr>
            <p:nvPr/>
          </p:nvSpPr>
          <p:spPr bwMode="auto">
            <a:xfrm>
              <a:off x="3864" y="132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D</a:t>
              </a:r>
            </a:p>
          </p:txBody>
        </p:sp>
        <p:sp>
          <p:nvSpPr>
            <p:cNvPr id="256015" name="Oval 15"/>
            <p:cNvSpPr>
              <a:spLocks noChangeArrowheads="1"/>
            </p:cNvSpPr>
            <p:nvPr/>
          </p:nvSpPr>
          <p:spPr bwMode="auto">
            <a:xfrm>
              <a:off x="3288" y="168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F</a:t>
              </a:r>
            </a:p>
          </p:txBody>
        </p:sp>
        <p:sp>
          <p:nvSpPr>
            <p:cNvPr id="256016" name="Oval 16"/>
            <p:cNvSpPr>
              <a:spLocks noChangeArrowheads="1"/>
            </p:cNvSpPr>
            <p:nvPr/>
          </p:nvSpPr>
          <p:spPr bwMode="auto">
            <a:xfrm>
              <a:off x="4104" y="1704"/>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G</a:t>
              </a:r>
            </a:p>
          </p:txBody>
        </p:sp>
        <p:sp>
          <p:nvSpPr>
            <p:cNvPr id="256017" name="Oval 17"/>
            <p:cNvSpPr>
              <a:spLocks noChangeArrowheads="1"/>
            </p:cNvSpPr>
            <p:nvPr/>
          </p:nvSpPr>
          <p:spPr bwMode="auto">
            <a:xfrm>
              <a:off x="3912" y="2064"/>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H</a:t>
              </a:r>
            </a:p>
          </p:txBody>
        </p:sp>
        <p:sp>
          <p:nvSpPr>
            <p:cNvPr id="256018" name="Oval 18"/>
            <p:cNvSpPr>
              <a:spLocks noChangeArrowheads="1"/>
            </p:cNvSpPr>
            <p:nvPr/>
          </p:nvSpPr>
          <p:spPr bwMode="auto">
            <a:xfrm>
              <a:off x="2856" y="168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E</a:t>
              </a:r>
            </a:p>
          </p:txBody>
        </p:sp>
        <p:sp>
          <p:nvSpPr>
            <p:cNvPr id="256019" name="Oval 19"/>
            <p:cNvSpPr>
              <a:spLocks noChangeArrowheads="1"/>
            </p:cNvSpPr>
            <p:nvPr/>
          </p:nvSpPr>
          <p:spPr bwMode="auto">
            <a:xfrm>
              <a:off x="3552" y="129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C</a:t>
              </a:r>
            </a:p>
          </p:txBody>
        </p:sp>
      </p:grpSp>
      <p:graphicFrame>
        <p:nvGraphicFramePr>
          <p:cNvPr id="256022" name="Object 22"/>
          <p:cNvGraphicFramePr>
            <a:graphicFrameLocks noChangeAspect="1"/>
          </p:cNvGraphicFramePr>
          <p:nvPr>
            <p:ph sz="half" idx="2"/>
          </p:nvPr>
        </p:nvGraphicFramePr>
        <p:xfrm>
          <a:off x="3429000" y="3505200"/>
          <a:ext cx="2514600" cy="2403475"/>
        </p:xfrm>
        <a:graphic>
          <a:graphicData uri="http://schemas.openxmlformats.org/presentationml/2006/ole">
            <p:oleObj spid="_x0000_s256022" name="Bitmap Image" r:id="rId7" imgW="4352381" imgH="4161905" progId="PBrush">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0EF0A49F-DD26-4842-A7B2-572339A3F44F}" type="slidenum">
              <a:rPr lang="en-US" altLang="en-US"/>
              <a:pPr/>
              <a:t>20</a:t>
            </a:fld>
            <a:endParaRPr lang="en-US" altLang="en-US"/>
          </a:p>
        </p:txBody>
      </p:sp>
      <p:sp>
        <p:nvSpPr>
          <p:cNvPr id="280578" name="Rectangle 2"/>
          <p:cNvSpPr>
            <a:spLocks noGrp="1" noChangeArrowheads="1"/>
          </p:cNvSpPr>
          <p:nvPr>
            <p:ph type="title"/>
          </p:nvPr>
        </p:nvSpPr>
        <p:spPr/>
        <p:txBody>
          <a:bodyPr/>
          <a:lstStyle/>
          <a:p>
            <a:r>
              <a:rPr lang="en-US" altLang="zh-TW">
                <a:ea typeface="新細明體" pitchFamily="18" charset="-120"/>
              </a:rPr>
              <a:t>Traversal</a:t>
            </a:r>
          </a:p>
        </p:txBody>
      </p:sp>
      <p:grpSp>
        <p:nvGrpSpPr>
          <p:cNvPr id="280579" name="Group 3"/>
          <p:cNvGrpSpPr>
            <a:grpSpLocks/>
          </p:cNvGrpSpPr>
          <p:nvPr/>
        </p:nvGrpSpPr>
        <p:grpSpPr bwMode="auto">
          <a:xfrm>
            <a:off x="2057400" y="1295400"/>
            <a:ext cx="1600200" cy="1543050"/>
            <a:chOff x="1344" y="1152"/>
            <a:chExt cx="1008" cy="972"/>
          </a:xfrm>
        </p:grpSpPr>
        <p:sp>
          <p:nvSpPr>
            <p:cNvPr id="280580" name="Line 4"/>
            <p:cNvSpPr>
              <a:spLocks noChangeShapeType="1"/>
            </p:cNvSpPr>
            <p:nvPr/>
          </p:nvSpPr>
          <p:spPr bwMode="auto">
            <a:xfrm flipH="1">
              <a:off x="1452" y="1296"/>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81" name="Line 5"/>
            <p:cNvSpPr>
              <a:spLocks noChangeShapeType="1"/>
            </p:cNvSpPr>
            <p:nvPr/>
          </p:nvSpPr>
          <p:spPr bwMode="auto">
            <a:xfrm>
              <a:off x="1632" y="1656"/>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82" name="Line 6"/>
            <p:cNvSpPr>
              <a:spLocks noChangeShapeType="1"/>
            </p:cNvSpPr>
            <p:nvPr/>
          </p:nvSpPr>
          <p:spPr bwMode="auto">
            <a:xfrm>
              <a:off x="1848" y="1260"/>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83" name="Oval 7"/>
            <p:cNvSpPr>
              <a:spLocks noChangeArrowheads="1"/>
            </p:cNvSpPr>
            <p:nvPr/>
          </p:nvSpPr>
          <p:spPr bwMode="auto">
            <a:xfrm>
              <a:off x="1740" y="11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80584" name="Oval 8"/>
            <p:cNvSpPr>
              <a:spLocks noChangeArrowheads="1"/>
            </p:cNvSpPr>
            <p:nvPr/>
          </p:nvSpPr>
          <p:spPr bwMode="auto">
            <a:xfrm>
              <a:off x="1524"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80585" name="Oval 9"/>
            <p:cNvSpPr>
              <a:spLocks noChangeArrowheads="1"/>
            </p:cNvSpPr>
            <p:nvPr/>
          </p:nvSpPr>
          <p:spPr bwMode="auto">
            <a:xfrm>
              <a:off x="1956"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80586" name="Oval 10"/>
            <p:cNvSpPr>
              <a:spLocks noChangeArrowheads="1"/>
            </p:cNvSpPr>
            <p:nvPr/>
          </p:nvSpPr>
          <p:spPr bwMode="auto">
            <a:xfrm>
              <a:off x="1344"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80587" name="Oval 11"/>
            <p:cNvSpPr>
              <a:spLocks noChangeArrowheads="1"/>
            </p:cNvSpPr>
            <p:nvPr/>
          </p:nvSpPr>
          <p:spPr bwMode="auto">
            <a:xfrm>
              <a:off x="1668"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80588" name="Oval 12"/>
            <p:cNvSpPr>
              <a:spLocks noChangeArrowheads="1"/>
            </p:cNvSpPr>
            <p:nvPr/>
          </p:nvSpPr>
          <p:spPr bwMode="auto">
            <a:xfrm>
              <a:off x="2136"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grpSp>
      <p:sp>
        <p:nvSpPr>
          <p:cNvPr id="280589" name="Rectangle 13"/>
          <p:cNvSpPr>
            <a:spLocks noChangeArrowheads="1"/>
          </p:cNvSpPr>
          <p:nvPr/>
        </p:nvSpPr>
        <p:spPr bwMode="auto">
          <a:xfrm>
            <a:off x="4572000" y="1143000"/>
            <a:ext cx="3505200" cy="127635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400">
                <a:solidFill>
                  <a:srgbClr val="000000"/>
                </a:solidFill>
                <a:latin typeface="Arial" charset="0"/>
              </a:rPr>
              <a:t>preorder : 1 2 4 5 3 6</a:t>
            </a:r>
          </a:p>
          <a:p>
            <a:r>
              <a:rPr kumimoji="1" lang="en-US" altLang="zh-TW" sz="2400">
                <a:solidFill>
                  <a:srgbClr val="000000"/>
                </a:solidFill>
                <a:latin typeface="Arial" charset="0"/>
              </a:rPr>
              <a:t>inorder : 4 2 5 1 3 6</a:t>
            </a:r>
          </a:p>
          <a:p>
            <a:r>
              <a:rPr kumimoji="1" lang="en-US" altLang="zh-TW" sz="2400">
                <a:solidFill>
                  <a:srgbClr val="000000"/>
                </a:solidFill>
                <a:latin typeface="Arial" charset="0"/>
              </a:rPr>
              <a:t>postorder : 4 5 2 6 3 1</a:t>
            </a:r>
          </a:p>
        </p:txBody>
      </p:sp>
      <p:grpSp>
        <p:nvGrpSpPr>
          <p:cNvPr id="280590" name="Group 14"/>
          <p:cNvGrpSpPr>
            <a:grpSpLocks/>
          </p:cNvGrpSpPr>
          <p:nvPr/>
        </p:nvGrpSpPr>
        <p:grpSpPr bwMode="auto">
          <a:xfrm>
            <a:off x="2057400" y="3124200"/>
            <a:ext cx="1638300" cy="2724150"/>
            <a:chOff x="1488" y="2340"/>
            <a:chExt cx="1032" cy="1716"/>
          </a:xfrm>
        </p:grpSpPr>
        <p:sp>
          <p:nvSpPr>
            <p:cNvPr id="280591" name="Line 15"/>
            <p:cNvSpPr>
              <a:spLocks noChangeShapeType="1"/>
            </p:cNvSpPr>
            <p:nvPr/>
          </p:nvSpPr>
          <p:spPr bwMode="auto">
            <a:xfrm>
              <a:off x="1788" y="3204"/>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2" name="Oval 16"/>
            <p:cNvSpPr>
              <a:spLocks noChangeArrowheads="1"/>
            </p:cNvSpPr>
            <p:nvPr/>
          </p:nvSpPr>
          <p:spPr bwMode="auto">
            <a:xfrm>
              <a:off x="1824" y="345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7</a:t>
              </a:r>
            </a:p>
          </p:txBody>
        </p:sp>
        <p:sp>
          <p:nvSpPr>
            <p:cNvPr id="280593" name="Line 17"/>
            <p:cNvSpPr>
              <a:spLocks noChangeShapeType="1"/>
            </p:cNvSpPr>
            <p:nvPr/>
          </p:nvSpPr>
          <p:spPr bwMode="auto">
            <a:xfrm>
              <a:off x="2268" y="3252"/>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4" name="Line 18"/>
            <p:cNvSpPr>
              <a:spLocks noChangeShapeType="1"/>
            </p:cNvSpPr>
            <p:nvPr/>
          </p:nvSpPr>
          <p:spPr bwMode="auto">
            <a:xfrm flipH="1">
              <a:off x="2208" y="3552"/>
              <a:ext cx="240" cy="43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5" name="Oval 19"/>
            <p:cNvSpPr>
              <a:spLocks noChangeArrowheads="1"/>
            </p:cNvSpPr>
            <p:nvPr/>
          </p:nvSpPr>
          <p:spPr bwMode="auto">
            <a:xfrm>
              <a:off x="2112" y="384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10</a:t>
              </a:r>
            </a:p>
          </p:txBody>
        </p:sp>
        <p:sp>
          <p:nvSpPr>
            <p:cNvPr id="280596" name="Line 20"/>
            <p:cNvSpPr>
              <a:spLocks noChangeShapeType="1"/>
            </p:cNvSpPr>
            <p:nvPr/>
          </p:nvSpPr>
          <p:spPr bwMode="auto">
            <a:xfrm flipH="1">
              <a:off x="1584" y="3156"/>
              <a:ext cx="240" cy="43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7" name="Line 21"/>
            <p:cNvSpPr>
              <a:spLocks noChangeShapeType="1"/>
            </p:cNvSpPr>
            <p:nvPr/>
          </p:nvSpPr>
          <p:spPr bwMode="auto">
            <a:xfrm flipH="1">
              <a:off x="1632" y="2484"/>
              <a:ext cx="204" cy="348"/>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8" name="Line 22"/>
            <p:cNvSpPr>
              <a:spLocks noChangeShapeType="1"/>
            </p:cNvSpPr>
            <p:nvPr/>
          </p:nvSpPr>
          <p:spPr bwMode="auto">
            <a:xfrm>
              <a:off x="1656" y="2844"/>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599" name="Line 23"/>
            <p:cNvSpPr>
              <a:spLocks noChangeShapeType="1"/>
            </p:cNvSpPr>
            <p:nvPr/>
          </p:nvSpPr>
          <p:spPr bwMode="auto">
            <a:xfrm>
              <a:off x="1872" y="2448"/>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600" name="Oval 24"/>
            <p:cNvSpPr>
              <a:spLocks noChangeArrowheads="1"/>
            </p:cNvSpPr>
            <p:nvPr/>
          </p:nvSpPr>
          <p:spPr bwMode="auto">
            <a:xfrm>
              <a:off x="1764" y="2340"/>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80601" name="Oval 25"/>
            <p:cNvSpPr>
              <a:spLocks noChangeArrowheads="1"/>
            </p:cNvSpPr>
            <p:nvPr/>
          </p:nvSpPr>
          <p:spPr bwMode="auto">
            <a:xfrm>
              <a:off x="1548" y="27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80602" name="Oval 26"/>
            <p:cNvSpPr>
              <a:spLocks noChangeArrowheads="1"/>
            </p:cNvSpPr>
            <p:nvPr/>
          </p:nvSpPr>
          <p:spPr bwMode="auto">
            <a:xfrm>
              <a:off x="1980" y="273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80603" name="Oval 27"/>
            <p:cNvSpPr>
              <a:spLocks noChangeArrowheads="1"/>
            </p:cNvSpPr>
            <p:nvPr/>
          </p:nvSpPr>
          <p:spPr bwMode="auto">
            <a:xfrm>
              <a:off x="1692" y="309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80604" name="Oval 28"/>
            <p:cNvSpPr>
              <a:spLocks noChangeArrowheads="1"/>
            </p:cNvSpPr>
            <p:nvPr/>
          </p:nvSpPr>
          <p:spPr bwMode="auto">
            <a:xfrm>
              <a:off x="2160" y="3096"/>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80605" name="Line 29"/>
            <p:cNvSpPr>
              <a:spLocks noChangeShapeType="1"/>
            </p:cNvSpPr>
            <p:nvPr/>
          </p:nvSpPr>
          <p:spPr bwMode="auto">
            <a:xfrm>
              <a:off x="1596" y="3552"/>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80606" name="Oval 30"/>
            <p:cNvSpPr>
              <a:spLocks noChangeArrowheads="1"/>
            </p:cNvSpPr>
            <p:nvPr/>
          </p:nvSpPr>
          <p:spPr bwMode="auto">
            <a:xfrm>
              <a:off x="1488" y="344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sp>
          <p:nvSpPr>
            <p:cNvPr id="280607" name="Oval 31"/>
            <p:cNvSpPr>
              <a:spLocks noChangeArrowheads="1"/>
            </p:cNvSpPr>
            <p:nvPr/>
          </p:nvSpPr>
          <p:spPr bwMode="auto">
            <a:xfrm>
              <a:off x="1632" y="380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9</a:t>
              </a:r>
            </a:p>
          </p:txBody>
        </p:sp>
        <p:sp>
          <p:nvSpPr>
            <p:cNvPr id="280608" name="Oval 32"/>
            <p:cNvSpPr>
              <a:spLocks noChangeArrowheads="1"/>
            </p:cNvSpPr>
            <p:nvPr/>
          </p:nvSpPr>
          <p:spPr bwMode="auto">
            <a:xfrm>
              <a:off x="2304" y="350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8</a:t>
              </a:r>
            </a:p>
          </p:txBody>
        </p:sp>
      </p:grpSp>
      <p:sp>
        <p:nvSpPr>
          <p:cNvPr id="280609" name="Rectangle 33"/>
          <p:cNvSpPr>
            <a:spLocks noChangeArrowheads="1"/>
          </p:cNvSpPr>
          <p:nvPr/>
        </p:nvSpPr>
        <p:spPr bwMode="auto">
          <a:xfrm>
            <a:off x="4724400" y="3733800"/>
            <a:ext cx="3505200" cy="12954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400">
                <a:solidFill>
                  <a:srgbClr val="000000"/>
                </a:solidFill>
                <a:latin typeface="Arial" charset="0"/>
              </a:rPr>
              <a:t>preorder : 1 … ...</a:t>
            </a:r>
          </a:p>
          <a:p>
            <a:r>
              <a:rPr kumimoji="1" lang="en-US" altLang="zh-TW" sz="2400">
                <a:solidFill>
                  <a:srgbClr val="000000"/>
                </a:solidFill>
                <a:latin typeface="Arial" charset="0"/>
              </a:rPr>
              <a:t>inorder : … 1 ...</a:t>
            </a:r>
          </a:p>
          <a:p>
            <a:r>
              <a:rPr kumimoji="1" lang="en-US" altLang="zh-TW" sz="2400">
                <a:solidFill>
                  <a:srgbClr val="000000"/>
                </a:solidFill>
                <a:latin typeface="Arial" charset="0"/>
              </a:rPr>
              <a:t>postorder : …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0589"/>
                                        </p:tgtEl>
                                        <p:attrNameLst>
                                          <p:attrName>style.visibility</p:attrName>
                                        </p:attrNameLst>
                                      </p:cBhvr>
                                      <p:to>
                                        <p:strVal val="visible"/>
                                      </p:to>
                                    </p:set>
                                    <p:anim calcmode="lin" valueType="num">
                                      <p:cBhvr additive="base">
                                        <p:cTn id="7" dur="500" fill="hold"/>
                                        <p:tgtEl>
                                          <p:spTgt spid="280589"/>
                                        </p:tgtEl>
                                        <p:attrNameLst>
                                          <p:attrName>ppt_x</p:attrName>
                                        </p:attrNameLst>
                                      </p:cBhvr>
                                      <p:tavLst>
                                        <p:tav tm="0">
                                          <p:val>
                                            <p:strVal val="#ppt_x"/>
                                          </p:val>
                                        </p:tav>
                                        <p:tav tm="100000">
                                          <p:val>
                                            <p:strVal val="#ppt_x"/>
                                          </p:val>
                                        </p:tav>
                                      </p:tavLst>
                                    </p:anim>
                                    <p:anim calcmode="lin" valueType="num">
                                      <p:cBhvr additive="base">
                                        <p:cTn id="8" dur="500" fill="hold"/>
                                        <p:tgtEl>
                                          <p:spTgt spid="2805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280609"/>
                                        </p:tgtEl>
                                        <p:attrNameLst>
                                          <p:attrName>style.visibility</p:attrName>
                                        </p:attrNameLst>
                                      </p:cBhvr>
                                      <p:to>
                                        <p:strVal val="visible"/>
                                      </p:to>
                                    </p:set>
                                    <p:anim to="" calcmode="lin" valueType="num">
                                      <p:cBhvr>
                                        <p:cTn id="13" dur="1" fill="hold"/>
                                        <p:tgtEl>
                                          <p:spTgt spid="2806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9" grpId="0" animBg="1"/>
      <p:bldP spid="28060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In-Order, Pre-Order and Post-Order traversal on following expression tree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8EE4E3A-666E-422A-9956-4BC8ABF8FC24}" type="slidenum">
              <a:rPr lang="en-US" altLang="en-US" smtClean="0"/>
              <a:pPr/>
              <a:t>21</a:t>
            </a:fld>
            <a:endParaRPr lang="en-US" altLang="en-US"/>
          </a:p>
        </p:txBody>
      </p:sp>
      <p:pic>
        <p:nvPicPr>
          <p:cNvPr id="302082" name="Picture 2" descr="File:Expression Tree.svg"/>
          <p:cNvPicPr>
            <a:picLocks noChangeAspect="1" noChangeArrowheads="1"/>
          </p:cNvPicPr>
          <p:nvPr/>
        </p:nvPicPr>
        <p:blipFill>
          <a:blip r:embed="rId2"/>
          <a:srcRect/>
          <a:stretch>
            <a:fillRect/>
          </a:stretch>
        </p:blipFill>
        <p:spPr bwMode="auto">
          <a:xfrm>
            <a:off x="1752600" y="2362200"/>
            <a:ext cx="4991100" cy="35433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043A25-E094-48A1-9D53-90D2347A1EF5}" type="slidenum">
              <a:rPr lang="en-US" altLang="en-US"/>
              <a:pPr/>
              <a:t>22</a:t>
            </a:fld>
            <a:endParaRPr lang="en-US" altLang="en-US"/>
          </a:p>
        </p:txBody>
      </p:sp>
      <p:sp>
        <p:nvSpPr>
          <p:cNvPr id="286722" name="Rectangle 2"/>
          <p:cNvSpPr>
            <a:spLocks noGrp="1" noChangeArrowheads="1"/>
          </p:cNvSpPr>
          <p:nvPr>
            <p:ph type="title"/>
          </p:nvPr>
        </p:nvSpPr>
        <p:spPr>
          <a:xfrm>
            <a:off x="609600" y="381000"/>
            <a:ext cx="6705600" cy="820738"/>
          </a:xfrm>
          <a:noFill/>
          <a:ln/>
        </p:spPr>
        <p:txBody>
          <a:bodyPr anchor="ctr"/>
          <a:lstStyle/>
          <a:p>
            <a:r>
              <a:rPr lang="en-US" sz="3600"/>
              <a:t>Designing a Nonrecursive Traversal</a:t>
            </a:r>
          </a:p>
        </p:txBody>
      </p:sp>
      <p:sp>
        <p:nvSpPr>
          <p:cNvPr id="286723" name="Rectangle 3"/>
          <p:cNvSpPr>
            <a:spLocks noGrp="1" noChangeArrowheads="1"/>
          </p:cNvSpPr>
          <p:nvPr>
            <p:ph type="body" idx="1"/>
          </p:nvPr>
        </p:nvSpPr>
        <p:spPr>
          <a:xfrm>
            <a:off x="533400" y="1371600"/>
            <a:ext cx="8153400" cy="4495800"/>
          </a:xfrm>
          <a:noFill/>
          <a:ln/>
        </p:spPr>
        <p:txBody>
          <a:bodyPr/>
          <a:lstStyle/>
          <a:p>
            <a:r>
              <a:rPr lang="en-US" sz="2400" dirty="0"/>
              <a:t>Consider the algorithm for an </a:t>
            </a:r>
            <a:r>
              <a:rPr lang="en-US" sz="2400" dirty="0" err="1"/>
              <a:t>inorder</a:t>
            </a:r>
            <a:r>
              <a:rPr lang="en-US" sz="2400" dirty="0"/>
              <a:t> traversal</a:t>
            </a:r>
          </a:p>
          <a:p>
            <a:pPr marL="742950" lvl="1" indent="-285750">
              <a:buFont typeface="Wingdings" pitchFamily="2" charset="2"/>
              <a:buNone/>
            </a:pPr>
            <a:r>
              <a:rPr lang="en-US" sz="2000" dirty="0"/>
              <a:t>If the current node is not null</a:t>
            </a:r>
            <a:br>
              <a:rPr lang="en-US" sz="2000" dirty="0"/>
            </a:br>
            <a:r>
              <a:rPr lang="en-US" sz="2000" dirty="0"/>
              <a:t>  </a:t>
            </a:r>
            <a:r>
              <a:rPr lang="en-US" sz="2000" dirty="0">
                <a:solidFill>
                  <a:srgbClr val="FF0000"/>
                </a:solidFill>
              </a:rPr>
              <a:t>traverse the left </a:t>
            </a:r>
            <a:r>
              <a:rPr lang="en-US" sz="2000" dirty="0" err="1">
                <a:solidFill>
                  <a:srgbClr val="FF0000"/>
                </a:solidFill>
              </a:rPr>
              <a:t>subtree</a:t>
            </a:r>
            <a:r>
              <a:rPr lang="en-US" sz="2000" dirty="0"/>
              <a:t/>
            </a:r>
            <a:br>
              <a:rPr lang="en-US" sz="2000" dirty="0"/>
            </a:br>
            <a:r>
              <a:rPr lang="en-US" sz="2000" dirty="0"/>
              <a:t>  process the current node</a:t>
            </a:r>
            <a:br>
              <a:rPr lang="en-US" sz="2000" dirty="0"/>
            </a:br>
            <a:r>
              <a:rPr lang="en-US" sz="2000" dirty="0"/>
              <a:t>  </a:t>
            </a:r>
            <a:r>
              <a:rPr lang="en-US" sz="2000" dirty="0">
                <a:solidFill>
                  <a:srgbClr val="FF0000"/>
                </a:solidFill>
              </a:rPr>
              <a:t>traverse the right </a:t>
            </a:r>
            <a:r>
              <a:rPr lang="en-US" sz="2000" dirty="0" err="1">
                <a:solidFill>
                  <a:srgbClr val="FF0000"/>
                </a:solidFill>
              </a:rPr>
              <a:t>subtree</a:t>
            </a:r>
            <a:endParaRPr lang="en-US" sz="2000" dirty="0">
              <a:solidFill>
                <a:srgbClr val="FF0000"/>
              </a:solidFill>
            </a:endParaRPr>
          </a:p>
          <a:p>
            <a:pPr marL="742950" lvl="1" indent="-285750">
              <a:buFont typeface="Wingdings" pitchFamily="2" charset="2"/>
              <a:buNone/>
            </a:pPr>
            <a:r>
              <a:rPr lang="en-US" sz="2000" dirty="0"/>
              <a:t>End if</a:t>
            </a:r>
          </a:p>
          <a:p>
            <a:r>
              <a:rPr lang="en-US" sz="2400" dirty="0"/>
              <a:t>When traversing the left </a:t>
            </a:r>
            <a:r>
              <a:rPr lang="en-US" sz="2400" dirty="0" err="1"/>
              <a:t>subtree</a:t>
            </a:r>
            <a:r>
              <a:rPr lang="en-US" sz="2400" dirty="0"/>
              <a:t>, the stack of activation records remembers the postponed obligations of processing the current node and traversing the right </a:t>
            </a:r>
            <a:r>
              <a:rPr lang="en-US" sz="2400" dirty="0" err="1"/>
              <a:t>subtree</a:t>
            </a:r>
            <a:endParaRPr lang="en-US" sz="2400" dirty="0"/>
          </a:p>
          <a:p>
            <a:r>
              <a:rPr lang="en-US" sz="2400" dirty="0"/>
              <a:t>A </a:t>
            </a:r>
            <a:r>
              <a:rPr lang="en-US" sz="2400" dirty="0" err="1"/>
              <a:t>nonrecursive</a:t>
            </a:r>
            <a:r>
              <a:rPr lang="en-US" sz="2400" dirty="0"/>
              <a:t> version of the algorithm would have to use an explicit stack to remember these obligations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201C6E-FB15-4E19-8C41-FAA0CC1E4F3A}" type="slidenum">
              <a:rPr lang="en-US" altLang="en-US"/>
              <a:pPr/>
              <a:t>23</a:t>
            </a:fld>
            <a:endParaRPr lang="en-US" altLang="en-US"/>
          </a:p>
        </p:txBody>
      </p:sp>
      <p:sp>
        <p:nvSpPr>
          <p:cNvPr id="288770" name="Rectangle 2"/>
          <p:cNvSpPr>
            <a:spLocks noGrp="1" noChangeArrowheads="1"/>
          </p:cNvSpPr>
          <p:nvPr>
            <p:ph type="title"/>
          </p:nvPr>
        </p:nvSpPr>
        <p:spPr>
          <a:xfrm>
            <a:off x="457200" y="381000"/>
            <a:ext cx="7620000" cy="1143000"/>
          </a:xfrm>
          <a:noFill/>
          <a:ln/>
        </p:spPr>
        <p:txBody>
          <a:bodyPr anchor="ctr"/>
          <a:lstStyle/>
          <a:p>
            <a:r>
              <a:rPr lang="en-US" sz="4000"/>
              <a:t>A Nonrecursive Preorder Traversal</a:t>
            </a:r>
          </a:p>
        </p:txBody>
      </p:sp>
      <p:sp>
        <p:nvSpPr>
          <p:cNvPr id="288771" name="Rectangle 3"/>
          <p:cNvSpPr>
            <a:spLocks noChangeArrowheads="1"/>
          </p:cNvSpPr>
          <p:nvPr/>
        </p:nvSpPr>
        <p:spPr bwMode="auto">
          <a:xfrm>
            <a:off x="685800" y="1757363"/>
            <a:ext cx="7239000" cy="3576637"/>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800"/>
              <a:t>Recursion is a convenient way to postpone tasks that will be completed at a later time</a:t>
            </a:r>
          </a:p>
          <a:p>
            <a:pPr marL="342900" indent="-342900">
              <a:spcBef>
                <a:spcPct val="20000"/>
              </a:spcBef>
              <a:buFontTx/>
              <a:buChar char="•"/>
            </a:pPr>
            <a:r>
              <a:rPr lang="en-US" sz="2800"/>
              <a:t>For example, in a preorder traversal, the task of traversing the right subtree is postponed while the left subtree is being traversed</a:t>
            </a:r>
          </a:p>
          <a:p>
            <a:pPr marL="342900" indent="-342900">
              <a:spcBef>
                <a:spcPct val="20000"/>
              </a:spcBef>
              <a:buFontTx/>
              <a:buChar char="•"/>
            </a:pPr>
            <a:r>
              <a:rPr lang="en-US" sz="2800"/>
              <a:t>To eliminate recursion, you must use a stack to remember postponed obligations</a:t>
            </a:r>
          </a:p>
        </p:txBody>
      </p:sp>
      <p:sp>
        <p:nvSpPr>
          <p:cNvPr id="288772" name="Rectangle 4"/>
          <p:cNvSpPr>
            <a:spLocks noChangeArrowheads="1"/>
          </p:cNvSpPr>
          <p:nvPr/>
        </p:nvSpPr>
        <p:spPr bwMode="auto">
          <a:xfrm>
            <a:off x="685800" y="4648200"/>
            <a:ext cx="5065713" cy="1219200"/>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chemeClr val="tx2"/>
              </a:buClr>
              <a:buSzPct val="75000"/>
              <a:buFont typeface="Monotype Sorts" pitchFamily="2" charset="2"/>
              <a:buChar char="n"/>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gtEl>
                                        <p:attrNameLst>
                                          <p:attrName>style.visibility</p:attrName>
                                        </p:attrNameLst>
                                      </p:cBhvr>
                                      <p:to>
                                        <p:strVal val="visible"/>
                                      </p:to>
                                    </p:set>
                                  </p:childTnLst>
                                  <p:subTnLst>
                                    <p:animClr clrSpc="rgb" dir="cw">
                                      <p:cBhvr override="childStyle">
                                        <p:cTn dur="1" fill="hold" display="0" masterRel="nextClick" afterEffect="1"/>
                                        <p:tgtEl>
                                          <p:spTgt spid="288771"/>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499"/>
                                          </p:stCondLst>
                                        </p:cTn>
                                        <p:tgtEl>
                                          <p:spTgt spid="28877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88772">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utoUpdateAnimBg="0"/>
      <p:bldP spid="28877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5F087B84-814E-44AA-8F32-51C65FEEF81B}" type="slidenum">
              <a:rPr lang="en-US" altLang="en-US"/>
              <a:pPr/>
              <a:t>24</a:t>
            </a:fld>
            <a:endParaRPr lang="en-US" altLang="en-US"/>
          </a:p>
        </p:txBody>
      </p:sp>
      <p:sp>
        <p:nvSpPr>
          <p:cNvPr id="290818" name="Rectangle 2"/>
          <p:cNvSpPr>
            <a:spLocks noGrp="1" noChangeArrowheads="1"/>
          </p:cNvSpPr>
          <p:nvPr>
            <p:ph type="title"/>
          </p:nvPr>
        </p:nvSpPr>
        <p:spPr/>
        <p:txBody>
          <a:bodyPr/>
          <a:lstStyle/>
          <a:p>
            <a:r>
              <a:rPr lang="en-US" sz="4400">
                <a:latin typeface="Times New Roman" pitchFamily="18" charset="0"/>
              </a:rPr>
              <a:t>A non-recursive preorder traversal</a:t>
            </a:r>
          </a:p>
        </p:txBody>
      </p:sp>
      <p:sp>
        <p:nvSpPr>
          <p:cNvPr id="290819" name="Rectangle 3"/>
          <p:cNvSpPr>
            <a:spLocks noGrp="1" noChangeArrowheads="1"/>
          </p:cNvSpPr>
          <p:nvPr>
            <p:ph type="body" idx="1"/>
          </p:nvPr>
        </p:nvSpPr>
        <p:spPr>
          <a:xfrm>
            <a:off x="762000" y="1600200"/>
            <a:ext cx="4876800" cy="3733800"/>
          </a:xfrm>
          <a:ln>
            <a:solidFill>
              <a:schemeClr val="tx1"/>
            </a:solidFill>
          </a:ln>
        </p:spPr>
        <p:txBody>
          <a:bodyPr/>
          <a:lstStyle/>
          <a:p>
            <a:pPr>
              <a:buFont typeface="Wingdings" pitchFamily="2" charset="2"/>
              <a:buNone/>
            </a:pPr>
            <a:r>
              <a:rPr lang="en-US" sz="2400"/>
              <a:t>Stack S</a:t>
            </a:r>
          </a:p>
          <a:p>
            <a:pPr>
              <a:buFont typeface="Wingdings" pitchFamily="2" charset="2"/>
              <a:buNone/>
            </a:pPr>
            <a:r>
              <a:rPr lang="en-US" sz="2400"/>
              <a:t>     push root onto S</a:t>
            </a:r>
          </a:p>
          <a:p>
            <a:pPr>
              <a:buFont typeface="Wingdings" pitchFamily="2" charset="2"/>
              <a:buNone/>
            </a:pPr>
            <a:r>
              <a:rPr lang="en-US" sz="2400"/>
              <a:t>     repeat until S is empty</a:t>
            </a:r>
          </a:p>
          <a:p>
            <a:pPr>
              <a:buFont typeface="Wingdings" pitchFamily="2" charset="2"/>
              <a:buNone/>
            </a:pPr>
            <a:r>
              <a:rPr lang="en-US" sz="2400"/>
              <a:t>         v = pop S</a:t>
            </a:r>
          </a:p>
          <a:p>
            <a:pPr>
              <a:buFont typeface="Wingdings" pitchFamily="2" charset="2"/>
              <a:buNone/>
            </a:pPr>
            <a:r>
              <a:rPr lang="en-US" sz="2400"/>
              <a:t>         If v is not NULL</a:t>
            </a:r>
          </a:p>
          <a:p>
            <a:pPr>
              <a:buFont typeface="Wingdings" pitchFamily="2" charset="2"/>
              <a:buNone/>
            </a:pPr>
            <a:r>
              <a:rPr lang="en-US" sz="2400"/>
              <a:t>             </a:t>
            </a:r>
            <a:r>
              <a:rPr lang="en-US" sz="2400">
                <a:solidFill>
                  <a:srgbClr val="FF0000"/>
                </a:solidFill>
              </a:rPr>
              <a:t>visit v</a:t>
            </a:r>
          </a:p>
          <a:p>
            <a:pPr>
              <a:buFont typeface="Wingdings" pitchFamily="2" charset="2"/>
              <a:buNone/>
            </a:pPr>
            <a:r>
              <a:rPr lang="en-US" sz="2400"/>
              <a:t>             push v’s right child onto S</a:t>
            </a:r>
          </a:p>
          <a:p>
            <a:pPr>
              <a:buFont typeface="Wingdings" pitchFamily="2" charset="2"/>
              <a:buNone/>
            </a:pPr>
            <a:r>
              <a:rPr lang="en-US" sz="2400"/>
              <a:t>             push v’s left child onto S</a:t>
            </a:r>
          </a:p>
        </p:txBody>
      </p:sp>
      <p:grpSp>
        <p:nvGrpSpPr>
          <p:cNvPr id="290820" name="Group 4"/>
          <p:cNvGrpSpPr>
            <a:grpSpLocks/>
          </p:cNvGrpSpPr>
          <p:nvPr/>
        </p:nvGrpSpPr>
        <p:grpSpPr bwMode="auto">
          <a:xfrm>
            <a:off x="6400800" y="1676400"/>
            <a:ext cx="1600200" cy="1371600"/>
            <a:chOff x="1344" y="1152"/>
            <a:chExt cx="1008" cy="972"/>
          </a:xfrm>
        </p:grpSpPr>
        <p:sp>
          <p:nvSpPr>
            <p:cNvPr id="290821" name="Line 5"/>
            <p:cNvSpPr>
              <a:spLocks noChangeShapeType="1"/>
            </p:cNvSpPr>
            <p:nvPr/>
          </p:nvSpPr>
          <p:spPr bwMode="auto">
            <a:xfrm flipH="1">
              <a:off x="1452" y="1296"/>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0822" name="Line 6"/>
            <p:cNvSpPr>
              <a:spLocks noChangeShapeType="1"/>
            </p:cNvSpPr>
            <p:nvPr/>
          </p:nvSpPr>
          <p:spPr bwMode="auto">
            <a:xfrm>
              <a:off x="1632" y="1656"/>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0823" name="Line 7"/>
            <p:cNvSpPr>
              <a:spLocks noChangeShapeType="1"/>
            </p:cNvSpPr>
            <p:nvPr/>
          </p:nvSpPr>
          <p:spPr bwMode="auto">
            <a:xfrm>
              <a:off x="1848" y="1260"/>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0824" name="Oval 8"/>
            <p:cNvSpPr>
              <a:spLocks noChangeArrowheads="1"/>
            </p:cNvSpPr>
            <p:nvPr/>
          </p:nvSpPr>
          <p:spPr bwMode="auto">
            <a:xfrm>
              <a:off x="1740" y="11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90825" name="Oval 9"/>
            <p:cNvSpPr>
              <a:spLocks noChangeArrowheads="1"/>
            </p:cNvSpPr>
            <p:nvPr/>
          </p:nvSpPr>
          <p:spPr bwMode="auto">
            <a:xfrm>
              <a:off x="1524"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90826" name="Oval 10"/>
            <p:cNvSpPr>
              <a:spLocks noChangeArrowheads="1"/>
            </p:cNvSpPr>
            <p:nvPr/>
          </p:nvSpPr>
          <p:spPr bwMode="auto">
            <a:xfrm>
              <a:off x="1956"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90827" name="Oval 11"/>
            <p:cNvSpPr>
              <a:spLocks noChangeArrowheads="1"/>
            </p:cNvSpPr>
            <p:nvPr/>
          </p:nvSpPr>
          <p:spPr bwMode="auto">
            <a:xfrm>
              <a:off x="1344"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90828" name="Oval 12"/>
            <p:cNvSpPr>
              <a:spLocks noChangeArrowheads="1"/>
            </p:cNvSpPr>
            <p:nvPr/>
          </p:nvSpPr>
          <p:spPr bwMode="auto">
            <a:xfrm>
              <a:off x="1668"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90829" name="Oval 13"/>
            <p:cNvSpPr>
              <a:spLocks noChangeArrowheads="1"/>
            </p:cNvSpPr>
            <p:nvPr/>
          </p:nvSpPr>
          <p:spPr bwMode="auto">
            <a:xfrm>
              <a:off x="2136"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grpSp>
      <p:sp>
        <p:nvSpPr>
          <p:cNvPr id="290830" name="Rectangle 14"/>
          <p:cNvSpPr>
            <a:spLocks noChangeArrowheads="1"/>
          </p:cNvSpPr>
          <p:nvPr/>
        </p:nvSpPr>
        <p:spPr bwMode="auto">
          <a:xfrm>
            <a:off x="6019800" y="3429000"/>
            <a:ext cx="2667000" cy="11430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preorder : 1 2 4 5 3 6</a:t>
            </a:r>
          </a:p>
          <a:p>
            <a:r>
              <a:rPr kumimoji="1" lang="en-US" altLang="zh-TW">
                <a:solidFill>
                  <a:srgbClr val="000000"/>
                </a:solidFill>
                <a:latin typeface="Arial" charset="0"/>
              </a:rPr>
              <a:t>inorder : 4 2 5 1 3 6</a:t>
            </a:r>
          </a:p>
          <a:p>
            <a:r>
              <a:rPr kumimoji="1" lang="en-US" altLang="zh-TW">
                <a:solidFill>
                  <a:srgbClr val="000000"/>
                </a:solidFill>
                <a:latin typeface="Arial" charset="0"/>
              </a:rPr>
              <a:t>postorder : 4 5 2 6 3 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81B01536-722E-438D-8D6F-F520F34F604C}" type="slidenum">
              <a:rPr lang="en-US" altLang="en-US"/>
              <a:pPr/>
              <a:t>25</a:t>
            </a:fld>
            <a:endParaRPr lang="en-US" altLang="en-US"/>
          </a:p>
        </p:txBody>
      </p:sp>
      <p:sp>
        <p:nvSpPr>
          <p:cNvPr id="292866" name="Rectangle 2"/>
          <p:cNvSpPr>
            <a:spLocks noGrp="1" noChangeArrowheads="1"/>
          </p:cNvSpPr>
          <p:nvPr>
            <p:ph type="title"/>
          </p:nvPr>
        </p:nvSpPr>
        <p:spPr/>
        <p:txBody>
          <a:bodyPr/>
          <a:lstStyle/>
          <a:p>
            <a:r>
              <a:rPr lang="en-US" sz="4400">
                <a:latin typeface="Times New Roman" pitchFamily="18" charset="0"/>
              </a:rPr>
              <a:t>A non-recursive inorder traversal</a:t>
            </a:r>
          </a:p>
        </p:txBody>
      </p:sp>
      <p:sp>
        <p:nvSpPr>
          <p:cNvPr id="292867" name="Rectangle 3"/>
          <p:cNvSpPr>
            <a:spLocks noGrp="1" noChangeArrowheads="1"/>
          </p:cNvSpPr>
          <p:nvPr>
            <p:ph type="body" idx="1"/>
          </p:nvPr>
        </p:nvSpPr>
        <p:spPr>
          <a:xfrm>
            <a:off x="533400" y="1295400"/>
            <a:ext cx="4800600" cy="4530725"/>
          </a:xfrm>
          <a:ln>
            <a:solidFill>
              <a:schemeClr val="tx1"/>
            </a:solidFill>
          </a:ln>
        </p:spPr>
        <p:txBody>
          <a:bodyPr/>
          <a:lstStyle/>
          <a:p>
            <a:pPr>
              <a:buFont typeface="Wingdings" pitchFamily="2" charset="2"/>
              <a:buNone/>
            </a:pPr>
            <a:r>
              <a:rPr lang="en-US" sz="2000" b="1">
                <a:solidFill>
                  <a:srgbClr val="FF0000"/>
                </a:solidFill>
              </a:rPr>
              <a:t>Stack</a:t>
            </a:r>
            <a:r>
              <a:rPr lang="en-US" sz="2000"/>
              <a:t> S</a:t>
            </a:r>
          </a:p>
          <a:p>
            <a:pPr>
              <a:buFont typeface="Wingdings" pitchFamily="2" charset="2"/>
              <a:buNone/>
            </a:pPr>
            <a:r>
              <a:rPr lang="en-US" sz="2000"/>
              <a:t>Initialize all nodes to white </a:t>
            </a:r>
          </a:p>
          <a:p>
            <a:pPr>
              <a:buFont typeface="Wingdings" pitchFamily="2" charset="2"/>
              <a:buNone/>
            </a:pPr>
            <a:r>
              <a:rPr lang="en-US" sz="2000"/>
              <a:t>     push root onto S</a:t>
            </a:r>
          </a:p>
          <a:p>
            <a:pPr>
              <a:buFont typeface="Wingdings" pitchFamily="2" charset="2"/>
              <a:buNone/>
            </a:pPr>
            <a:r>
              <a:rPr lang="en-US" sz="2000"/>
              <a:t>     repeat until S is empty</a:t>
            </a:r>
          </a:p>
          <a:p>
            <a:pPr>
              <a:buFont typeface="Wingdings" pitchFamily="2" charset="2"/>
              <a:buNone/>
            </a:pPr>
            <a:r>
              <a:rPr lang="en-US" sz="2000"/>
              <a:t>         v = pop S</a:t>
            </a:r>
          </a:p>
          <a:p>
            <a:pPr>
              <a:buFont typeface="Wingdings" pitchFamily="2" charset="2"/>
              <a:buNone/>
            </a:pPr>
            <a:r>
              <a:rPr lang="en-US" sz="2000"/>
              <a:t>         If v is black</a:t>
            </a:r>
          </a:p>
          <a:p>
            <a:pPr>
              <a:buFont typeface="Wingdings" pitchFamily="2" charset="2"/>
              <a:buNone/>
            </a:pPr>
            <a:r>
              <a:rPr lang="en-US" sz="2000"/>
              <a:t>		 </a:t>
            </a:r>
            <a:r>
              <a:rPr lang="en-US" sz="2000">
                <a:solidFill>
                  <a:srgbClr val="FF0000"/>
                </a:solidFill>
              </a:rPr>
              <a:t>visit v</a:t>
            </a:r>
          </a:p>
          <a:p>
            <a:pPr>
              <a:buFont typeface="Wingdings" pitchFamily="2" charset="2"/>
              <a:buNone/>
            </a:pPr>
            <a:r>
              <a:rPr lang="en-US" sz="2000"/>
              <a:t>	    else if v is not NULL</a:t>
            </a:r>
          </a:p>
          <a:p>
            <a:pPr>
              <a:buFont typeface="Wingdings" pitchFamily="2" charset="2"/>
              <a:buNone/>
            </a:pPr>
            <a:r>
              <a:rPr lang="en-US" sz="2000"/>
              <a:t>		 push v’s right child onto S</a:t>
            </a:r>
          </a:p>
          <a:p>
            <a:pPr>
              <a:buFont typeface="Wingdings" pitchFamily="2" charset="2"/>
              <a:buNone/>
            </a:pPr>
            <a:r>
              <a:rPr lang="en-US" sz="2000"/>
              <a:t> 		 </a:t>
            </a:r>
            <a:r>
              <a:rPr lang="en-US" sz="2000">
                <a:solidFill>
                  <a:srgbClr val="FF0000"/>
                </a:solidFill>
              </a:rPr>
              <a:t>change v to black</a:t>
            </a:r>
          </a:p>
          <a:p>
            <a:pPr>
              <a:buFont typeface="Wingdings" pitchFamily="2" charset="2"/>
              <a:buNone/>
            </a:pPr>
            <a:r>
              <a:rPr lang="en-US" sz="2000">
                <a:solidFill>
                  <a:srgbClr val="FF0000"/>
                </a:solidFill>
              </a:rPr>
              <a:t>		 push (black) v onto S</a:t>
            </a:r>
          </a:p>
          <a:p>
            <a:pPr>
              <a:buFont typeface="Wingdings" pitchFamily="2" charset="2"/>
              <a:buNone/>
            </a:pPr>
            <a:r>
              <a:rPr lang="en-US" sz="2000"/>
              <a:t>              push v’s left child onto S</a:t>
            </a:r>
          </a:p>
        </p:txBody>
      </p:sp>
      <p:grpSp>
        <p:nvGrpSpPr>
          <p:cNvPr id="292868" name="Group 4"/>
          <p:cNvGrpSpPr>
            <a:grpSpLocks/>
          </p:cNvGrpSpPr>
          <p:nvPr/>
        </p:nvGrpSpPr>
        <p:grpSpPr bwMode="auto">
          <a:xfrm>
            <a:off x="6019800" y="1828800"/>
            <a:ext cx="1600200" cy="1371600"/>
            <a:chOff x="1344" y="1152"/>
            <a:chExt cx="1008" cy="972"/>
          </a:xfrm>
        </p:grpSpPr>
        <p:sp>
          <p:nvSpPr>
            <p:cNvPr id="292869" name="Line 5"/>
            <p:cNvSpPr>
              <a:spLocks noChangeShapeType="1"/>
            </p:cNvSpPr>
            <p:nvPr/>
          </p:nvSpPr>
          <p:spPr bwMode="auto">
            <a:xfrm flipH="1">
              <a:off x="1452" y="1296"/>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2870" name="Line 6"/>
            <p:cNvSpPr>
              <a:spLocks noChangeShapeType="1"/>
            </p:cNvSpPr>
            <p:nvPr/>
          </p:nvSpPr>
          <p:spPr bwMode="auto">
            <a:xfrm>
              <a:off x="1632" y="1656"/>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2871" name="Line 7"/>
            <p:cNvSpPr>
              <a:spLocks noChangeShapeType="1"/>
            </p:cNvSpPr>
            <p:nvPr/>
          </p:nvSpPr>
          <p:spPr bwMode="auto">
            <a:xfrm>
              <a:off x="1848" y="1260"/>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2872" name="Oval 8"/>
            <p:cNvSpPr>
              <a:spLocks noChangeArrowheads="1"/>
            </p:cNvSpPr>
            <p:nvPr/>
          </p:nvSpPr>
          <p:spPr bwMode="auto">
            <a:xfrm>
              <a:off x="1740" y="115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92873" name="Oval 9"/>
            <p:cNvSpPr>
              <a:spLocks noChangeArrowheads="1"/>
            </p:cNvSpPr>
            <p:nvPr/>
          </p:nvSpPr>
          <p:spPr bwMode="auto">
            <a:xfrm>
              <a:off x="1524"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92874" name="Oval 10"/>
            <p:cNvSpPr>
              <a:spLocks noChangeArrowheads="1"/>
            </p:cNvSpPr>
            <p:nvPr/>
          </p:nvSpPr>
          <p:spPr bwMode="auto">
            <a:xfrm>
              <a:off x="1956" y="154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92875" name="Oval 11"/>
            <p:cNvSpPr>
              <a:spLocks noChangeArrowheads="1"/>
            </p:cNvSpPr>
            <p:nvPr/>
          </p:nvSpPr>
          <p:spPr bwMode="auto">
            <a:xfrm>
              <a:off x="1344"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92876" name="Oval 12"/>
            <p:cNvSpPr>
              <a:spLocks noChangeArrowheads="1"/>
            </p:cNvSpPr>
            <p:nvPr/>
          </p:nvSpPr>
          <p:spPr bwMode="auto">
            <a:xfrm>
              <a:off x="1668"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92877" name="Oval 13"/>
            <p:cNvSpPr>
              <a:spLocks noChangeArrowheads="1"/>
            </p:cNvSpPr>
            <p:nvPr/>
          </p:nvSpPr>
          <p:spPr bwMode="auto">
            <a:xfrm>
              <a:off x="2136" y="190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grpSp>
      <p:sp>
        <p:nvSpPr>
          <p:cNvPr id="292878" name="Rectangle 14"/>
          <p:cNvSpPr>
            <a:spLocks noChangeArrowheads="1"/>
          </p:cNvSpPr>
          <p:nvPr/>
        </p:nvSpPr>
        <p:spPr bwMode="auto">
          <a:xfrm>
            <a:off x="5638800" y="3657600"/>
            <a:ext cx="2667000" cy="114300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a:solidFill>
                  <a:srgbClr val="000000"/>
                </a:solidFill>
                <a:latin typeface="Arial" charset="0"/>
              </a:rPr>
              <a:t>preorder : 1 2 4 5 3 6</a:t>
            </a:r>
          </a:p>
          <a:p>
            <a:r>
              <a:rPr kumimoji="1" lang="en-US" altLang="zh-TW">
                <a:solidFill>
                  <a:srgbClr val="000000"/>
                </a:solidFill>
                <a:latin typeface="Arial" charset="0"/>
              </a:rPr>
              <a:t>inorder : 4 2 5 1 3 6</a:t>
            </a:r>
          </a:p>
          <a:p>
            <a:r>
              <a:rPr kumimoji="1" lang="en-US" altLang="zh-TW">
                <a:solidFill>
                  <a:srgbClr val="000000"/>
                </a:solidFill>
                <a:latin typeface="Arial" charset="0"/>
              </a:rPr>
              <a:t>postorder : 4 5 2 6 3 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FA4ECF6B-733F-428A-A681-45B44D54230F}" type="slidenum">
              <a:rPr lang="en-US" altLang="en-US"/>
              <a:pPr/>
              <a:t>26</a:t>
            </a:fld>
            <a:endParaRPr lang="en-US" altLang="en-US"/>
          </a:p>
        </p:txBody>
      </p:sp>
      <p:sp>
        <p:nvSpPr>
          <p:cNvPr id="294914" name="Rectangle 2"/>
          <p:cNvSpPr>
            <a:spLocks noGrp="1" noChangeArrowheads="1"/>
          </p:cNvSpPr>
          <p:nvPr>
            <p:ph type="title"/>
          </p:nvPr>
        </p:nvSpPr>
        <p:spPr>
          <a:xfrm>
            <a:off x="609600" y="304800"/>
            <a:ext cx="7620000" cy="1139825"/>
          </a:xfrm>
        </p:spPr>
        <p:txBody>
          <a:bodyPr/>
          <a:lstStyle/>
          <a:p>
            <a:r>
              <a:rPr lang="en-US" sz="3600" dirty="0"/>
              <a:t>Level-Order Traversal </a:t>
            </a:r>
            <a:br>
              <a:rPr lang="en-US" sz="3600" dirty="0"/>
            </a:br>
            <a:r>
              <a:rPr lang="en-US" sz="3600" dirty="0"/>
              <a:t>		-- Breadth First Search (BFS)</a:t>
            </a:r>
          </a:p>
        </p:txBody>
      </p:sp>
      <p:grpSp>
        <p:nvGrpSpPr>
          <p:cNvPr id="294915" name="Group 3"/>
          <p:cNvGrpSpPr>
            <a:grpSpLocks/>
          </p:cNvGrpSpPr>
          <p:nvPr/>
        </p:nvGrpSpPr>
        <p:grpSpPr bwMode="auto">
          <a:xfrm>
            <a:off x="914400" y="2514600"/>
            <a:ext cx="1600200" cy="1543050"/>
            <a:chOff x="660" y="768"/>
            <a:chExt cx="1008" cy="972"/>
          </a:xfrm>
        </p:grpSpPr>
        <p:sp>
          <p:nvSpPr>
            <p:cNvPr id="294916" name="Line 4"/>
            <p:cNvSpPr>
              <a:spLocks noChangeShapeType="1"/>
            </p:cNvSpPr>
            <p:nvPr/>
          </p:nvSpPr>
          <p:spPr bwMode="auto">
            <a:xfrm flipH="1">
              <a:off x="768" y="912"/>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4917" name="Line 5"/>
            <p:cNvSpPr>
              <a:spLocks noChangeShapeType="1"/>
            </p:cNvSpPr>
            <p:nvPr/>
          </p:nvSpPr>
          <p:spPr bwMode="auto">
            <a:xfrm>
              <a:off x="948" y="1272"/>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4918" name="Line 6"/>
            <p:cNvSpPr>
              <a:spLocks noChangeShapeType="1"/>
            </p:cNvSpPr>
            <p:nvPr/>
          </p:nvSpPr>
          <p:spPr bwMode="auto">
            <a:xfrm>
              <a:off x="1164" y="876"/>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94919" name="Oval 7"/>
            <p:cNvSpPr>
              <a:spLocks noChangeArrowheads="1"/>
            </p:cNvSpPr>
            <p:nvPr/>
          </p:nvSpPr>
          <p:spPr bwMode="auto">
            <a:xfrm>
              <a:off x="1056" y="76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1</a:t>
              </a:r>
            </a:p>
          </p:txBody>
        </p:sp>
        <p:sp>
          <p:nvSpPr>
            <p:cNvPr id="294920" name="Oval 8"/>
            <p:cNvSpPr>
              <a:spLocks noChangeArrowheads="1"/>
            </p:cNvSpPr>
            <p:nvPr/>
          </p:nvSpPr>
          <p:spPr bwMode="auto">
            <a:xfrm>
              <a:off x="840" y="116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2</a:t>
              </a:r>
            </a:p>
          </p:txBody>
        </p:sp>
        <p:sp>
          <p:nvSpPr>
            <p:cNvPr id="294921" name="Oval 9"/>
            <p:cNvSpPr>
              <a:spLocks noChangeArrowheads="1"/>
            </p:cNvSpPr>
            <p:nvPr/>
          </p:nvSpPr>
          <p:spPr bwMode="auto">
            <a:xfrm>
              <a:off x="1272" y="116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3</a:t>
              </a:r>
            </a:p>
          </p:txBody>
        </p:sp>
        <p:sp>
          <p:nvSpPr>
            <p:cNvPr id="294922" name="Oval 10"/>
            <p:cNvSpPr>
              <a:spLocks noChangeArrowheads="1"/>
            </p:cNvSpPr>
            <p:nvPr/>
          </p:nvSpPr>
          <p:spPr bwMode="auto">
            <a:xfrm>
              <a:off x="660" y="152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4</a:t>
              </a:r>
            </a:p>
          </p:txBody>
        </p:sp>
        <p:sp>
          <p:nvSpPr>
            <p:cNvPr id="294923" name="Oval 11"/>
            <p:cNvSpPr>
              <a:spLocks noChangeArrowheads="1"/>
            </p:cNvSpPr>
            <p:nvPr/>
          </p:nvSpPr>
          <p:spPr bwMode="auto">
            <a:xfrm>
              <a:off x="984" y="152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5</a:t>
              </a:r>
            </a:p>
          </p:txBody>
        </p:sp>
        <p:sp>
          <p:nvSpPr>
            <p:cNvPr id="294924" name="Oval 12"/>
            <p:cNvSpPr>
              <a:spLocks noChangeArrowheads="1"/>
            </p:cNvSpPr>
            <p:nvPr/>
          </p:nvSpPr>
          <p:spPr bwMode="auto">
            <a:xfrm>
              <a:off x="1452" y="1524"/>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r>
                <a:rPr kumimoji="1" lang="en-US" altLang="zh-TW" sz="2000">
                  <a:solidFill>
                    <a:srgbClr val="000000"/>
                  </a:solidFill>
                  <a:latin typeface="Arial" charset="0"/>
                </a:rPr>
                <a:t>6</a:t>
              </a:r>
            </a:p>
          </p:txBody>
        </p:sp>
      </p:grpSp>
      <p:sp>
        <p:nvSpPr>
          <p:cNvPr id="294925" name="Rectangle 13"/>
          <p:cNvSpPr>
            <a:spLocks noChangeArrowheads="1"/>
          </p:cNvSpPr>
          <p:nvPr/>
        </p:nvSpPr>
        <p:spPr bwMode="auto">
          <a:xfrm>
            <a:off x="3581400" y="1905000"/>
            <a:ext cx="3429000" cy="514350"/>
          </a:xfrm>
          <a:prstGeom prst="rect">
            <a:avLst/>
          </a:prstGeom>
          <a:solidFill>
            <a:srgbClr val="FFFFCC"/>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400">
                <a:solidFill>
                  <a:srgbClr val="000000"/>
                </a:solidFill>
                <a:latin typeface="Arial" charset="0"/>
              </a:rPr>
              <a:t>Level order: 1,2,3,4,5,6</a:t>
            </a:r>
          </a:p>
        </p:txBody>
      </p:sp>
      <p:sp>
        <p:nvSpPr>
          <p:cNvPr id="294926" name="Text Box 14"/>
          <p:cNvSpPr txBox="1">
            <a:spLocks noChangeArrowheads="1"/>
          </p:cNvSpPr>
          <p:nvPr/>
        </p:nvSpPr>
        <p:spPr bwMode="auto">
          <a:xfrm>
            <a:off x="3048000" y="2819400"/>
            <a:ext cx="5562600" cy="3022600"/>
          </a:xfrm>
          <a:prstGeom prst="rect">
            <a:avLst/>
          </a:prstGeom>
          <a:noFill/>
          <a:ln w="9525" cap="sq">
            <a:solidFill>
              <a:schemeClr val="tx1"/>
            </a:solidFill>
            <a:miter lim="800000"/>
            <a:headEnd/>
            <a:tailEnd/>
          </a:ln>
          <a:effectLst/>
        </p:spPr>
        <p:txBody>
          <a:bodyPr>
            <a:spAutoFit/>
          </a:bodyPr>
          <a:lstStyle/>
          <a:p>
            <a:r>
              <a:rPr lang="en-US" sz="2400" b="1">
                <a:solidFill>
                  <a:srgbClr val="FF0000"/>
                </a:solidFill>
                <a:latin typeface="Arial" charset="0"/>
              </a:rPr>
              <a:t>Queue</a:t>
            </a:r>
            <a:r>
              <a:rPr lang="en-US" sz="2400">
                <a:latin typeface="Arial" charset="0"/>
              </a:rPr>
              <a:t> Q</a:t>
            </a:r>
          </a:p>
          <a:p>
            <a:r>
              <a:rPr lang="en-US" sz="2400">
                <a:latin typeface="Arial" charset="0"/>
              </a:rPr>
              <a:t>     enqueue root onto Q</a:t>
            </a:r>
          </a:p>
          <a:p>
            <a:r>
              <a:rPr lang="en-US" sz="2400">
                <a:latin typeface="Arial" charset="0"/>
              </a:rPr>
              <a:t>     repeat until Q is empty</a:t>
            </a:r>
          </a:p>
          <a:p>
            <a:r>
              <a:rPr lang="en-US" sz="2400">
                <a:latin typeface="Arial" charset="0"/>
              </a:rPr>
              <a:t>          v = dequeue Q</a:t>
            </a:r>
          </a:p>
          <a:p>
            <a:r>
              <a:rPr lang="en-US" sz="2400">
                <a:latin typeface="Arial" charset="0"/>
              </a:rPr>
              <a:t>          If v is not NULL</a:t>
            </a:r>
          </a:p>
          <a:p>
            <a:r>
              <a:rPr lang="en-US" sz="2400">
                <a:latin typeface="Arial" charset="0"/>
              </a:rPr>
              <a:t>               visit v</a:t>
            </a:r>
          </a:p>
          <a:p>
            <a:r>
              <a:rPr lang="en-US" sz="2400">
                <a:latin typeface="Arial" charset="0"/>
              </a:rPr>
              <a:t>               enqueue v’s left child onto Q</a:t>
            </a:r>
          </a:p>
          <a:p>
            <a:r>
              <a:rPr lang="en-US" sz="2400">
                <a:latin typeface="Arial" charset="0"/>
              </a:rPr>
              <a:t>               enqueue v’s right child onto Q</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645FB11C-FA44-4106-8740-27361CC1DC9F}" type="slidenum">
              <a:rPr lang="en-US" altLang="en-US"/>
              <a:pPr/>
              <a:t>3</a:t>
            </a:fld>
            <a:endParaRPr lang="en-US" altLang="en-US"/>
          </a:p>
        </p:txBody>
      </p:sp>
      <p:sp>
        <p:nvSpPr>
          <p:cNvPr id="259077" name="Rectangle 5"/>
          <p:cNvSpPr>
            <a:spLocks noGrp="1" noChangeArrowheads="1"/>
          </p:cNvSpPr>
          <p:nvPr>
            <p:ph type="title"/>
          </p:nvPr>
        </p:nvSpPr>
        <p:spPr/>
        <p:txBody>
          <a:bodyPr/>
          <a:lstStyle/>
          <a:p>
            <a:r>
              <a:rPr lang="en-US"/>
              <a:t>Some Trees</a:t>
            </a:r>
          </a:p>
        </p:txBody>
      </p:sp>
      <p:sp>
        <p:nvSpPr>
          <p:cNvPr id="259075" name="Rectangle 3"/>
          <p:cNvSpPr>
            <a:spLocks noGrp="1" noChangeArrowheads="1"/>
          </p:cNvSpPr>
          <p:nvPr>
            <p:ph type="body" sz="half" idx="1"/>
          </p:nvPr>
        </p:nvSpPr>
        <p:spPr/>
        <p:txBody>
          <a:bodyPr/>
          <a:lstStyle/>
          <a:p>
            <a:pPr>
              <a:lnSpc>
                <a:spcPct val="80000"/>
              </a:lnSpc>
            </a:pPr>
            <a:r>
              <a:rPr lang="en-US" sz="1500" b="1">
                <a:solidFill>
                  <a:srgbClr val="000066"/>
                </a:solidFill>
              </a:rPr>
              <a:t>Root nodes</a:t>
            </a:r>
          </a:p>
          <a:p>
            <a:pPr>
              <a:lnSpc>
                <a:spcPct val="80000"/>
              </a:lnSpc>
              <a:buFont typeface="Wingdings" pitchFamily="2" charset="2"/>
              <a:buNone/>
            </a:pPr>
            <a:r>
              <a:rPr lang="en-US" sz="1600"/>
              <a:t>	The topmost node in a tree is called the </a:t>
            </a:r>
            <a:r>
              <a:rPr lang="en-US" sz="1600" b="1"/>
              <a:t>root node</a:t>
            </a:r>
            <a:r>
              <a:rPr lang="en-US" sz="1600"/>
              <a:t>. Being the topmost node, the root node will not have parents. It is the node at which operations on the tree commonly begin.</a:t>
            </a:r>
          </a:p>
          <a:p>
            <a:pPr>
              <a:lnSpc>
                <a:spcPct val="80000"/>
              </a:lnSpc>
            </a:pPr>
            <a:r>
              <a:rPr lang="en-US" sz="1500">
                <a:solidFill>
                  <a:srgbClr val="000066"/>
                </a:solidFill>
              </a:rPr>
              <a:t> </a:t>
            </a:r>
            <a:r>
              <a:rPr lang="en-US" sz="1700" b="1">
                <a:solidFill>
                  <a:srgbClr val="000066"/>
                </a:solidFill>
              </a:rPr>
              <a:t>Leaf nodes</a:t>
            </a:r>
          </a:p>
          <a:p>
            <a:pPr>
              <a:lnSpc>
                <a:spcPct val="80000"/>
              </a:lnSpc>
              <a:buFont typeface="Wingdings" pitchFamily="2" charset="2"/>
              <a:buNone/>
            </a:pPr>
            <a:r>
              <a:rPr lang="en-US" sz="1700"/>
              <a:t>	Nodes at the bottom most level of the tree are called </a:t>
            </a:r>
            <a:r>
              <a:rPr lang="en-US" sz="1700">
                <a:hlinkClick r:id="rId3" tooltip="Leaf node"/>
              </a:rPr>
              <a:t>leaf nodes</a:t>
            </a:r>
            <a:r>
              <a:rPr lang="en-US" sz="1700"/>
              <a:t>. Since they are at the bottom most level, they will not have any children.</a:t>
            </a:r>
          </a:p>
          <a:p>
            <a:pPr>
              <a:lnSpc>
                <a:spcPct val="80000"/>
              </a:lnSpc>
            </a:pPr>
            <a:r>
              <a:rPr lang="en-US" sz="1700" b="1">
                <a:solidFill>
                  <a:srgbClr val="000066"/>
                </a:solidFill>
              </a:rPr>
              <a:t>Subtrees</a:t>
            </a:r>
          </a:p>
          <a:p>
            <a:pPr>
              <a:lnSpc>
                <a:spcPct val="80000"/>
              </a:lnSpc>
              <a:buFont typeface="Wingdings" pitchFamily="2" charset="2"/>
              <a:buNone/>
            </a:pPr>
            <a:r>
              <a:rPr lang="en-US" sz="1700"/>
              <a:t>	A </a:t>
            </a:r>
            <a:r>
              <a:rPr lang="en-US" sz="1700" b="1"/>
              <a:t>subtree</a:t>
            </a:r>
            <a:r>
              <a:rPr lang="en-US" sz="1700"/>
              <a:t> is a portion of a tree data structure that can be viewed as a complete tree in itself. Any node in a tree </a:t>
            </a:r>
            <a:r>
              <a:rPr lang="en-US" sz="1700" i="1"/>
              <a:t>T</a:t>
            </a:r>
            <a:r>
              <a:rPr lang="en-US" sz="1700"/>
              <a:t>, together with all the nodes below it, comprise a subtree of </a:t>
            </a:r>
            <a:r>
              <a:rPr lang="en-US" sz="1700" i="1"/>
              <a:t>T</a:t>
            </a:r>
            <a:r>
              <a:rPr lang="en-US" sz="1700"/>
              <a:t>. The subtree corresponding to the root node is the entire tree</a:t>
            </a:r>
            <a:endParaRPr lang="en-US" sz="1600"/>
          </a:p>
          <a:p>
            <a:pPr>
              <a:lnSpc>
                <a:spcPct val="80000"/>
              </a:lnSpc>
            </a:pPr>
            <a:endParaRPr lang="en-US" sz="1700"/>
          </a:p>
        </p:txBody>
      </p:sp>
      <p:pic>
        <p:nvPicPr>
          <p:cNvPr id="259076" name="Picture 4"/>
          <p:cNvPicPr>
            <a:picLocks noGrp="1" noChangeAspect="1" noChangeArrowheads="1"/>
          </p:cNvPicPr>
          <p:nvPr>
            <p:ph sz="half" idx="2"/>
          </p:nvPr>
        </p:nvPicPr>
        <p:blipFill>
          <a:blip r:embed="rId4"/>
          <a:srcRect/>
          <a:stretch>
            <a:fillRect/>
          </a:stretch>
        </p:blipFill>
        <p:spPr>
          <a:xfrm>
            <a:off x="4724400" y="1752600"/>
            <a:ext cx="3590925" cy="3143250"/>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6"/>
          <p:cNvSpPr>
            <a:spLocks noGrp="1"/>
          </p:cNvSpPr>
          <p:nvPr>
            <p:ph type="sldNum" sz="quarter" idx="12"/>
          </p:nvPr>
        </p:nvSpPr>
        <p:spPr/>
        <p:txBody>
          <a:bodyPr/>
          <a:lstStyle/>
          <a:p>
            <a:fld id="{0D33DEC4-24F6-434B-8D53-4FACC385F69E}" type="slidenum">
              <a:rPr lang="en-US" altLang="en-US"/>
              <a:pPr/>
              <a:t>4</a:t>
            </a:fld>
            <a:endParaRPr lang="en-US" altLang="en-US"/>
          </a:p>
        </p:txBody>
      </p:sp>
      <p:sp>
        <p:nvSpPr>
          <p:cNvPr id="228354" name="Rectangle 2"/>
          <p:cNvSpPr>
            <a:spLocks noGrp="1" noChangeArrowheads="1"/>
          </p:cNvSpPr>
          <p:nvPr>
            <p:ph type="title"/>
          </p:nvPr>
        </p:nvSpPr>
        <p:spPr/>
        <p:txBody>
          <a:bodyPr/>
          <a:lstStyle/>
          <a:p>
            <a:r>
              <a:rPr lang="en-US"/>
              <a:t>General Trees</a:t>
            </a:r>
          </a:p>
        </p:txBody>
      </p:sp>
      <p:sp>
        <p:nvSpPr>
          <p:cNvPr id="228355" name="Rectangle 3"/>
          <p:cNvSpPr>
            <a:spLocks noGrp="1" noChangeArrowheads="1"/>
          </p:cNvSpPr>
          <p:nvPr>
            <p:ph type="body" sz="half" idx="1"/>
          </p:nvPr>
        </p:nvSpPr>
        <p:spPr/>
        <p:txBody>
          <a:bodyPr/>
          <a:lstStyle/>
          <a:p>
            <a:pPr lvl="1"/>
            <a:r>
              <a:rPr lang="en-US" sz="2000" b="1"/>
              <a:t>Nonrecursive definition</a:t>
            </a:r>
            <a:r>
              <a:rPr lang="en-US" sz="2000"/>
              <a:t>: a tree consists of a set of nodes and a set of directed edges that connect pairs of nodes.</a:t>
            </a:r>
          </a:p>
          <a:p>
            <a:pPr lvl="1"/>
            <a:r>
              <a:rPr lang="en-US" sz="2000" b="1"/>
              <a:t>Recursive definition</a:t>
            </a:r>
            <a:r>
              <a:rPr lang="en-US" sz="2000"/>
              <a:t>: Either a tree is empty or it consists of a root and zero or more nonempty subtrees T</a:t>
            </a:r>
            <a:r>
              <a:rPr lang="en-US" sz="2000" baseline="-25000"/>
              <a:t>1</a:t>
            </a:r>
            <a:r>
              <a:rPr lang="en-US" sz="2000"/>
              <a:t>, T</a:t>
            </a:r>
            <a:r>
              <a:rPr lang="en-US" sz="2000" baseline="-25000"/>
              <a:t>2</a:t>
            </a:r>
            <a:r>
              <a:rPr lang="en-US" sz="2000"/>
              <a:t>, … T</a:t>
            </a:r>
            <a:r>
              <a:rPr lang="en-US" sz="2000" baseline="-25000"/>
              <a:t>k</a:t>
            </a:r>
            <a:r>
              <a:rPr lang="en-US" sz="2000"/>
              <a:t>, each of whose roots are connected by an edge from the root.</a:t>
            </a:r>
          </a:p>
        </p:txBody>
      </p:sp>
      <p:sp>
        <p:nvSpPr>
          <p:cNvPr id="228372" name="Line 20"/>
          <p:cNvSpPr>
            <a:spLocks noChangeShapeType="1"/>
          </p:cNvSpPr>
          <p:nvPr/>
        </p:nvSpPr>
        <p:spPr bwMode="auto">
          <a:xfrm flipH="1">
            <a:off x="5715000" y="3581400"/>
            <a:ext cx="609600" cy="5334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8373" name="Line 21"/>
          <p:cNvSpPr>
            <a:spLocks noChangeShapeType="1"/>
          </p:cNvSpPr>
          <p:nvPr/>
        </p:nvSpPr>
        <p:spPr bwMode="auto">
          <a:xfrm flipH="1">
            <a:off x="6629400" y="3733800"/>
            <a:ext cx="76200" cy="3810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8374" name="Oval 22"/>
          <p:cNvSpPr>
            <a:spLocks noChangeArrowheads="1"/>
          </p:cNvSpPr>
          <p:nvPr/>
        </p:nvSpPr>
        <p:spPr bwMode="auto">
          <a:xfrm>
            <a:off x="6172200" y="3200400"/>
            <a:ext cx="1143000" cy="495300"/>
          </a:xfrm>
          <a:prstGeom prst="ellipse">
            <a:avLst/>
          </a:prstGeom>
          <a:solidFill>
            <a:srgbClr val="663300"/>
          </a:solidFill>
          <a:ln w="12700" cap="sq">
            <a:solidFill>
              <a:srgbClr val="000000"/>
            </a:solidFill>
            <a:round/>
            <a:headEnd type="none" w="sm" len="sm"/>
            <a:tailEnd type="none" w="sm" len="sm"/>
          </a:ln>
          <a:effectLst/>
        </p:spPr>
        <p:txBody>
          <a:bodyPr wrap="none" anchor="ctr" anchorCtr="1"/>
          <a:lstStyle/>
          <a:p>
            <a:pPr algn="ctr"/>
            <a:r>
              <a:rPr kumimoji="1" lang="en-US" sz="2400">
                <a:solidFill>
                  <a:schemeClr val="bg1"/>
                </a:solidFill>
              </a:rPr>
              <a:t>Root</a:t>
            </a:r>
          </a:p>
        </p:txBody>
      </p:sp>
      <p:sp>
        <p:nvSpPr>
          <p:cNvPr id="228375" name="AutoShape 23"/>
          <p:cNvSpPr>
            <a:spLocks noChangeArrowheads="1"/>
          </p:cNvSpPr>
          <p:nvPr/>
        </p:nvSpPr>
        <p:spPr bwMode="auto">
          <a:xfrm>
            <a:off x="6324600" y="4114800"/>
            <a:ext cx="609600" cy="990600"/>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r>
              <a:rPr lang="en-US"/>
              <a:t>T</a:t>
            </a:r>
            <a:r>
              <a:rPr lang="en-US" baseline="-25000"/>
              <a:t>2</a:t>
            </a:r>
          </a:p>
        </p:txBody>
      </p:sp>
      <p:sp>
        <p:nvSpPr>
          <p:cNvPr id="228376" name="AutoShape 24"/>
          <p:cNvSpPr>
            <a:spLocks noChangeArrowheads="1"/>
          </p:cNvSpPr>
          <p:nvPr/>
        </p:nvSpPr>
        <p:spPr bwMode="auto">
          <a:xfrm>
            <a:off x="5410200" y="4114800"/>
            <a:ext cx="609600" cy="990600"/>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r>
              <a:rPr lang="en-US"/>
              <a:t>T</a:t>
            </a:r>
            <a:r>
              <a:rPr lang="en-US" baseline="-25000"/>
              <a:t>1</a:t>
            </a:r>
          </a:p>
        </p:txBody>
      </p:sp>
      <p:sp>
        <p:nvSpPr>
          <p:cNvPr id="228377" name="AutoShape 25"/>
          <p:cNvSpPr>
            <a:spLocks noChangeArrowheads="1"/>
          </p:cNvSpPr>
          <p:nvPr/>
        </p:nvSpPr>
        <p:spPr bwMode="auto">
          <a:xfrm>
            <a:off x="7848600" y="4114800"/>
            <a:ext cx="609600" cy="990600"/>
          </a:xfrm>
          <a:prstGeom prst="triangle">
            <a:avLst>
              <a:gd name="adj" fmla="val 50000"/>
            </a:avLst>
          </a:prstGeom>
          <a:solidFill>
            <a:srgbClr val="FFFFFF"/>
          </a:solidFill>
          <a:ln w="12700" cap="sq">
            <a:solidFill>
              <a:srgbClr val="000000"/>
            </a:solidFill>
            <a:miter lim="800000"/>
            <a:headEnd type="none" w="sm" len="sm"/>
            <a:tailEnd type="none" w="sm" len="sm"/>
          </a:ln>
          <a:effectLst/>
        </p:spPr>
        <p:txBody>
          <a:bodyPr wrap="none" anchor="ctr"/>
          <a:lstStyle/>
          <a:p>
            <a:pPr algn="ctr"/>
            <a:r>
              <a:rPr lang="en-US"/>
              <a:t>T</a:t>
            </a:r>
            <a:r>
              <a:rPr lang="en-US" baseline="-25000"/>
              <a:t>k</a:t>
            </a:r>
          </a:p>
        </p:txBody>
      </p:sp>
      <p:sp>
        <p:nvSpPr>
          <p:cNvPr id="228379" name="Text Box 27"/>
          <p:cNvSpPr txBox="1">
            <a:spLocks noChangeArrowheads="1"/>
          </p:cNvSpPr>
          <p:nvPr/>
        </p:nvSpPr>
        <p:spPr bwMode="auto">
          <a:xfrm>
            <a:off x="7162800" y="4572000"/>
            <a:ext cx="533400" cy="457200"/>
          </a:xfrm>
          <a:prstGeom prst="rect">
            <a:avLst/>
          </a:prstGeom>
          <a:noFill/>
          <a:ln w="9525" cap="sq">
            <a:noFill/>
            <a:miter lim="800000"/>
            <a:headEnd/>
            <a:tailEnd/>
          </a:ln>
          <a:effectLst/>
        </p:spPr>
        <p:txBody>
          <a:bodyPr>
            <a:spAutoFit/>
          </a:bodyPr>
          <a:lstStyle/>
          <a:p>
            <a:pPr>
              <a:spcBef>
                <a:spcPct val="50000"/>
              </a:spcBef>
            </a:pPr>
            <a:r>
              <a:rPr lang="en-US" sz="2400">
                <a:cs typeface="Times New Roman" pitchFamily="18" charset="0"/>
              </a:rPr>
              <a:t>•••</a:t>
            </a:r>
            <a:endParaRPr lang="en-US" sz="2400"/>
          </a:p>
        </p:txBody>
      </p:sp>
      <p:sp>
        <p:nvSpPr>
          <p:cNvPr id="228380" name="Line 28"/>
          <p:cNvSpPr>
            <a:spLocks noChangeShapeType="1"/>
          </p:cNvSpPr>
          <p:nvPr/>
        </p:nvSpPr>
        <p:spPr bwMode="auto">
          <a:xfrm>
            <a:off x="7010400" y="3657600"/>
            <a:ext cx="1143000" cy="4572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8394" name="Rectangle 42"/>
          <p:cNvSpPr>
            <a:spLocks noChangeArrowheads="1"/>
          </p:cNvSpPr>
          <p:nvPr/>
        </p:nvSpPr>
        <p:spPr bwMode="auto">
          <a:xfrm>
            <a:off x="6172200" y="5257800"/>
            <a:ext cx="1447800" cy="381000"/>
          </a:xfrm>
          <a:prstGeom prst="rect">
            <a:avLst/>
          </a:prstGeom>
          <a:solidFill>
            <a:srgbClr val="66FFCC"/>
          </a:solidFill>
          <a:ln w="12700" cap="sq">
            <a:solidFill>
              <a:schemeClr val="tx1"/>
            </a:solidFill>
            <a:miter lim="800000"/>
            <a:headEnd type="none" w="sm" len="sm"/>
            <a:tailEnd type="none" w="sm" len="sm"/>
          </a:ln>
          <a:effectLst>
            <a:outerShdw dist="107763" dir="2700000" algn="ctr" rotWithShape="0">
              <a:schemeClr val="bg2"/>
            </a:outerShdw>
          </a:effectLst>
        </p:spPr>
        <p:txBody>
          <a:bodyPr anchor="ctr"/>
          <a:lstStyle/>
          <a:p>
            <a:pPr algn="ctr">
              <a:lnSpc>
                <a:spcPct val="90000"/>
              </a:lnSpc>
            </a:pPr>
            <a:r>
              <a:rPr kumimoji="1" lang="en-US" altLang="zh-TW" sz="2000">
                <a:solidFill>
                  <a:srgbClr val="000000"/>
                </a:solidFill>
                <a:latin typeface="Arial" charset="0"/>
              </a:rPr>
              <a:t>subtrees</a:t>
            </a:r>
            <a:endParaRPr kumimoji="1" lang="en-US" altLang="zh-TW" sz="2000">
              <a:solidFill>
                <a:srgbClr val="000000"/>
              </a:solidFill>
            </a:endParaRPr>
          </a:p>
        </p:txBody>
      </p:sp>
      <p:pic>
        <p:nvPicPr>
          <p:cNvPr id="228398" name="Picture 46"/>
          <p:cNvPicPr>
            <a:picLocks noGrp="1" noChangeAspect="1" noChangeArrowheads="1"/>
          </p:cNvPicPr>
          <p:nvPr>
            <p:ph sz="half" idx="2"/>
          </p:nvPr>
        </p:nvPicPr>
        <p:blipFill>
          <a:blip r:embed="rId3"/>
          <a:srcRect/>
          <a:stretch>
            <a:fillRect/>
          </a:stretch>
        </p:blipFill>
        <p:spPr>
          <a:xfrm>
            <a:off x="5410200" y="457200"/>
            <a:ext cx="2752725" cy="2409825"/>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to="" calcmode="lin" valueType="num">
                                      <p:cBhvr>
                                        <p:cTn id="7" dur="1" fill="hold"/>
                                        <p:tgtEl>
                                          <p:spTgt spid="228355">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28355">
                                            <p:txEl>
                                              <p:pRg st="1" end="1"/>
                                            </p:txEl>
                                          </p:spTgt>
                                        </p:tgtEl>
                                        <p:attrNameLst>
                                          <p:attrName>style.visibility</p:attrName>
                                        </p:attrNameLst>
                                      </p:cBhvr>
                                      <p:to>
                                        <p:strVal val="visible"/>
                                      </p:to>
                                    </p:set>
                                    <p:anim to="" calcmode="lin" valueType="num">
                                      <p:cBhvr>
                                        <p:cTn id="10" dur="1" fill="hold"/>
                                        <p:tgtEl>
                                          <p:spTgt spid="22835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A0AAAEE7-A87D-408E-B727-1584D5D3C392}" type="slidenum">
              <a:rPr lang="en-US" altLang="en-US"/>
              <a:pPr/>
              <a:t>5</a:t>
            </a:fld>
            <a:endParaRPr lang="en-US" altLang="en-US"/>
          </a:p>
        </p:txBody>
      </p:sp>
      <p:sp>
        <p:nvSpPr>
          <p:cNvPr id="229378" name="Rectangle 2"/>
          <p:cNvSpPr>
            <a:spLocks noGrp="1" noChangeArrowheads="1"/>
          </p:cNvSpPr>
          <p:nvPr>
            <p:ph type="title"/>
          </p:nvPr>
        </p:nvSpPr>
        <p:spPr/>
        <p:txBody>
          <a:bodyPr/>
          <a:lstStyle/>
          <a:p>
            <a:r>
              <a:rPr lang="en-US"/>
              <a:t>Rooted Trees</a:t>
            </a:r>
          </a:p>
        </p:txBody>
      </p:sp>
      <p:sp>
        <p:nvSpPr>
          <p:cNvPr id="229379" name="Rectangle 3"/>
          <p:cNvSpPr>
            <a:spLocks noGrp="1" noChangeArrowheads="1"/>
          </p:cNvSpPr>
          <p:nvPr>
            <p:ph type="body" idx="1"/>
          </p:nvPr>
        </p:nvSpPr>
        <p:spPr>
          <a:xfrm>
            <a:off x="457200" y="1066800"/>
            <a:ext cx="3886200" cy="4724400"/>
          </a:xfrm>
        </p:spPr>
        <p:txBody>
          <a:bodyPr/>
          <a:lstStyle/>
          <a:p>
            <a:r>
              <a:rPr lang="en-US" sz="2000"/>
              <a:t>In this class, we consider only rooted trees. A rooted tree has the following properties:</a:t>
            </a:r>
          </a:p>
          <a:p>
            <a:pPr lvl="1" indent="-212725"/>
            <a:r>
              <a:rPr lang="en-US" sz="1800"/>
              <a:t>One node is distinguished as the root.</a:t>
            </a:r>
          </a:p>
          <a:p>
            <a:pPr lvl="1" indent="-212725"/>
            <a:r>
              <a:rPr lang="en-US" sz="1800"/>
              <a:t>Every node </a:t>
            </a:r>
            <a:r>
              <a:rPr lang="en-US" sz="1800" i="1">
                <a:solidFill>
                  <a:srgbClr val="FF0000"/>
                </a:solidFill>
              </a:rPr>
              <a:t>c</a:t>
            </a:r>
            <a:r>
              <a:rPr lang="en-US" sz="1800"/>
              <a:t>, except the root, is connected by an edge from exactly one other node </a:t>
            </a:r>
            <a:r>
              <a:rPr lang="en-US" sz="1800" i="1">
                <a:solidFill>
                  <a:srgbClr val="FF0000"/>
                </a:solidFill>
              </a:rPr>
              <a:t>p</a:t>
            </a:r>
            <a:r>
              <a:rPr lang="en-US" sz="1800"/>
              <a:t>. </a:t>
            </a:r>
          </a:p>
          <a:p>
            <a:pPr lvl="1" indent="-212725"/>
            <a:r>
              <a:rPr lang="en-US" sz="1800"/>
              <a:t>Node</a:t>
            </a:r>
            <a:r>
              <a:rPr lang="en-US" sz="1800" i="1">
                <a:solidFill>
                  <a:srgbClr val="FF0000"/>
                </a:solidFill>
              </a:rPr>
              <a:t> p</a:t>
            </a:r>
            <a:r>
              <a:rPr lang="en-US" sz="1800"/>
              <a:t> is </a:t>
            </a:r>
            <a:r>
              <a:rPr lang="en-US" sz="1800" i="1">
                <a:solidFill>
                  <a:srgbClr val="FF0000"/>
                </a:solidFill>
              </a:rPr>
              <a:t>c</a:t>
            </a:r>
            <a:r>
              <a:rPr lang="en-US" sz="1800"/>
              <a:t>’s parent, and </a:t>
            </a:r>
            <a:r>
              <a:rPr lang="en-US" sz="1800" i="1">
                <a:solidFill>
                  <a:srgbClr val="FF0000"/>
                </a:solidFill>
              </a:rPr>
              <a:t>c</a:t>
            </a:r>
            <a:r>
              <a:rPr lang="en-US" sz="1800"/>
              <a:t> is one of </a:t>
            </a:r>
            <a:r>
              <a:rPr lang="en-US" sz="1800" i="1">
                <a:solidFill>
                  <a:srgbClr val="FF0000"/>
                </a:solidFill>
              </a:rPr>
              <a:t>p</a:t>
            </a:r>
            <a:r>
              <a:rPr lang="en-US" sz="1800"/>
              <a:t>’s children. – acyclic property</a:t>
            </a:r>
          </a:p>
          <a:p>
            <a:pPr lvl="1" indent="-212725"/>
            <a:r>
              <a:rPr lang="en-US" sz="1800"/>
              <a:t>A unique path traverses from the root to each node.</a:t>
            </a:r>
            <a:r>
              <a:rPr lang="en-US" sz="2400"/>
              <a:t> </a:t>
            </a:r>
          </a:p>
          <a:p>
            <a:pPr lvl="1" indent="-212725"/>
            <a:endParaRPr lang="en-US" sz="2400"/>
          </a:p>
        </p:txBody>
      </p:sp>
      <p:grpSp>
        <p:nvGrpSpPr>
          <p:cNvPr id="229407" name="Group 31"/>
          <p:cNvGrpSpPr>
            <a:grpSpLocks/>
          </p:cNvGrpSpPr>
          <p:nvPr/>
        </p:nvGrpSpPr>
        <p:grpSpPr bwMode="auto">
          <a:xfrm>
            <a:off x="6705600" y="685800"/>
            <a:ext cx="1600200" cy="1543050"/>
            <a:chOff x="1008" y="1344"/>
            <a:chExt cx="1008" cy="972"/>
          </a:xfrm>
        </p:grpSpPr>
        <p:sp>
          <p:nvSpPr>
            <p:cNvPr id="229408" name="Line 32"/>
            <p:cNvSpPr>
              <a:spLocks noChangeShapeType="1"/>
            </p:cNvSpPr>
            <p:nvPr/>
          </p:nvSpPr>
          <p:spPr bwMode="auto">
            <a:xfrm flipH="1">
              <a:off x="1116" y="1488"/>
              <a:ext cx="360" cy="72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09" name="Line 33"/>
            <p:cNvSpPr>
              <a:spLocks noChangeShapeType="1"/>
            </p:cNvSpPr>
            <p:nvPr/>
          </p:nvSpPr>
          <p:spPr bwMode="auto">
            <a:xfrm>
              <a:off x="1296" y="1848"/>
              <a:ext cx="144" cy="36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10" name="Line 34"/>
            <p:cNvSpPr>
              <a:spLocks noChangeShapeType="1"/>
            </p:cNvSpPr>
            <p:nvPr/>
          </p:nvSpPr>
          <p:spPr bwMode="auto">
            <a:xfrm>
              <a:off x="1512" y="1452"/>
              <a:ext cx="396" cy="792"/>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11" name="Oval 35"/>
            <p:cNvSpPr>
              <a:spLocks noChangeArrowheads="1"/>
            </p:cNvSpPr>
            <p:nvPr/>
          </p:nvSpPr>
          <p:spPr bwMode="auto">
            <a:xfrm>
              <a:off x="1404" y="1344"/>
              <a:ext cx="216" cy="216"/>
            </a:xfrm>
            <a:prstGeom prst="ellipse">
              <a:avLst/>
            </a:prstGeom>
            <a:solidFill>
              <a:srgbClr val="663300"/>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12" name="Oval 36"/>
            <p:cNvSpPr>
              <a:spLocks noChangeArrowheads="1"/>
            </p:cNvSpPr>
            <p:nvPr/>
          </p:nvSpPr>
          <p:spPr bwMode="auto">
            <a:xfrm>
              <a:off x="1188" y="1740"/>
              <a:ext cx="216" cy="216"/>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13" name="Oval 37"/>
            <p:cNvSpPr>
              <a:spLocks noChangeArrowheads="1"/>
            </p:cNvSpPr>
            <p:nvPr/>
          </p:nvSpPr>
          <p:spPr bwMode="auto">
            <a:xfrm>
              <a:off x="1620" y="1740"/>
              <a:ext cx="216" cy="216"/>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14" name="Oval 38"/>
            <p:cNvSpPr>
              <a:spLocks noChangeArrowheads="1"/>
            </p:cNvSpPr>
            <p:nvPr/>
          </p:nvSpPr>
          <p:spPr bwMode="auto">
            <a:xfrm>
              <a:off x="1008" y="2100"/>
              <a:ext cx="216" cy="216"/>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15" name="Oval 39"/>
            <p:cNvSpPr>
              <a:spLocks noChangeArrowheads="1"/>
            </p:cNvSpPr>
            <p:nvPr/>
          </p:nvSpPr>
          <p:spPr bwMode="auto">
            <a:xfrm>
              <a:off x="1332" y="2100"/>
              <a:ext cx="216" cy="216"/>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000"/>
            </a:p>
          </p:txBody>
        </p:sp>
        <p:sp>
          <p:nvSpPr>
            <p:cNvPr id="229416" name="Oval 40"/>
            <p:cNvSpPr>
              <a:spLocks noChangeArrowheads="1"/>
            </p:cNvSpPr>
            <p:nvPr/>
          </p:nvSpPr>
          <p:spPr bwMode="auto">
            <a:xfrm>
              <a:off x="1800" y="2100"/>
              <a:ext cx="216" cy="216"/>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grpSp>
      <p:sp>
        <p:nvSpPr>
          <p:cNvPr id="229424" name="Line 48"/>
          <p:cNvSpPr>
            <a:spLocks noChangeShapeType="1"/>
          </p:cNvSpPr>
          <p:nvPr/>
        </p:nvSpPr>
        <p:spPr bwMode="auto">
          <a:xfrm flipH="1">
            <a:off x="5181600" y="2743200"/>
            <a:ext cx="571500" cy="11430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9425" name="Line 49"/>
          <p:cNvSpPr>
            <a:spLocks noChangeShapeType="1"/>
          </p:cNvSpPr>
          <p:nvPr/>
        </p:nvSpPr>
        <p:spPr bwMode="auto">
          <a:xfrm>
            <a:off x="5505450" y="3257550"/>
            <a:ext cx="228600" cy="5715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9426" name="Line 50"/>
          <p:cNvSpPr>
            <a:spLocks noChangeShapeType="1"/>
          </p:cNvSpPr>
          <p:nvPr/>
        </p:nvSpPr>
        <p:spPr bwMode="auto">
          <a:xfrm>
            <a:off x="6477000" y="2857500"/>
            <a:ext cx="552450" cy="118110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29427" name="Oval 51"/>
          <p:cNvSpPr>
            <a:spLocks noChangeArrowheads="1"/>
          </p:cNvSpPr>
          <p:nvPr/>
        </p:nvSpPr>
        <p:spPr bwMode="auto">
          <a:xfrm>
            <a:off x="5715000" y="2438400"/>
            <a:ext cx="342900" cy="342900"/>
          </a:xfrm>
          <a:prstGeom prst="ellipse">
            <a:avLst/>
          </a:prstGeom>
          <a:solidFill>
            <a:srgbClr val="000000"/>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29428" name="Oval 52"/>
          <p:cNvSpPr>
            <a:spLocks noChangeArrowheads="1"/>
          </p:cNvSpPr>
          <p:nvPr/>
        </p:nvSpPr>
        <p:spPr bwMode="auto">
          <a:xfrm>
            <a:off x="5334000" y="30861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29429" name="Oval 53"/>
          <p:cNvSpPr>
            <a:spLocks noChangeArrowheads="1"/>
          </p:cNvSpPr>
          <p:nvPr/>
        </p:nvSpPr>
        <p:spPr bwMode="auto">
          <a:xfrm>
            <a:off x="6515100" y="30861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29430" name="Oval 54"/>
          <p:cNvSpPr>
            <a:spLocks noChangeArrowheads="1"/>
          </p:cNvSpPr>
          <p:nvPr/>
        </p:nvSpPr>
        <p:spPr bwMode="auto">
          <a:xfrm>
            <a:off x="5048250" y="36576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29431" name="Oval 55"/>
          <p:cNvSpPr>
            <a:spLocks noChangeArrowheads="1"/>
          </p:cNvSpPr>
          <p:nvPr/>
        </p:nvSpPr>
        <p:spPr bwMode="auto">
          <a:xfrm>
            <a:off x="5562600" y="36576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000"/>
          </a:p>
        </p:txBody>
      </p:sp>
      <p:sp>
        <p:nvSpPr>
          <p:cNvPr id="229432" name="Oval 56"/>
          <p:cNvSpPr>
            <a:spLocks noChangeArrowheads="1"/>
          </p:cNvSpPr>
          <p:nvPr/>
        </p:nvSpPr>
        <p:spPr bwMode="auto">
          <a:xfrm>
            <a:off x="6819900" y="3695700"/>
            <a:ext cx="342900" cy="342900"/>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29436" name="Oval 60"/>
          <p:cNvSpPr>
            <a:spLocks noChangeArrowheads="1"/>
          </p:cNvSpPr>
          <p:nvPr/>
        </p:nvSpPr>
        <p:spPr bwMode="auto">
          <a:xfrm>
            <a:off x="6210300" y="2476500"/>
            <a:ext cx="342900" cy="342900"/>
          </a:xfrm>
          <a:prstGeom prst="ellipse">
            <a:avLst/>
          </a:prstGeom>
          <a:solidFill>
            <a:srgbClr val="000000"/>
          </a:solidFill>
          <a:ln w="12700" cap="sq">
            <a:solidFill>
              <a:srgbClr val="000000"/>
            </a:solidFill>
            <a:round/>
            <a:headEnd type="none" w="sm" len="sm"/>
            <a:tailEnd type="none" w="sm" len="sm"/>
          </a:ln>
          <a:effectLst/>
        </p:spPr>
        <p:txBody>
          <a:bodyPr wrap="none" anchor="ctr" anchorCtr="1"/>
          <a:lstStyle/>
          <a:p>
            <a:pPr algn="ctr"/>
            <a:endParaRPr kumimoji="1" lang="en-US" sz="2400">
              <a:solidFill>
                <a:srgbClr val="FF0000"/>
              </a:solidFill>
            </a:endParaRPr>
          </a:p>
        </p:txBody>
      </p:sp>
      <p:sp>
        <p:nvSpPr>
          <p:cNvPr id="229441" name="Line 65"/>
          <p:cNvSpPr>
            <a:spLocks noChangeShapeType="1"/>
          </p:cNvSpPr>
          <p:nvPr/>
        </p:nvSpPr>
        <p:spPr bwMode="auto">
          <a:xfrm flipH="1">
            <a:off x="7029450" y="4343400"/>
            <a:ext cx="571500" cy="114300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42" name="Line 66"/>
          <p:cNvSpPr>
            <a:spLocks noChangeShapeType="1"/>
          </p:cNvSpPr>
          <p:nvPr/>
        </p:nvSpPr>
        <p:spPr bwMode="auto">
          <a:xfrm>
            <a:off x="7315200" y="4914900"/>
            <a:ext cx="228600" cy="57150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43" name="Line 67"/>
          <p:cNvSpPr>
            <a:spLocks noChangeShapeType="1"/>
          </p:cNvSpPr>
          <p:nvPr/>
        </p:nvSpPr>
        <p:spPr bwMode="auto">
          <a:xfrm>
            <a:off x="7658100" y="4286250"/>
            <a:ext cx="628650" cy="1257300"/>
          </a:xfrm>
          <a:prstGeom prst="line">
            <a:avLst/>
          </a:prstGeom>
          <a:noFill/>
          <a:ln w="12700" cap="sq">
            <a:solidFill>
              <a:schemeClr val="tx1"/>
            </a:solidFill>
            <a:round/>
            <a:headEnd type="none" w="sm" len="sm"/>
            <a:tailEnd type="none" w="sm" len="sm"/>
          </a:ln>
          <a:effectLst/>
        </p:spPr>
        <p:txBody>
          <a:bodyPr wrap="none" anchor="ctr"/>
          <a:lstStyle/>
          <a:p>
            <a:endParaRPr lang="en-US"/>
          </a:p>
        </p:txBody>
      </p:sp>
      <p:sp>
        <p:nvSpPr>
          <p:cNvPr id="229444" name="Oval 68"/>
          <p:cNvSpPr>
            <a:spLocks noChangeArrowheads="1"/>
          </p:cNvSpPr>
          <p:nvPr/>
        </p:nvSpPr>
        <p:spPr bwMode="auto">
          <a:xfrm>
            <a:off x="7486650" y="4114800"/>
            <a:ext cx="342900" cy="342900"/>
          </a:xfrm>
          <a:prstGeom prst="ellipse">
            <a:avLst/>
          </a:prstGeom>
          <a:solidFill>
            <a:srgbClr val="663300"/>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45" name="Oval 69"/>
          <p:cNvSpPr>
            <a:spLocks noChangeArrowheads="1"/>
          </p:cNvSpPr>
          <p:nvPr/>
        </p:nvSpPr>
        <p:spPr bwMode="auto">
          <a:xfrm>
            <a:off x="7143750" y="4743450"/>
            <a:ext cx="342900" cy="342900"/>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46" name="Oval 70"/>
          <p:cNvSpPr>
            <a:spLocks noChangeArrowheads="1"/>
          </p:cNvSpPr>
          <p:nvPr/>
        </p:nvSpPr>
        <p:spPr bwMode="auto">
          <a:xfrm>
            <a:off x="7829550" y="4743450"/>
            <a:ext cx="342900" cy="342900"/>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47" name="Oval 71"/>
          <p:cNvSpPr>
            <a:spLocks noChangeArrowheads="1"/>
          </p:cNvSpPr>
          <p:nvPr/>
        </p:nvSpPr>
        <p:spPr bwMode="auto">
          <a:xfrm>
            <a:off x="6858000" y="5314950"/>
            <a:ext cx="342900" cy="342900"/>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48" name="Oval 72"/>
          <p:cNvSpPr>
            <a:spLocks noChangeArrowheads="1"/>
          </p:cNvSpPr>
          <p:nvPr/>
        </p:nvSpPr>
        <p:spPr bwMode="auto">
          <a:xfrm>
            <a:off x="7372350" y="5314950"/>
            <a:ext cx="342900" cy="342900"/>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000"/>
          </a:p>
        </p:txBody>
      </p:sp>
      <p:sp>
        <p:nvSpPr>
          <p:cNvPr id="229449" name="Oval 73"/>
          <p:cNvSpPr>
            <a:spLocks noChangeArrowheads="1"/>
          </p:cNvSpPr>
          <p:nvPr/>
        </p:nvSpPr>
        <p:spPr bwMode="auto">
          <a:xfrm>
            <a:off x="8115300" y="5314950"/>
            <a:ext cx="342900" cy="342900"/>
          </a:xfrm>
          <a:prstGeom prst="ellipse">
            <a:avLst/>
          </a:prstGeom>
          <a:solidFill>
            <a:srgbClr val="FFFFFF"/>
          </a:solidFill>
          <a:ln w="12700" cap="sq">
            <a:solidFill>
              <a:schemeClr val="tx1"/>
            </a:solidFill>
            <a:round/>
            <a:headEnd type="none" w="sm" len="sm"/>
            <a:tailEnd type="none" w="sm" len="sm"/>
          </a:ln>
          <a:effectLst/>
        </p:spPr>
        <p:txBody>
          <a:bodyPr wrap="none" anchor="ctr" anchorCtr="1"/>
          <a:lstStyle/>
          <a:p>
            <a:pPr algn="ctr"/>
            <a:endParaRPr kumimoji="1" lang="en-US" sz="2400"/>
          </a:p>
        </p:txBody>
      </p:sp>
      <p:sp>
        <p:nvSpPr>
          <p:cNvPr id="229450" name="Line 74"/>
          <p:cNvSpPr>
            <a:spLocks noChangeShapeType="1"/>
          </p:cNvSpPr>
          <p:nvPr/>
        </p:nvSpPr>
        <p:spPr bwMode="auto">
          <a:xfrm flipH="1">
            <a:off x="7696200" y="5029200"/>
            <a:ext cx="152400" cy="304800"/>
          </a:xfrm>
          <a:prstGeom prst="line">
            <a:avLst/>
          </a:prstGeom>
          <a:noFill/>
          <a:ln w="9525" cap="sq">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 to="" calcmode="lin" valueType="num">
                                      <p:cBhvr>
                                        <p:cTn id="7" dur="1" fill="hold"/>
                                        <p:tgtEl>
                                          <p:spTgt spid="229379">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 to="" calcmode="lin" valueType="num">
                                      <p:cBhvr>
                                        <p:cTn id="10" dur="1" fill="hold"/>
                                        <p:tgtEl>
                                          <p:spTgt spid="229379">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 to="" calcmode="lin" valueType="num">
                                      <p:cBhvr>
                                        <p:cTn id="13" dur="1" fill="hold"/>
                                        <p:tgtEl>
                                          <p:spTgt spid="229379">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229379">
                                            <p:txEl>
                                              <p:pRg st="3" end="3"/>
                                            </p:txEl>
                                          </p:spTgt>
                                        </p:tgtEl>
                                        <p:attrNameLst>
                                          <p:attrName>style.visibility</p:attrName>
                                        </p:attrNameLst>
                                      </p:cBhvr>
                                      <p:to>
                                        <p:strVal val="visible"/>
                                      </p:to>
                                    </p:set>
                                    <p:anim to="" calcmode="lin" valueType="num">
                                      <p:cBhvr>
                                        <p:cTn id="16" dur="1" fill="hold"/>
                                        <p:tgtEl>
                                          <p:spTgt spid="229379">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229379">
                                            <p:txEl>
                                              <p:pRg st="4" end="4"/>
                                            </p:txEl>
                                          </p:spTgt>
                                        </p:tgtEl>
                                        <p:attrNameLst>
                                          <p:attrName>style.visibility</p:attrName>
                                        </p:attrNameLst>
                                      </p:cBhvr>
                                      <p:to>
                                        <p:strVal val="visible"/>
                                      </p:to>
                                    </p:set>
                                    <p:anim to="" calcmode="lin" valueType="num">
                                      <p:cBhvr>
                                        <p:cTn id="19" dur="1" fill="hold"/>
                                        <p:tgtEl>
                                          <p:spTgt spid="229379">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5D4D1163-2BA3-45D1-AC0C-0237741BB305}" type="slidenum">
              <a:rPr lang="en-US" altLang="en-US"/>
              <a:pPr/>
              <a:t>6</a:t>
            </a:fld>
            <a:endParaRPr lang="en-US" altLang="en-US"/>
          </a:p>
        </p:txBody>
      </p:sp>
      <p:sp>
        <p:nvSpPr>
          <p:cNvPr id="230402" name="Rectangle 2"/>
          <p:cNvSpPr>
            <a:spLocks noGrp="1" noChangeArrowheads="1"/>
          </p:cNvSpPr>
          <p:nvPr>
            <p:ph type="title"/>
          </p:nvPr>
        </p:nvSpPr>
        <p:spPr/>
        <p:txBody>
          <a:bodyPr/>
          <a:lstStyle/>
          <a:p>
            <a:r>
              <a:rPr lang="en-US"/>
              <a:t>General Terms</a:t>
            </a:r>
          </a:p>
        </p:txBody>
      </p:sp>
      <p:sp>
        <p:nvSpPr>
          <p:cNvPr id="230404" name="Rectangle 4"/>
          <p:cNvSpPr>
            <a:spLocks noGrp="1" noChangeArrowheads="1"/>
          </p:cNvSpPr>
          <p:nvPr>
            <p:ph type="body" idx="1"/>
          </p:nvPr>
        </p:nvSpPr>
        <p:spPr>
          <a:xfrm>
            <a:off x="685800" y="1219200"/>
            <a:ext cx="4495800" cy="4530725"/>
          </a:xfrm>
          <a:noFill/>
          <a:ln/>
        </p:spPr>
        <p:txBody>
          <a:bodyPr/>
          <a:lstStyle/>
          <a:p>
            <a:pPr>
              <a:lnSpc>
                <a:spcPct val="90000"/>
              </a:lnSpc>
            </a:pPr>
            <a:r>
              <a:rPr lang="en-US" sz="2000" b="1" dirty="0"/>
              <a:t>Path length</a:t>
            </a:r>
            <a:r>
              <a:rPr lang="en-US" sz="2000" dirty="0"/>
              <a:t>: the number of </a:t>
            </a:r>
            <a:r>
              <a:rPr lang="en-US" sz="2000" u="sng" dirty="0"/>
              <a:t>edges</a:t>
            </a:r>
            <a:r>
              <a:rPr lang="en-US" sz="2000" dirty="0"/>
              <a:t> on the path from a node to another.</a:t>
            </a:r>
          </a:p>
          <a:p>
            <a:pPr>
              <a:lnSpc>
                <a:spcPct val="90000"/>
              </a:lnSpc>
            </a:pPr>
            <a:r>
              <a:rPr lang="en-US" sz="2000" b="1" dirty="0"/>
              <a:t>Depth of a node</a:t>
            </a:r>
            <a:r>
              <a:rPr lang="en-US" sz="2000" dirty="0"/>
              <a:t>: the length of the path </a:t>
            </a:r>
            <a:r>
              <a:rPr lang="en-US" sz="2000" u="sng" dirty="0"/>
              <a:t>from the root to the node</a:t>
            </a:r>
            <a:r>
              <a:rPr lang="en-US" sz="2000" dirty="0"/>
              <a:t>.</a:t>
            </a:r>
          </a:p>
          <a:p>
            <a:pPr>
              <a:lnSpc>
                <a:spcPct val="90000"/>
              </a:lnSpc>
            </a:pPr>
            <a:r>
              <a:rPr lang="en-US" sz="2000" b="1" dirty="0"/>
              <a:t>Height of a node</a:t>
            </a:r>
            <a:r>
              <a:rPr lang="en-US" sz="2000" dirty="0"/>
              <a:t>: the length of the path </a:t>
            </a:r>
            <a:r>
              <a:rPr lang="en-US" sz="2000" u="sng" dirty="0"/>
              <a:t>form the node to the deepest leaf.</a:t>
            </a:r>
          </a:p>
          <a:p>
            <a:pPr>
              <a:lnSpc>
                <a:spcPct val="90000"/>
              </a:lnSpc>
            </a:pPr>
            <a:r>
              <a:rPr lang="en-US" sz="2000" b="1" dirty="0"/>
              <a:t>Siblings</a:t>
            </a:r>
            <a:r>
              <a:rPr lang="en-US" sz="2000" dirty="0"/>
              <a:t>: Nodes with the same parent.</a:t>
            </a:r>
          </a:p>
          <a:p>
            <a:pPr>
              <a:lnSpc>
                <a:spcPct val="90000"/>
              </a:lnSpc>
            </a:pPr>
            <a:r>
              <a:rPr lang="en-US" sz="2000" b="1" dirty="0"/>
              <a:t>Size of a Node</a:t>
            </a:r>
            <a:r>
              <a:rPr lang="en-US" sz="2000" dirty="0"/>
              <a:t>: the number of descendants the node has (including the node itself). The size of root is the size of a tree. The size of a leaf is 1.</a:t>
            </a:r>
          </a:p>
        </p:txBody>
      </p:sp>
      <p:grpSp>
        <p:nvGrpSpPr>
          <p:cNvPr id="230405" name="Group 5"/>
          <p:cNvGrpSpPr>
            <a:grpSpLocks/>
          </p:cNvGrpSpPr>
          <p:nvPr/>
        </p:nvGrpSpPr>
        <p:grpSpPr bwMode="auto">
          <a:xfrm>
            <a:off x="5753100" y="914400"/>
            <a:ext cx="2324100" cy="2095500"/>
            <a:chOff x="2856" y="960"/>
            <a:chExt cx="1464" cy="1320"/>
          </a:xfrm>
        </p:grpSpPr>
        <p:sp>
          <p:nvSpPr>
            <p:cNvPr id="230406" name="Line 6"/>
            <p:cNvSpPr>
              <a:spLocks noChangeShapeType="1"/>
            </p:cNvSpPr>
            <p:nvPr/>
          </p:nvSpPr>
          <p:spPr bwMode="auto">
            <a:xfrm>
              <a:off x="3648" y="1056"/>
              <a:ext cx="0"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07" name="Line 7"/>
            <p:cNvSpPr>
              <a:spLocks noChangeShapeType="1"/>
            </p:cNvSpPr>
            <p:nvPr/>
          </p:nvSpPr>
          <p:spPr bwMode="auto">
            <a:xfrm flipH="1">
              <a:off x="4008" y="1824"/>
              <a:ext cx="216"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08" name="Line 8"/>
            <p:cNvSpPr>
              <a:spLocks noChangeShapeType="1"/>
            </p:cNvSpPr>
            <p:nvPr/>
          </p:nvSpPr>
          <p:spPr bwMode="auto">
            <a:xfrm>
              <a:off x="3984" y="1440"/>
              <a:ext cx="192"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09" name="Line 9"/>
            <p:cNvSpPr>
              <a:spLocks noChangeShapeType="1"/>
            </p:cNvSpPr>
            <p:nvPr/>
          </p:nvSpPr>
          <p:spPr bwMode="auto">
            <a:xfrm flipH="1">
              <a:off x="2928" y="1440"/>
              <a:ext cx="336"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10" name="Line 10"/>
            <p:cNvSpPr>
              <a:spLocks noChangeShapeType="1"/>
            </p:cNvSpPr>
            <p:nvPr/>
          </p:nvSpPr>
          <p:spPr bwMode="auto">
            <a:xfrm>
              <a:off x="3264" y="1440"/>
              <a:ext cx="144"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11" name="Line 11"/>
            <p:cNvSpPr>
              <a:spLocks noChangeShapeType="1"/>
            </p:cNvSpPr>
            <p:nvPr/>
          </p:nvSpPr>
          <p:spPr bwMode="auto">
            <a:xfrm flipH="1">
              <a:off x="3312" y="1116"/>
              <a:ext cx="336" cy="27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12" name="Line 12"/>
            <p:cNvSpPr>
              <a:spLocks noChangeShapeType="1"/>
            </p:cNvSpPr>
            <p:nvPr/>
          </p:nvSpPr>
          <p:spPr bwMode="auto">
            <a:xfrm>
              <a:off x="3696" y="1104"/>
              <a:ext cx="240"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30413" name="Oval 13"/>
            <p:cNvSpPr>
              <a:spLocks noChangeArrowheads="1"/>
            </p:cNvSpPr>
            <p:nvPr/>
          </p:nvSpPr>
          <p:spPr bwMode="auto">
            <a:xfrm>
              <a:off x="3564" y="96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A</a:t>
              </a:r>
            </a:p>
          </p:txBody>
        </p:sp>
        <p:sp>
          <p:nvSpPr>
            <p:cNvPr id="230414" name="Oval 14"/>
            <p:cNvSpPr>
              <a:spLocks noChangeArrowheads="1"/>
            </p:cNvSpPr>
            <p:nvPr/>
          </p:nvSpPr>
          <p:spPr bwMode="auto">
            <a:xfrm>
              <a:off x="3168" y="129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B</a:t>
              </a:r>
            </a:p>
          </p:txBody>
        </p:sp>
        <p:sp>
          <p:nvSpPr>
            <p:cNvPr id="230415" name="Oval 15"/>
            <p:cNvSpPr>
              <a:spLocks noChangeArrowheads="1"/>
            </p:cNvSpPr>
            <p:nvPr/>
          </p:nvSpPr>
          <p:spPr bwMode="auto">
            <a:xfrm>
              <a:off x="3864" y="132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D</a:t>
              </a:r>
            </a:p>
          </p:txBody>
        </p:sp>
        <p:sp>
          <p:nvSpPr>
            <p:cNvPr id="230416" name="Oval 16"/>
            <p:cNvSpPr>
              <a:spLocks noChangeArrowheads="1"/>
            </p:cNvSpPr>
            <p:nvPr/>
          </p:nvSpPr>
          <p:spPr bwMode="auto">
            <a:xfrm>
              <a:off x="3288" y="168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F</a:t>
              </a:r>
            </a:p>
          </p:txBody>
        </p:sp>
        <p:sp>
          <p:nvSpPr>
            <p:cNvPr id="230417" name="Oval 17"/>
            <p:cNvSpPr>
              <a:spLocks noChangeArrowheads="1"/>
            </p:cNvSpPr>
            <p:nvPr/>
          </p:nvSpPr>
          <p:spPr bwMode="auto">
            <a:xfrm>
              <a:off x="4104" y="1704"/>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G</a:t>
              </a:r>
            </a:p>
          </p:txBody>
        </p:sp>
        <p:sp>
          <p:nvSpPr>
            <p:cNvPr id="230418" name="Oval 18"/>
            <p:cNvSpPr>
              <a:spLocks noChangeArrowheads="1"/>
            </p:cNvSpPr>
            <p:nvPr/>
          </p:nvSpPr>
          <p:spPr bwMode="auto">
            <a:xfrm>
              <a:off x="3912" y="2064"/>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H</a:t>
              </a:r>
            </a:p>
          </p:txBody>
        </p:sp>
        <p:sp>
          <p:nvSpPr>
            <p:cNvPr id="230419" name="Oval 19"/>
            <p:cNvSpPr>
              <a:spLocks noChangeArrowheads="1"/>
            </p:cNvSpPr>
            <p:nvPr/>
          </p:nvSpPr>
          <p:spPr bwMode="auto">
            <a:xfrm>
              <a:off x="2856" y="168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E</a:t>
              </a:r>
            </a:p>
          </p:txBody>
        </p:sp>
        <p:sp>
          <p:nvSpPr>
            <p:cNvPr id="230420" name="Oval 20"/>
            <p:cNvSpPr>
              <a:spLocks noChangeArrowheads="1"/>
            </p:cNvSpPr>
            <p:nvPr/>
          </p:nvSpPr>
          <p:spPr bwMode="auto">
            <a:xfrm>
              <a:off x="3552" y="129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C</a:t>
              </a:r>
            </a:p>
          </p:txBody>
        </p:sp>
      </p:grpSp>
      <p:sp>
        <p:nvSpPr>
          <p:cNvPr id="230421" name="Text Box 21"/>
          <p:cNvSpPr txBox="1">
            <a:spLocks noChangeArrowheads="1"/>
          </p:cNvSpPr>
          <p:nvPr/>
        </p:nvSpPr>
        <p:spPr bwMode="auto">
          <a:xfrm>
            <a:off x="5486400" y="3200400"/>
            <a:ext cx="3200400" cy="2046288"/>
          </a:xfrm>
          <a:prstGeom prst="rect">
            <a:avLst/>
          </a:prstGeom>
          <a:noFill/>
          <a:ln w="9525" cap="sq">
            <a:solidFill>
              <a:schemeClr val="tx1"/>
            </a:solidFill>
            <a:miter lim="800000"/>
            <a:headEnd/>
            <a:tailEnd/>
          </a:ln>
          <a:effectLst/>
        </p:spPr>
        <p:txBody>
          <a:bodyPr>
            <a:spAutoFit/>
          </a:bodyPr>
          <a:lstStyle/>
          <a:p>
            <a:pPr>
              <a:lnSpc>
                <a:spcPct val="70000"/>
              </a:lnSpc>
              <a:spcBef>
                <a:spcPct val="10000"/>
              </a:spcBef>
            </a:pPr>
            <a:r>
              <a:rPr lang="en-US"/>
              <a:t>Node   Height    Depth     Size</a:t>
            </a:r>
          </a:p>
          <a:p>
            <a:pPr>
              <a:lnSpc>
                <a:spcPct val="70000"/>
              </a:lnSpc>
              <a:spcBef>
                <a:spcPct val="10000"/>
              </a:spcBef>
            </a:pPr>
            <a:r>
              <a:rPr lang="en-US"/>
              <a:t>  A	3	0          8</a:t>
            </a:r>
          </a:p>
          <a:p>
            <a:pPr>
              <a:lnSpc>
                <a:spcPct val="70000"/>
              </a:lnSpc>
              <a:spcBef>
                <a:spcPct val="10000"/>
              </a:spcBef>
            </a:pPr>
            <a:r>
              <a:rPr lang="en-US"/>
              <a:t>  B	1	1          3   </a:t>
            </a:r>
          </a:p>
          <a:p>
            <a:pPr>
              <a:lnSpc>
                <a:spcPct val="70000"/>
              </a:lnSpc>
              <a:spcBef>
                <a:spcPct val="10000"/>
              </a:spcBef>
            </a:pPr>
            <a:r>
              <a:rPr lang="en-US"/>
              <a:t>  C	0	1          1</a:t>
            </a:r>
          </a:p>
          <a:p>
            <a:pPr>
              <a:lnSpc>
                <a:spcPct val="70000"/>
              </a:lnSpc>
              <a:spcBef>
                <a:spcPct val="10000"/>
              </a:spcBef>
            </a:pPr>
            <a:r>
              <a:rPr lang="en-US"/>
              <a:t>  D	2	1          3</a:t>
            </a:r>
          </a:p>
          <a:p>
            <a:pPr>
              <a:lnSpc>
                <a:spcPct val="70000"/>
              </a:lnSpc>
              <a:spcBef>
                <a:spcPct val="10000"/>
              </a:spcBef>
            </a:pPr>
            <a:r>
              <a:rPr lang="en-US"/>
              <a:t>  E	0	2          1</a:t>
            </a:r>
          </a:p>
          <a:p>
            <a:pPr>
              <a:lnSpc>
                <a:spcPct val="70000"/>
              </a:lnSpc>
              <a:spcBef>
                <a:spcPct val="10000"/>
              </a:spcBef>
            </a:pPr>
            <a:r>
              <a:rPr lang="en-US"/>
              <a:t>  F	0	2          1</a:t>
            </a:r>
          </a:p>
          <a:p>
            <a:pPr>
              <a:lnSpc>
                <a:spcPct val="70000"/>
              </a:lnSpc>
              <a:spcBef>
                <a:spcPct val="10000"/>
              </a:spcBef>
            </a:pPr>
            <a:r>
              <a:rPr lang="en-US"/>
              <a:t>  G	1	2          2</a:t>
            </a:r>
          </a:p>
          <a:p>
            <a:pPr>
              <a:lnSpc>
                <a:spcPct val="70000"/>
              </a:lnSpc>
              <a:spcBef>
                <a:spcPct val="10000"/>
              </a:spcBef>
            </a:pPr>
            <a:r>
              <a:rPr lang="en-US"/>
              <a:t>  H	0	3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0404">
                                            <p:txEl>
                                              <p:pRg st="0" end="0"/>
                                            </p:txEl>
                                          </p:spTgt>
                                        </p:tgtEl>
                                        <p:attrNameLst>
                                          <p:attrName>style.visibility</p:attrName>
                                        </p:attrNameLst>
                                      </p:cBhvr>
                                      <p:to>
                                        <p:strVal val="visible"/>
                                      </p:to>
                                    </p:set>
                                    <p:anim to="" calcmode="lin" valueType="num">
                                      <p:cBhvr>
                                        <p:cTn id="7" dur="1" fill="hold"/>
                                        <p:tgtEl>
                                          <p:spTgt spid="230404">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30404">
                                            <p:txEl>
                                              <p:pRg st="1" end="1"/>
                                            </p:txEl>
                                          </p:spTgt>
                                        </p:tgtEl>
                                        <p:attrNameLst>
                                          <p:attrName>style.visibility</p:attrName>
                                        </p:attrNameLst>
                                      </p:cBhvr>
                                      <p:to>
                                        <p:strVal val="visible"/>
                                      </p:to>
                                    </p:set>
                                    <p:anim to="" calcmode="lin" valueType="num">
                                      <p:cBhvr>
                                        <p:cTn id="12" dur="1" fill="hold"/>
                                        <p:tgtEl>
                                          <p:spTgt spid="230404">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30404">
                                            <p:txEl>
                                              <p:pRg st="2" end="2"/>
                                            </p:txEl>
                                          </p:spTgt>
                                        </p:tgtEl>
                                        <p:attrNameLst>
                                          <p:attrName>style.visibility</p:attrName>
                                        </p:attrNameLst>
                                      </p:cBhvr>
                                      <p:to>
                                        <p:strVal val="visible"/>
                                      </p:to>
                                    </p:set>
                                    <p:anim to="" calcmode="lin" valueType="num">
                                      <p:cBhvr>
                                        <p:cTn id="17" dur="1" fill="hold"/>
                                        <p:tgtEl>
                                          <p:spTgt spid="230404">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30404">
                                            <p:txEl>
                                              <p:pRg st="3" end="3"/>
                                            </p:txEl>
                                          </p:spTgt>
                                        </p:tgtEl>
                                        <p:attrNameLst>
                                          <p:attrName>style.visibility</p:attrName>
                                        </p:attrNameLst>
                                      </p:cBhvr>
                                      <p:to>
                                        <p:strVal val="visible"/>
                                      </p:to>
                                    </p:set>
                                    <p:anim to="" calcmode="lin" valueType="num">
                                      <p:cBhvr>
                                        <p:cTn id="22" dur="1" fill="hold"/>
                                        <p:tgtEl>
                                          <p:spTgt spid="230404">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30404">
                                            <p:txEl>
                                              <p:pRg st="4" end="4"/>
                                            </p:txEl>
                                          </p:spTgt>
                                        </p:tgtEl>
                                        <p:attrNameLst>
                                          <p:attrName>style.visibility</p:attrName>
                                        </p:attrNameLst>
                                      </p:cBhvr>
                                      <p:to>
                                        <p:strVal val="visible"/>
                                      </p:to>
                                    </p:set>
                                    <p:anim to="" calcmode="lin" valueType="num">
                                      <p:cBhvr>
                                        <p:cTn id="27" dur="1" fill="hold"/>
                                        <p:tgtEl>
                                          <p:spTgt spid="230404">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fld id="{A302580B-866D-4E11-A88A-FB962BA2A8EA}" type="slidenum">
              <a:rPr lang="en-US" altLang="en-US"/>
              <a:pPr/>
              <a:t>7</a:t>
            </a:fld>
            <a:endParaRPr lang="en-US" altLang="en-US"/>
          </a:p>
        </p:txBody>
      </p:sp>
      <p:sp>
        <p:nvSpPr>
          <p:cNvPr id="242690" name="Rectangle 2"/>
          <p:cNvSpPr>
            <a:spLocks noGrp="1" noChangeArrowheads="1"/>
          </p:cNvSpPr>
          <p:nvPr>
            <p:ph type="title"/>
          </p:nvPr>
        </p:nvSpPr>
        <p:spPr>
          <a:xfrm>
            <a:off x="609600" y="304800"/>
            <a:ext cx="6858000" cy="914400"/>
          </a:xfrm>
          <a:noFill/>
          <a:ln/>
        </p:spPr>
        <p:txBody>
          <a:bodyPr anchor="ctr"/>
          <a:lstStyle/>
          <a:p>
            <a:r>
              <a:rPr lang="en-US" sz="3200"/>
              <a:t>Representation Of a General Tree</a:t>
            </a:r>
            <a:br>
              <a:rPr lang="en-US" sz="3200"/>
            </a:br>
            <a:r>
              <a:rPr lang="en-US" sz="3200"/>
              <a:t>	-- first child/next sibling </a:t>
            </a:r>
          </a:p>
        </p:txBody>
      </p:sp>
      <p:sp>
        <p:nvSpPr>
          <p:cNvPr id="242691" name="Rectangle 3"/>
          <p:cNvSpPr>
            <a:spLocks noGrp="1" noChangeArrowheads="1"/>
          </p:cNvSpPr>
          <p:nvPr>
            <p:ph type="body" idx="1"/>
          </p:nvPr>
        </p:nvSpPr>
        <p:spPr>
          <a:xfrm>
            <a:off x="609600" y="1447800"/>
            <a:ext cx="4495800" cy="609600"/>
          </a:xfrm>
          <a:noFill/>
          <a:ln/>
        </p:spPr>
        <p:txBody>
          <a:bodyPr/>
          <a:lstStyle/>
          <a:p>
            <a:r>
              <a:rPr lang="en-US" sz="2400"/>
              <a:t>Example for this tree:</a:t>
            </a:r>
          </a:p>
        </p:txBody>
      </p:sp>
      <p:grpSp>
        <p:nvGrpSpPr>
          <p:cNvPr id="242692" name="Group 4"/>
          <p:cNvGrpSpPr>
            <a:grpSpLocks/>
          </p:cNvGrpSpPr>
          <p:nvPr/>
        </p:nvGrpSpPr>
        <p:grpSpPr bwMode="auto">
          <a:xfrm>
            <a:off x="6210300" y="1028700"/>
            <a:ext cx="2324100" cy="2095500"/>
            <a:chOff x="192" y="696"/>
            <a:chExt cx="1464" cy="1320"/>
          </a:xfrm>
        </p:grpSpPr>
        <p:sp>
          <p:nvSpPr>
            <p:cNvPr id="242693" name="Line 5"/>
            <p:cNvSpPr>
              <a:spLocks noChangeShapeType="1"/>
            </p:cNvSpPr>
            <p:nvPr/>
          </p:nvSpPr>
          <p:spPr bwMode="auto">
            <a:xfrm>
              <a:off x="984" y="792"/>
              <a:ext cx="0"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4" name="Line 6"/>
            <p:cNvSpPr>
              <a:spLocks noChangeShapeType="1"/>
            </p:cNvSpPr>
            <p:nvPr/>
          </p:nvSpPr>
          <p:spPr bwMode="auto">
            <a:xfrm flipH="1">
              <a:off x="1344" y="1560"/>
              <a:ext cx="216"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5" name="Line 7"/>
            <p:cNvSpPr>
              <a:spLocks noChangeShapeType="1"/>
            </p:cNvSpPr>
            <p:nvPr/>
          </p:nvSpPr>
          <p:spPr bwMode="auto">
            <a:xfrm>
              <a:off x="1320" y="1176"/>
              <a:ext cx="192"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6" name="Line 8"/>
            <p:cNvSpPr>
              <a:spLocks noChangeShapeType="1"/>
            </p:cNvSpPr>
            <p:nvPr/>
          </p:nvSpPr>
          <p:spPr bwMode="auto">
            <a:xfrm flipH="1">
              <a:off x="264" y="1176"/>
              <a:ext cx="336" cy="384"/>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7" name="Line 9"/>
            <p:cNvSpPr>
              <a:spLocks noChangeShapeType="1"/>
            </p:cNvSpPr>
            <p:nvPr/>
          </p:nvSpPr>
          <p:spPr bwMode="auto">
            <a:xfrm>
              <a:off x="600" y="1176"/>
              <a:ext cx="144" cy="33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8" name="Line 10"/>
            <p:cNvSpPr>
              <a:spLocks noChangeShapeType="1"/>
            </p:cNvSpPr>
            <p:nvPr/>
          </p:nvSpPr>
          <p:spPr bwMode="auto">
            <a:xfrm flipH="1">
              <a:off x="648" y="852"/>
              <a:ext cx="336" cy="276"/>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699" name="Line 11"/>
            <p:cNvSpPr>
              <a:spLocks noChangeShapeType="1"/>
            </p:cNvSpPr>
            <p:nvPr/>
          </p:nvSpPr>
          <p:spPr bwMode="auto">
            <a:xfrm>
              <a:off x="1032" y="840"/>
              <a:ext cx="240" cy="288"/>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242700" name="Oval 12"/>
            <p:cNvSpPr>
              <a:spLocks noChangeArrowheads="1"/>
            </p:cNvSpPr>
            <p:nvPr/>
          </p:nvSpPr>
          <p:spPr bwMode="auto">
            <a:xfrm>
              <a:off x="900" y="69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A</a:t>
              </a:r>
            </a:p>
          </p:txBody>
        </p:sp>
        <p:sp>
          <p:nvSpPr>
            <p:cNvPr id="242701" name="Oval 13"/>
            <p:cNvSpPr>
              <a:spLocks noChangeArrowheads="1"/>
            </p:cNvSpPr>
            <p:nvPr/>
          </p:nvSpPr>
          <p:spPr bwMode="auto">
            <a:xfrm>
              <a:off x="504" y="1032"/>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B</a:t>
              </a:r>
            </a:p>
          </p:txBody>
        </p:sp>
        <p:sp>
          <p:nvSpPr>
            <p:cNvPr id="242702" name="Oval 14"/>
            <p:cNvSpPr>
              <a:spLocks noChangeArrowheads="1"/>
            </p:cNvSpPr>
            <p:nvPr/>
          </p:nvSpPr>
          <p:spPr bwMode="auto">
            <a:xfrm>
              <a:off x="1200" y="105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D</a:t>
              </a:r>
            </a:p>
          </p:txBody>
        </p:sp>
        <p:sp>
          <p:nvSpPr>
            <p:cNvPr id="242703" name="Oval 15"/>
            <p:cNvSpPr>
              <a:spLocks noChangeArrowheads="1"/>
            </p:cNvSpPr>
            <p:nvPr/>
          </p:nvSpPr>
          <p:spPr bwMode="auto">
            <a:xfrm>
              <a:off x="624" y="141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F</a:t>
              </a:r>
            </a:p>
          </p:txBody>
        </p:sp>
        <p:sp>
          <p:nvSpPr>
            <p:cNvPr id="242704" name="Oval 16"/>
            <p:cNvSpPr>
              <a:spLocks noChangeArrowheads="1"/>
            </p:cNvSpPr>
            <p:nvPr/>
          </p:nvSpPr>
          <p:spPr bwMode="auto">
            <a:xfrm>
              <a:off x="1440" y="144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G</a:t>
              </a:r>
            </a:p>
          </p:txBody>
        </p:sp>
        <p:sp>
          <p:nvSpPr>
            <p:cNvPr id="242705" name="Oval 17"/>
            <p:cNvSpPr>
              <a:spLocks noChangeArrowheads="1"/>
            </p:cNvSpPr>
            <p:nvPr/>
          </p:nvSpPr>
          <p:spPr bwMode="auto">
            <a:xfrm>
              <a:off x="1248" y="1800"/>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H</a:t>
              </a:r>
            </a:p>
          </p:txBody>
        </p:sp>
        <p:sp>
          <p:nvSpPr>
            <p:cNvPr id="242706" name="Oval 18"/>
            <p:cNvSpPr>
              <a:spLocks noChangeArrowheads="1"/>
            </p:cNvSpPr>
            <p:nvPr/>
          </p:nvSpPr>
          <p:spPr bwMode="auto">
            <a:xfrm>
              <a:off x="192" y="1416"/>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E</a:t>
              </a:r>
            </a:p>
          </p:txBody>
        </p:sp>
        <p:sp>
          <p:nvSpPr>
            <p:cNvPr id="242707" name="Oval 19"/>
            <p:cNvSpPr>
              <a:spLocks noChangeArrowheads="1"/>
            </p:cNvSpPr>
            <p:nvPr/>
          </p:nvSpPr>
          <p:spPr bwMode="auto">
            <a:xfrm>
              <a:off x="888" y="1032"/>
              <a:ext cx="216" cy="216"/>
            </a:xfrm>
            <a:prstGeom prst="ellipse">
              <a:avLst/>
            </a:prstGeom>
            <a:solidFill>
              <a:schemeClr val="accent1"/>
            </a:solidFill>
            <a:ln w="9525">
              <a:solidFill>
                <a:schemeClr val="tx1"/>
              </a:solidFill>
              <a:round/>
              <a:headEnd type="none" w="sm" len="sm"/>
              <a:tailEnd type="none" w="sm" len="sm"/>
            </a:ln>
            <a:effectLst/>
          </p:spPr>
          <p:txBody>
            <a:bodyPr wrap="none" anchor="ctr" anchorCtr="1"/>
            <a:lstStyle/>
            <a:p>
              <a:pPr algn="ctr"/>
              <a:r>
                <a:rPr kumimoji="1" lang="en-US" sz="2400"/>
                <a:t>C</a:t>
              </a:r>
            </a:p>
          </p:txBody>
        </p:sp>
      </p:grpSp>
      <p:grpSp>
        <p:nvGrpSpPr>
          <p:cNvPr id="242708" name="Group 20"/>
          <p:cNvGrpSpPr>
            <a:grpSpLocks/>
          </p:cNvGrpSpPr>
          <p:nvPr/>
        </p:nvGrpSpPr>
        <p:grpSpPr bwMode="auto">
          <a:xfrm>
            <a:off x="533400" y="2133600"/>
            <a:ext cx="5181600" cy="2971800"/>
            <a:chOff x="336" y="1344"/>
            <a:chExt cx="4320" cy="2256"/>
          </a:xfrm>
        </p:grpSpPr>
        <p:sp>
          <p:nvSpPr>
            <p:cNvPr id="242709" name="Rectangle 21"/>
            <p:cNvSpPr>
              <a:spLocks noChangeArrowheads="1"/>
            </p:cNvSpPr>
            <p:nvPr/>
          </p:nvSpPr>
          <p:spPr bwMode="auto">
            <a:xfrm>
              <a:off x="1182" y="1344"/>
              <a:ext cx="624"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A</a:t>
              </a:r>
            </a:p>
          </p:txBody>
        </p:sp>
        <p:sp>
          <p:nvSpPr>
            <p:cNvPr id="242710" name="Rectangle 22"/>
            <p:cNvSpPr>
              <a:spLocks noChangeArrowheads="1"/>
            </p:cNvSpPr>
            <p:nvPr/>
          </p:nvSpPr>
          <p:spPr bwMode="auto">
            <a:xfrm>
              <a:off x="1182" y="1599"/>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US"/>
            </a:p>
          </p:txBody>
        </p:sp>
        <p:sp>
          <p:nvSpPr>
            <p:cNvPr id="242711" name="Rectangle 23"/>
            <p:cNvSpPr>
              <a:spLocks noChangeArrowheads="1"/>
            </p:cNvSpPr>
            <p:nvPr/>
          </p:nvSpPr>
          <p:spPr bwMode="auto">
            <a:xfrm>
              <a:off x="1494" y="1599"/>
              <a:ext cx="312" cy="213"/>
            </a:xfrm>
            <a:prstGeom prst="rect">
              <a:avLst/>
            </a:prstGeom>
            <a:solidFill>
              <a:srgbClr val="0000FF">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12" name="AutoShape 24"/>
            <p:cNvSpPr>
              <a:spLocks noChangeArrowheads="1"/>
            </p:cNvSpPr>
            <p:nvPr/>
          </p:nvSpPr>
          <p:spPr bwMode="auto">
            <a:xfrm>
              <a:off x="336" y="1344"/>
              <a:ext cx="802" cy="213"/>
            </a:xfrm>
            <a:prstGeom prst="wedgeRoundRectCallout">
              <a:avLst>
                <a:gd name="adj1" fmla="val 53588"/>
                <a:gd name="adj2" fmla="val 127083"/>
                <a:gd name="adj3" fmla="val 16667"/>
              </a:avLst>
            </a:prstGeom>
            <a:solidFill>
              <a:srgbClr val="66FFCC"/>
            </a:solidFill>
            <a:ln w="9525">
              <a:solidFill>
                <a:srgbClr val="000000"/>
              </a:solidFill>
              <a:miter lim="800000"/>
              <a:headEnd/>
              <a:tailEnd/>
            </a:ln>
            <a:effectLst/>
          </p:spPr>
          <p:txBody>
            <a:bodyPr/>
            <a:lstStyle/>
            <a:p>
              <a:pPr algn="ctr"/>
              <a:r>
                <a:rPr lang="en-US" sz="1200">
                  <a:solidFill>
                    <a:schemeClr val="bg2"/>
                  </a:solidFill>
                </a:rPr>
                <a:t>First child</a:t>
              </a:r>
            </a:p>
          </p:txBody>
        </p:sp>
        <p:sp>
          <p:nvSpPr>
            <p:cNvPr id="242713" name="AutoShape 25"/>
            <p:cNvSpPr>
              <a:spLocks noChangeArrowheads="1"/>
            </p:cNvSpPr>
            <p:nvPr/>
          </p:nvSpPr>
          <p:spPr bwMode="auto">
            <a:xfrm>
              <a:off x="1895" y="1387"/>
              <a:ext cx="890" cy="212"/>
            </a:xfrm>
            <a:prstGeom prst="wedgeRoundRectCallout">
              <a:avLst>
                <a:gd name="adj1" fmla="val -55940"/>
                <a:gd name="adj2" fmla="val 107083"/>
                <a:gd name="adj3" fmla="val 16667"/>
              </a:avLst>
            </a:prstGeom>
            <a:solidFill>
              <a:srgbClr val="66FFCC"/>
            </a:solidFill>
            <a:ln w="9525">
              <a:solidFill>
                <a:srgbClr val="000000"/>
              </a:solidFill>
              <a:miter lim="800000"/>
              <a:headEnd/>
              <a:tailEnd/>
            </a:ln>
            <a:effectLst/>
          </p:spPr>
          <p:txBody>
            <a:bodyPr/>
            <a:lstStyle/>
            <a:p>
              <a:pPr algn="ctr"/>
              <a:r>
                <a:rPr lang="en-US" sz="1200">
                  <a:solidFill>
                    <a:schemeClr val="bg2"/>
                  </a:solidFill>
                </a:rPr>
                <a:t>Next sibling</a:t>
              </a:r>
            </a:p>
          </p:txBody>
        </p:sp>
        <p:grpSp>
          <p:nvGrpSpPr>
            <p:cNvPr id="242714" name="Group 26"/>
            <p:cNvGrpSpPr>
              <a:grpSpLocks/>
            </p:cNvGrpSpPr>
            <p:nvPr/>
          </p:nvGrpSpPr>
          <p:grpSpPr bwMode="auto">
            <a:xfrm>
              <a:off x="1182" y="1940"/>
              <a:ext cx="624" cy="468"/>
              <a:chOff x="768" y="1296"/>
              <a:chExt cx="672" cy="528"/>
            </a:xfrm>
          </p:grpSpPr>
          <p:sp>
            <p:nvSpPr>
              <p:cNvPr id="242715" name="Rectangle 27"/>
              <p:cNvSpPr>
                <a:spLocks noChangeArrowheads="1"/>
              </p:cNvSpPr>
              <p:nvPr/>
            </p:nvSpPr>
            <p:spPr bwMode="auto">
              <a:xfrm>
                <a:off x="768" y="1296"/>
                <a:ext cx="672" cy="288"/>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B</a:t>
                </a:r>
              </a:p>
            </p:txBody>
          </p:sp>
          <p:sp>
            <p:nvSpPr>
              <p:cNvPr id="242716" name="Rectangle 28"/>
              <p:cNvSpPr>
                <a:spLocks noChangeArrowheads="1"/>
              </p:cNvSpPr>
              <p:nvPr/>
            </p:nvSpPr>
            <p:spPr bwMode="auto">
              <a:xfrm>
                <a:off x="768" y="1584"/>
                <a:ext cx="336" cy="240"/>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US"/>
              </a:p>
            </p:txBody>
          </p:sp>
          <p:sp>
            <p:nvSpPr>
              <p:cNvPr id="242717" name="Rectangle 29"/>
              <p:cNvSpPr>
                <a:spLocks noChangeArrowheads="1"/>
              </p:cNvSpPr>
              <p:nvPr/>
            </p:nvSpPr>
            <p:spPr bwMode="auto">
              <a:xfrm>
                <a:off x="1104" y="1584"/>
                <a:ext cx="336" cy="240"/>
              </a:xfrm>
              <a:prstGeom prst="rect">
                <a:avLst/>
              </a:prstGeom>
              <a:solidFill>
                <a:srgbClr val="0000FF">
                  <a:alpha val="50000"/>
                </a:srgbClr>
              </a:solidFill>
              <a:ln w="9525">
                <a:solidFill>
                  <a:schemeClr val="tx1"/>
                </a:solidFill>
                <a:miter lim="800000"/>
                <a:headEnd/>
                <a:tailEnd/>
              </a:ln>
              <a:effectLst/>
            </p:spPr>
            <p:txBody>
              <a:bodyPr wrap="none" anchor="ctr"/>
              <a:lstStyle/>
              <a:p>
                <a:endParaRPr lang="en-US"/>
              </a:p>
            </p:txBody>
          </p:sp>
        </p:grpSp>
        <p:sp>
          <p:nvSpPr>
            <p:cNvPr id="242718" name="Rectangle 30"/>
            <p:cNvSpPr>
              <a:spLocks noChangeArrowheads="1"/>
            </p:cNvSpPr>
            <p:nvPr/>
          </p:nvSpPr>
          <p:spPr bwMode="auto">
            <a:xfrm>
              <a:off x="1182" y="2536"/>
              <a:ext cx="624"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E</a:t>
              </a:r>
            </a:p>
          </p:txBody>
        </p:sp>
        <p:sp>
          <p:nvSpPr>
            <p:cNvPr id="242719" name="Rectangle 31"/>
            <p:cNvSpPr>
              <a:spLocks noChangeArrowheads="1"/>
            </p:cNvSpPr>
            <p:nvPr/>
          </p:nvSpPr>
          <p:spPr bwMode="auto">
            <a:xfrm>
              <a:off x="1182" y="2791"/>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20" name="Rectangle 32"/>
            <p:cNvSpPr>
              <a:spLocks noChangeArrowheads="1"/>
            </p:cNvSpPr>
            <p:nvPr/>
          </p:nvSpPr>
          <p:spPr bwMode="auto">
            <a:xfrm>
              <a:off x="1494" y="2791"/>
              <a:ext cx="312" cy="213"/>
            </a:xfrm>
            <a:prstGeom prst="rect">
              <a:avLst/>
            </a:prstGeom>
            <a:solidFill>
              <a:srgbClr val="0000FF">
                <a:alpha val="50000"/>
              </a:srgbClr>
            </a:solidFill>
            <a:ln w="9525">
              <a:solidFill>
                <a:schemeClr val="tx1"/>
              </a:solidFill>
              <a:miter lim="800000"/>
              <a:headEnd/>
              <a:tailEnd/>
            </a:ln>
            <a:effectLst/>
          </p:spPr>
          <p:txBody>
            <a:bodyPr wrap="none" anchor="ctr"/>
            <a:lstStyle/>
            <a:p>
              <a:endParaRPr lang="en-US"/>
            </a:p>
          </p:txBody>
        </p:sp>
        <p:sp>
          <p:nvSpPr>
            <p:cNvPr id="242721" name="Rectangle 33"/>
            <p:cNvSpPr>
              <a:spLocks noChangeArrowheads="1"/>
            </p:cNvSpPr>
            <p:nvPr/>
          </p:nvSpPr>
          <p:spPr bwMode="auto">
            <a:xfrm>
              <a:off x="4032" y="3132"/>
              <a:ext cx="624"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H</a:t>
              </a:r>
            </a:p>
          </p:txBody>
        </p:sp>
        <p:sp>
          <p:nvSpPr>
            <p:cNvPr id="242722" name="Rectangle 34"/>
            <p:cNvSpPr>
              <a:spLocks noChangeArrowheads="1"/>
            </p:cNvSpPr>
            <p:nvPr/>
          </p:nvSpPr>
          <p:spPr bwMode="auto">
            <a:xfrm>
              <a:off x="4032" y="3387"/>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23" name="Rectangle 35"/>
            <p:cNvSpPr>
              <a:spLocks noChangeArrowheads="1"/>
            </p:cNvSpPr>
            <p:nvPr/>
          </p:nvSpPr>
          <p:spPr bwMode="auto">
            <a:xfrm>
              <a:off x="4344" y="3387"/>
              <a:ext cx="312" cy="213"/>
            </a:xfrm>
            <a:prstGeom prst="rect">
              <a:avLst/>
            </a:prstGeom>
            <a:solidFill>
              <a:srgbClr val="0000FF">
                <a:alpha val="50000"/>
              </a:srgbClr>
            </a:solidFill>
            <a:ln w="9525">
              <a:solidFill>
                <a:schemeClr val="tx1"/>
              </a:solidFill>
              <a:miter lim="800000"/>
              <a:headEnd/>
              <a:tailEnd/>
            </a:ln>
            <a:effectLst/>
          </p:spPr>
          <p:txBody>
            <a:bodyPr wrap="none" anchor="ctr"/>
            <a:lstStyle/>
            <a:p>
              <a:pPr algn="ctr"/>
              <a:r>
                <a:rPr lang="en-US" sz="1400"/>
                <a:t>null</a:t>
              </a:r>
            </a:p>
          </p:txBody>
        </p:sp>
        <p:grpSp>
          <p:nvGrpSpPr>
            <p:cNvPr id="242724" name="Group 36"/>
            <p:cNvGrpSpPr>
              <a:grpSpLocks/>
            </p:cNvGrpSpPr>
            <p:nvPr/>
          </p:nvGrpSpPr>
          <p:grpSpPr bwMode="auto">
            <a:xfrm>
              <a:off x="3053" y="1940"/>
              <a:ext cx="623" cy="468"/>
              <a:chOff x="3024" y="2160"/>
              <a:chExt cx="672" cy="528"/>
            </a:xfrm>
          </p:grpSpPr>
          <p:sp>
            <p:nvSpPr>
              <p:cNvPr id="242725" name="Rectangle 37"/>
              <p:cNvSpPr>
                <a:spLocks noChangeArrowheads="1"/>
              </p:cNvSpPr>
              <p:nvPr/>
            </p:nvSpPr>
            <p:spPr bwMode="auto">
              <a:xfrm>
                <a:off x="3024" y="2160"/>
                <a:ext cx="672" cy="288"/>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C</a:t>
                </a:r>
              </a:p>
            </p:txBody>
          </p:sp>
          <p:sp>
            <p:nvSpPr>
              <p:cNvPr id="242726" name="Rectangle 38"/>
              <p:cNvSpPr>
                <a:spLocks noChangeArrowheads="1"/>
              </p:cNvSpPr>
              <p:nvPr/>
            </p:nvSpPr>
            <p:spPr bwMode="auto">
              <a:xfrm>
                <a:off x="3024" y="2448"/>
                <a:ext cx="336" cy="24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kumimoji="1" lang="en-US" sz="1400">
                    <a:solidFill>
                      <a:srgbClr val="000000"/>
                    </a:solidFill>
                  </a:rPr>
                  <a:t>null</a:t>
                </a:r>
              </a:p>
            </p:txBody>
          </p:sp>
          <p:sp>
            <p:nvSpPr>
              <p:cNvPr id="242727" name="Rectangle 39"/>
              <p:cNvSpPr>
                <a:spLocks noChangeArrowheads="1"/>
              </p:cNvSpPr>
              <p:nvPr/>
            </p:nvSpPr>
            <p:spPr bwMode="auto">
              <a:xfrm>
                <a:off x="3360" y="2448"/>
                <a:ext cx="336" cy="240"/>
              </a:xfrm>
              <a:prstGeom prst="rect">
                <a:avLst/>
              </a:prstGeom>
              <a:solidFill>
                <a:srgbClr val="0000FF">
                  <a:alpha val="50000"/>
                </a:srgbClr>
              </a:solidFill>
              <a:ln w="9525">
                <a:solidFill>
                  <a:schemeClr val="tx1"/>
                </a:solidFill>
                <a:miter lim="800000"/>
                <a:headEnd/>
                <a:tailEnd/>
              </a:ln>
              <a:effectLst/>
            </p:spPr>
            <p:txBody>
              <a:bodyPr wrap="none" anchor="ctr"/>
              <a:lstStyle/>
              <a:p>
                <a:endParaRPr lang="en-US"/>
              </a:p>
            </p:txBody>
          </p:sp>
        </p:grpSp>
        <p:sp>
          <p:nvSpPr>
            <p:cNvPr id="242728" name="Rectangle 40"/>
            <p:cNvSpPr>
              <a:spLocks noChangeArrowheads="1"/>
            </p:cNvSpPr>
            <p:nvPr/>
          </p:nvSpPr>
          <p:spPr bwMode="auto">
            <a:xfrm>
              <a:off x="4032" y="1940"/>
              <a:ext cx="624"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D</a:t>
              </a:r>
            </a:p>
          </p:txBody>
        </p:sp>
        <p:sp>
          <p:nvSpPr>
            <p:cNvPr id="242729" name="Rectangle 41"/>
            <p:cNvSpPr>
              <a:spLocks noChangeArrowheads="1"/>
            </p:cNvSpPr>
            <p:nvPr/>
          </p:nvSpPr>
          <p:spPr bwMode="auto">
            <a:xfrm>
              <a:off x="4032" y="2195"/>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US"/>
            </a:p>
          </p:txBody>
        </p:sp>
        <p:sp>
          <p:nvSpPr>
            <p:cNvPr id="242730" name="Rectangle 42"/>
            <p:cNvSpPr>
              <a:spLocks noChangeArrowheads="1"/>
            </p:cNvSpPr>
            <p:nvPr/>
          </p:nvSpPr>
          <p:spPr bwMode="auto">
            <a:xfrm>
              <a:off x="4344" y="2195"/>
              <a:ext cx="312" cy="213"/>
            </a:xfrm>
            <a:prstGeom prst="rect">
              <a:avLst/>
            </a:prstGeom>
            <a:solidFill>
              <a:srgbClr val="0000FF">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31" name="Rectangle 43"/>
            <p:cNvSpPr>
              <a:spLocks noChangeArrowheads="1"/>
            </p:cNvSpPr>
            <p:nvPr/>
          </p:nvSpPr>
          <p:spPr bwMode="auto">
            <a:xfrm>
              <a:off x="2162" y="2536"/>
              <a:ext cx="623"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F</a:t>
              </a:r>
            </a:p>
          </p:txBody>
        </p:sp>
        <p:sp>
          <p:nvSpPr>
            <p:cNvPr id="242732" name="Rectangle 44"/>
            <p:cNvSpPr>
              <a:spLocks noChangeArrowheads="1"/>
            </p:cNvSpPr>
            <p:nvPr/>
          </p:nvSpPr>
          <p:spPr bwMode="auto">
            <a:xfrm>
              <a:off x="2162" y="2791"/>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33" name="Rectangle 45"/>
            <p:cNvSpPr>
              <a:spLocks noChangeArrowheads="1"/>
            </p:cNvSpPr>
            <p:nvPr/>
          </p:nvSpPr>
          <p:spPr bwMode="auto">
            <a:xfrm>
              <a:off x="2474" y="2791"/>
              <a:ext cx="311" cy="213"/>
            </a:xfrm>
            <a:prstGeom prst="rect">
              <a:avLst/>
            </a:prstGeom>
            <a:solidFill>
              <a:srgbClr val="0000FF">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34" name="Rectangle 46"/>
            <p:cNvSpPr>
              <a:spLocks noChangeArrowheads="1"/>
            </p:cNvSpPr>
            <p:nvPr/>
          </p:nvSpPr>
          <p:spPr bwMode="auto">
            <a:xfrm>
              <a:off x="4032" y="2536"/>
              <a:ext cx="624" cy="25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G</a:t>
              </a:r>
            </a:p>
          </p:txBody>
        </p:sp>
        <p:sp>
          <p:nvSpPr>
            <p:cNvPr id="242735" name="Rectangle 47"/>
            <p:cNvSpPr>
              <a:spLocks noChangeArrowheads="1"/>
            </p:cNvSpPr>
            <p:nvPr/>
          </p:nvSpPr>
          <p:spPr bwMode="auto">
            <a:xfrm>
              <a:off x="4032" y="2791"/>
              <a:ext cx="312" cy="213"/>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US"/>
            </a:p>
          </p:txBody>
        </p:sp>
        <p:sp>
          <p:nvSpPr>
            <p:cNvPr id="242736" name="Rectangle 48"/>
            <p:cNvSpPr>
              <a:spLocks noChangeArrowheads="1"/>
            </p:cNvSpPr>
            <p:nvPr/>
          </p:nvSpPr>
          <p:spPr bwMode="auto">
            <a:xfrm>
              <a:off x="4344" y="2791"/>
              <a:ext cx="312" cy="213"/>
            </a:xfrm>
            <a:prstGeom prst="rect">
              <a:avLst/>
            </a:prstGeom>
            <a:solidFill>
              <a:srgbClr val="0000FF">
                <a:alpha val="50000"/>
              </a:srgbClr>
            </a:solidFill>
            <a:ln w="9525">
              <a:solidFill>
                <a:schemeClr val="tx1"/>
              </a:solidFill>
              <a:miter lim="800000"/>
              <a:headEnd/>
              <a:tailEnd/>
            </a:ln>
            <a:effectLst/>
          </p:spPr>
          <p:txBody>
            <a:bodyPr wrap="none" anchor="ctr"/>
            <a:lstStyle/>
            <a:p>
              <a:pPr algn="ctr"/>
              <a:r>
                <a:rPr lang="en-US" sz="1400"/>
                <a:t>null</a:t>
              </a:r>
            </a:p>
          </p:txBody>
        </p:sp>
        <p:sp>
          <p:nvSpPr>
            <p:cNvPr id="242737" name="Line 49"/>
            <p:cNvSpPr>
              <a:spLocks noChangeShapeType="1"/>
            </p:cNvSpPr>
            <p:nvPr/>
          </p:nvSpPr>
          <p:spPr bwMode="auto">
            <a:xfrm>
              <a:off x="1316" y="1727"/>
              <a:ext cx="0" cy="255"/>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38" name="Line 50"/>
            <p:cNvSpPr>
              <a:spLocks noChangeShapeType="1"/>
            </p:cNvSpPr>
            <p:nvPr/>
          </p:nvSpPr>
          <p:spPr bwMode="auto">
            <a:xfrm>
              <a:off x="1316" y="2323"/>
              <a:ext cx="0" cy="255"/>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39" name="Line 51"/>
            <p:cNvSpPr>
              <a:spLocks noChangeShapeType="1"/>
            </p:cNvSpPr>
            <p:nvPr/>
          </p:nvSpPr>
          <p:spPr bwMode="auto">
            <a:xfrm>
              <a:off x="4166" y="2323"/>
              <a:ext cx="0" cy="255"/>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40" name="Line 52"/>
            <p:cNvSpPr>
              <a:spLocks noChangeShapeType="1"/>
            </p:cNvSpPr>
            <p:nvPr/>
          </p:nvSpPr>
          <p:spPr bwMode="auto">
            <a:xfrm>
              <a:off x="4166" y="2962"/>
              <a:ext cx="0" cy="255"/>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41" name="Line 53"/>
            <p:cNvSpPr>
              <a:spLocks noChangeShapeType="1"/>
            </p:cNvSpPr>
            <p:nvPr/>
          </p:nvSpPr>
          <p:spPr bwMode="auto">
            <a:xfrm>
              <a:off x="1761" y="2323"/>
              <a:ext cx="1292"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42" name="Line 54"/>
            <p:cNvSpPr>
              <a:spLocks noChangeShapeType="1"/>
            </p:cNvSpPr>
            <p:nvPr/>
          </p:nvSpPr>
          <p:spPr bwMode="auto">
            <a:xfrm>
              <a:off x="3632" y="2323"/>
              <a:ext cx="40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242743" name="Line 55"/>
            <p:cNvSpPr>
              <a:spLocks noChangeShapeType="1"/>
            </p:cNvSpPr>
            <p:nvPr/>
          </p:nvSpPr>
          <p:spPr bwMode="auto">
            <a:xfrm>
              <a:off x="1761" y="2919"/>
              <a:ext cx="401" cy="0"/>
            </a:xfrm>
            <a:prstGeom prst="line">
              <a:avLst/>
            </a:prstGeom>
            <a:noFill/>
            <a:ln w="9525">
              <a:solidFill>
                <a:schemeClr val="tx1"/>
              </a:solidFill>
              <a:round/>
              <a:headEnd type="oval" w="med" len="med"/>
              <a:tailEnd type="triangle" w="med" len="med"/>
            </a:ln>
            <a:effectLst/>
          </p:spPr>
          <p:txBody>
            <a:bodyPr/>
            <a:lstStyle/>
            <a:p>
              <a:endParaRPr lang="en-US"/>
            </a:p>
          </p:txBody>
        </p:sp>
      </p:grpSp>
      <p:sp>
        <p:nvSpPr>
          <p:cNvPr id="242744" name="AutoShape 56"/>
          <p:cNvSpPr>
            <a:spLocks noChangeArrowheads="1"/>
          </p:cNvSpPr>
          <p:nvPr/>
        </p:nvSpPr>
        <p:spPr bwMode="auto">
          <a:xfrm rot="18900000">
            <a:off x="4953000" y="2133600"/>
            <a:ext cx="838200" cy="381000"/>
          </a:xfrm>
          <a:prstGeom prst="leftArrow">
            <a:avLst>
              <a:gd name="adj1" fmla="val 50000"/>
              <a:gd name="adj2" fmla="val 55000"/>
            </a:avLst>
          </a:prstGeom>
          <a:solidFill>
            <a:srgbClr val="FF0000"/>
          </a:solidFill>
          <a:ln w="9525" cap="sq">
            <a:solidFill>
              <a:schemeClr val="tx1"/>
            </a:solidFill>
            <a:miter lim="800000"/>
            <a:headEnd/>
            <a:tailEnd/>
          </a:ln>
          <a:effectLst/>
        </p:spPr>
        <p:txBody>
          <a:bodyPr wrap="none" anchor="ctr"/>
          <a:lstStyle/>
          <a:p>
            <a:endParaRPr lang="en-US"/>
          </a:p>
        </p:txBody>
      </p:sp>
      <p:sp>
        <p:nvSpPr>
          <p:cNvPr id="242745" name="Text Box 57"/>
          <p:cNvSpPr txBox="1">
            <a:spLocks noChangeArrowheads="1"/>
          </p:cNvSpPr>
          <p:nvPr/>
        </p:nvSpPr>
        <p:spPr bwMode="auto">
          <a:xfrm>
            <a:off x="1371600" y="5334000"/>
            <a:ext cx="3429000" cy="366713"/>
          </a:xfrm>
          <a:prstGeom prst="rect">
            <a:avLst/>
          </a:prstGeom>
          <a:noFill/>
          <a:ln w="9525" cap="sq">
            <a:noFill/>
            <a:miter lim="800000"/>
            <a:headEnd/>
            <a:tailEnd/>
          </a:ln>
          <a:effectLst/>
        </p:spPr>
        <p:txBody>
          <a:bodyPr>
            <a:spAutoFit/>
          </a:bodyPr>
          <a:lstStyle/>
          <a:p>
            <a:pPr>
              <a:spcBef>
                <a:spcPct val="50000"/>
              </a:spcBef>
            </a:pPr>
            <a:r>
              <a:rPr lang="en-US" b="1"/>
              <a:t>Cannot directly access D from A. </a:t>
            </a:r>
          </a:p>
        </p:txBody>
      </p:sp>
      <p:grpSp>
        <p:nvGrpSpPr>
          <p:cNvPr id="242746" name="Group 58"/>
          <p:cNvGrpSpPr>
            <a:grpSpLocks/>
          </p:cNvGrpSpPr>
          <p:nvPr/>
        </p:nvGrpSpPr>
        <p:grpSpPr bwMode="auto">
          <a:xfrm>
            <a:off x="6553200" y="4267200"/>
            <a:ext cx="1600200" cy="1143000"/>
            <a:chOff x="4128" y="2688"/>
            <a:chExt cx="1008" cy="720"/>
          </a:xfrm>
        </p:grpSpPr>
        <p:sp>
          <p:nvSpPr>
            <p:cNvPr id="242747" name="Rectangle 59"/>
            <p:cNvSpPr>
              <a:spLocks noChangeArrowheads="1"/>
            </p:cNvSpPr>
            <p:nvPr/>
          </p:nvSpPr>
          <p:spPr bwMode="auto">
            <a:xfrm>
              <a:off x="4128" y="2688"/>
              <a:ext cx="1008" cy="240"/>
            </a:xfrm>
            <a:prstGeom prst="rect">
              <a:avLst/>
            </a:prstGeom>
            <a:solidFill>
              <a:srgbClr val="C0C0C0"/>
            </a:solidFill>
            <a:ln w="9525" cap="sq">
              <a:solidFill>
                <a:schemeClr val="tx1"/>
              </a:solidFill>
              <a:miter lim="800000"/>
              <a:headEnd/>
              <a:tailEnd/>
            </a:ln>
            <a:effectLst/>
          </p:spPr>
          <p:txBody>
            <a:bodyPr wrap="none" anchor="ctr"/>
            <a:lstStyle/>
            <a:p>
              <a:pPr algn="ctr"/>
              <a:r>
                <a:rPr lang="en-US"/>
                <a:t>ParentPtr</a:t>
              </a:r>
            </a:p>
          </p:txBody>
        </p:sp>
        <p:sp>
          <p:nvSpPr>
            <p:cNvPr id="242748" name="Rectangle 60"/>
            <p:cNvSpPr>
              <a:spLocks noChangeArrowheads="1"/>
            </p:cNvSpPr>
            <p:nvPr/>
          </p:nvSpPr>
          <p:spPr bwMode="auto">
            <a:xfrm>
              <a:off x="4128" y="2928"/>
              <a:ext cx="1008" cy="240"/>
            </a:xfrm>
            <a:prstGeom prst="rect">
              <a:avLst/>
            </a:prstGeom>
            <a:solidFill>
              <a:schemeClr val="accent1"/>
            </a:solidFill>
            <a:ln w="9525" cap="sq">
              <a:solidFill>
                <a:schemeClr val="tx1"/>
              </a:solidFill>
              <a:miter lim="800000"/>
              <a:headEnd/>
              <a:tailEnd/>
            </a:ln>
            <a:effectLst/>
          </p:spPr>
          <p:txBody>
            <a:bodyPr wrap="none" anchor="ctr"/>
            <a:lstStyle/>
            <a:p>
              <a:pPr algn="ctr"/>
              <a:r>
                <a:rPr lang="en-US"/>
                <a:t>Key value</a:t>
              </a:r>
            </a:p>
          </p:txBody>
        </p:sp>
        <p:sp>
          <p:nvSpPr>
            <p:cNvPr id="242749" name="Rectangle 61"/>
            <p:cNvSpPr>
              <a:spLocks noChangeArrowheads="1"/>
            </p:cNvSpPr>
            <p:nvPr/>
          </p:nvSpPr>
          <p:spPr bwMode="auto">
            <a:xfrm>
              <a:off x="4656" y="3168"/>
              <a:ext cx="480" cy="240"/>
            </a:xfrm>
            <a:prstGeom prst="rect">
              <a:avLst/>
            </a:prstGeom>
            <a:solidFill>
              <a:srgbClr val="C0C0C0"/>
            </a:solidFill>
            <a:ln w="9525" cap="sq">
              <a:solidFill>
                <a:schemeClr val="tx1"/>
              </a:solidFill>
              <a:miter lim="800000"/>
              <a:headEnd/>
              <a:tailEnd/>
            </a:ln>
            <a:effectLst/>
          </p:spPr>
          <p:txBody>
            <a:bodyPr wrap="none" lIns="0" rIns="0" anchor="ctr"/>
            <a:lstStyle/>
            <a:p>
              <a:pPr algn="ctr"/>
              <a:r>
                <a:rPr lang="en-US"/>
                <a:t>sibling</a:t>
              </a:r>
            </a:p>
          </p:txBody>
        </p:sp>
        <p:sp>
          <p:nvSpPr>
            <p:cNvPr id="242750" name="Rectangle 62"/>
            <p:cNvSpPr>
              <a:spLocks noChangeArrowheads="1"/>
            </p:cNvSpPr>
            <p:nvPr/>
          </p:nvSpPr>
          <p:spPr bwMode="auto">
            <a:xfrm>
              <a:off x="4128" y="3168"/>
              <a:ext cx="528" cy="240"/>
            </a:xfrm>
            <a:prstGeom prst="rect">
              <a:avLst/>
            </a:prstGeom>
            <a:solidFill>
              <a:srgbClr val="C0C0C0"/>
            </a:solidFill>
            <a:ln w="9525" cap="sq">
              <a:solidFill>
                <a:schemeClr val="tx1"/>
              </a:solidFill>
              <a:miter lim="800000"/>
              <a:headEnd/>
              <a:tailEnd/>
            </a:ln>
            <a:effectLst/>
          </p:spPr>
          <p:txBody>
            <a:bodyPr wrap="none" lIns="0" rIns="0" anchor="ctr"/>
            <a:lstStyle/>
            <a:p>
              <a:pPr algn="ctr"/>
              <a:r>
                <a:rPr lang="en-US"/>
                <a:t>1st child</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16C7E6-EE15-449C-BB1E-F5A9BD315DAB}"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51F32849-7E8B-48D7-A17A-3479F4A1F3D3}" type="slidenum">
              <a:rPr lang="en-US" altLang="en-US"/>
              <a:pPr/>
              <a:t>9</a:t>
            </a:fld>
            <a:endParaRPr lang="en-US" altLang="en-US"/>
          </a:p>
        </p:txBody>
      </p:sp>
      <p:sp>
        <p:nvSpPr>
          <p:cNvPr id="264194" name="Rectangle 2"/>
          <p:cNvSpPr>
            <a:spLocks noGrp="1" noChangeArrowheads="1"/>
          </p:cNvSpPr>
          <p:nvPr>
            <p:ph type="title"/>
          </p:nvPr>
        </p:nvSpPr>
        <p:spPr>
          <a:xfrm>
            <a:off x="457200" y="277813"/>
            <a:ext cx="8229600" cy="865187"/>
          </a:xfrm>
        </p:spPr>
        <p:txBody>
          <a:bodyPr/>
          <a:lstStyle/>
          <a:p>
            <a:r>
              <a:rPr lang="en-US" altLang="zh-TW">
                <a:ea typeface="新細明體" pitchFamily="18" charset="-120"/>
              </a:rPr>
              <a:t>Binary tree (BT)</a:t>
            </a:r>
          </a:p>
        </p:txBody>
      </p:sp>
      <p:sp>
        <p:nvSpPr>
          <p:cNvPr id="264195" name="Rectangle 3"/>
          <p:cNvSpPr>
            <a:spLocks noChangeArrowheads="1"/>
          </p:cNvSpPr>
          <p:nvPr/>
        </p:nvSpPr>
        <p:spPr bwMode="auto">
          <a:xfrm>
            <a:off x="1524000" y="1219200"/>
            <a:ext cx="4267200" cy="25146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400">
                <a:solidFill>
                  <a:srgbClr val="000000"/>
                </a:solidFill>
                <a:latin typeface="Arial" charset="0"/>
              </a:rPr>
              <a:t>A </a:t>
            </a:r>
            <a:r>
              <a:rPr kumimoji="1" lang="en-US" altLang="zh-TW" sz="2400">
                <a:solidFill>
                  <a:srgbClr val="3366FF"/>
                </a:solidFill>
                <a:latin typeface="Arial" charset="0"/>
              </a:rPr>
              <a:t>binary tree</a:t>
            </a:r>
            <a:r>
              <a:rPr kumimoji="1" lang="en-US" altLang="zh-TW" sz="2400">
                <a:solidFill>
                  <a:srgbClr val="000000"/>
                </a:solidFill>
                <a:latin typeface="Arial" charset="0"/>
              </a:rPr>
              <a:t> is either empty, or it consists of a node called the </a:t>
            </a:r>
            <a:r>
              <a:rPr kumimoji="1" lang="en-US" altLang="zh-TW" sz="2400">
                <a:solidFill>
                  <a:srgbClr val="3366FF"/>
                </a:solidFill>
                <a:latin typeface="Arial" charset="0"/>
              </a:rPr>
              <a:t>root</a:t>
            </a:r>
            <a:r>
              <a:rPr kumimoji="1" lang="en-US" altLang="zh-TW" sz="2400">
                <a:solidFill>
                  <a:srgbClr val="000000"/>
                </a:solidFill>
                <a:latin typeface="Arial" charset="0"/>
              </a:rPr>
              <a:t> together with</a:t>
            </a:r>
            <a:r>
              <a:rPr kumimoji="1" lang="en-US" altLang="zh-TW" sz="2400">
                <a:solidFill>
                  <a:srgbClr val="FF0000"/>
                </a:solidFill>
                <a:latin typeface="Arial" charset="0"/>
              </a:rPr>
              <a:t> TWO</a:t>
            </a:r>
            <a:r>
              <a:rPr kumimoji="1" lang="en-US" altLang="zh-TW" sz="2400">
                <a:solidFill>
                  <a:srgbClr val="000000"/>
                </a:solidFill>
                <a:latin typeface="Arial" charset="0"/>
              </a:rPr>
              <a:t> binary trees called the </a:t>
            </a:r>
            <a:r>
              <a:rPr kumimoji="1" lang="en-US" altLang="zh-TW" sz="2400">
                <a:solidFill>
                  <a:srgbClr val="3366FF"/>
                </a:solidFill>
                <a:latin typeface="Arial" charset="0"/>
              </a:rPr>
              <a:t>left subtree</a:t>
            </a:r>
            <a:r>
              <a:rPr kumimoji="1" lang="en-US" altLang="zh-TW" sz="2400">
                <a:solidFill>
                  <a:srgbClr val="000000"/>
                </a:solidFill>
                <a:latin typeface="Arial" charset="0"/>
              </a:rPr>
              <a:t> and the </a:t>
            </a:r>
            <a:r>
              <a:rPr kumimoji="1" lang="en-US" altLang="zh-TW" sz="2400">
                <a:solidFill>
                  <a:srgbClr val="3366FF"/>
                </a:solidFill>
                <a:latin typeface="Arial" charset="0"/>
              </a:rPr>
              <a:t>right subtree</a:t>
            </a:r>
            <a:r>
              <a:rPr kumimoji="1" lang="en-US" altLang="zh-TW" sz="2400">
                <a:solidFill>
                  <a:srgbClr val="000000"/>
                </a:solidFill>
                <a:latin typeface="Arial" charset="0"/>
              </a:rPr>
              <a:t> of the root.</a:t>
            </a:r>
            <a:endParaRPr kumimoji="1" lang="en-US" altLang="zh-TW" sz="2000">
              <a:solidFill>
                <a:srgbClr val="000000"/>
              </a:solidFill>
              <a:latin typeface="Arial" charset="0"/>
            </a:endParaRPr>
          </a:p>
        </p:txBody>
      </p:sp>
      <p:grpSp>
        <p:nvGrpSpPr>
          <p:cNvPr id="264196" name="Group 4"/>
          <p:cNvGrpSpPr>
            <a:grpSpLocks/>
          </p:cNvGrpSpPr>
          <p:nvPr/>
        </p:nvGrpSpPr>
        <p:grpSpPr bwMode="auto">
          <a:xfrm>
            <a:off x="6477000" y="2362200"/>
            <a:ext cx="1600200" cy="1543050"/>
            <a:chOff x="1932" y="1572"/>
            <a:chExt cx="1008" cy="972"/>
          </a:xfrm>
        </p:grpSpPr>
        <p:sp>
          <p:nvSpPr>
            <p:cNvPr id="264197" name="Line 5"/>
            <p:cNvSpPr>
              <a:spLocks noChangeShapeType="1"/>
            </p:cNvSpPr>
            <p:nvPr/>
          </p:nvSpPr>
          <p:spPr bwMode="auto">
            <a:xfrm flipH="1">
              <a:off x="2040" y="1716"/>
              <a:ext cx="360" cy="72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4198" name="Line 6"/>
            <p:cNvSpPr>
              <a:spLocks noChangeShapeType="1"/>
            </p:cNvSpPr>
            <p:nvPr/>
          </p:nvSpPr>
          <p:spPr bwMode="auto">
            <a:xfrm>
              <a:off x="2220" y="2076"/>
              <a:ext cx="144" cy="360"/>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4199" name="Line 7"/>
            <p:cNvSpPr>
              <a:spLocks noChangeShapeType="1"/>
            </p:cNvSpPr>
            <p:nvPr/>
          </p:nvSpPr>
          <p:spPr bwMode="auto">
            <a:xfrm>
              <a:off x="2436" y="1680"/>
              <a:ext cx="396" cy="792"/>
            </a:xfrm>
            <a:prstGeom prst="line">
              <a:avLst/>
            </a:prstGeom>
            <a:noFill/>
            <a:ln w="38100" cap="sq">
              <a:solidFill>
                <a:schemeClr val="tx2"/>
              </a:solidFill>
              <a:round/>
              <a:headEnd type="none" w="sm" len="sm"/>
              <a:tailEnd type="none" w="sm" len="sm"/>
            </a:ln>
            <a:effectLst/>
          </p:spPr>
          <p:txBody>
            <a:bodyPr wrap="none" anchor="ctr"/>
            <a:lstStyle/>
            <a:p>
              <a:endParaRPr lang="en-US"/>
            </a:p>
          </p:txBody>
        </p:sp>
        <p:sp>
          <p:nvSpPr>
            <p:cNvPr id="264200" name="Oval 8"/>
            <p:cNvSpPr>
              <a:spLocks noChangeArrowheads="1"/>
            </p:cNvSpPr>
            <p:nvPr/>
          </p:nvSpPr>
          <p:spPr bwMode="auto">
            <a:xfrm>
              <a:off x="2328" y="1572"/>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4201" name="Oval 9"/>
            <p:cNvSpPr>
              <a:spLocks noChangeArrowheads="1"/>
            </p:cNvSpPr>
            <p:nvPr/>
          </p:nvSpPr>
          <p:spPr bwMode="auto">
            <a:xfrm>
              <a:off x="2112" y="196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4202" name="Oval 10"/>
            <p:cNvSpPr>
              <a:spLocks noChangeArrowheads="1"/>
            </p:cNvSpPr>
            <p:nvPr/>
          </p:nvSpPr>
          <p:spPr bwMode="auto">
            <a:xfrm>
              <a:off x="2544" y="196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4203" name="Oval 11"/>
            <p:cNvSpPr>
              <a:spLocks noChangeArrowheads="1"/>
            </p:cNvSpPr>
            <p:nvPr/>
          </p:nvSpPr>
          <p:spPr bwMode="auto">
            <a:xfrm>
              <a:off x="1932" y="232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sp>
          <p:nvSpPr>
            <p:cNvPr id="264204" name="Oval 12"/>
            <p:cNvSpPr>
              <a:spLocks noChangeArrowheads="1"/>
            </p:cNvSpPr>
            <p:nvPr/>
          </p:nvSpPr>
          <p:spPr bwMode="auto">
            <a:xfrm>
              <a:off x="2256" y="232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000"/>
            </a:p>
          </p:txBody>
        </p:sp>
        <p:sp>
          <p:nvSpPr>
            <p:cNvPr id="264205" name="Oval 13"/>
            <p:cNvSpPr>
              <a:spLocks noChangeArrowheads="1"/>
            </p:cNvSpPr>
            <p:nvPr/>
          </p:nvSpPr>
          <p:spPr bwMode="auto">
            <a:xfrm>
              <a:off x="2724" y="2328"/>
              <a:ext cx="216" cy="216"/>
            </a:xfrm>
            <a:prstGeom prst="ellipse">
              <a:avLst/>
            </a:prstGeom>
            <a:solidFill>
              <a:srgbClr val="FFFFFF"/>
            </a:solidFill>
            <a:ln w="12700" cap="sq">
              <a:solidFill>
                <a:srgbClr val="000000"/>
              </a:solidFill>
              <a:round/>
              <a:headEnd type="none" w="sm" len="sm"/>
              <a:tailEnd type="none" w="sm" len="sm"/>
            </a:ln>
            <a:effectLst/>
          </p:spPr>
          <p:txBody>
            <a:bodyPr wrap="none" anchor="ctr" anchorCtr="1"/>
            <a:lstStyle/>
            <a:p>
              <a:pPr algn="ctr"/>
              <a:endParaRPr kumimoji="1" lang="en-US" sz="2400"/>
            </a:p>
          </p:txBody>
        </p:sp>
      </p:grpSp>
      <p:sp>
        <p:nvSpPr>
          <p:cNvPr id="264206" name="Text Box 14"/>
          <p:cNvSpPr txBox="1">
            <a:spLocks noChangeArrowheads="1"/>
          </p:cNvSpPr>
          <p:nvPr/>
        </p:nvSpPr>
        <p:spPr bwMode="auto">
          <a:xfrm>
            <a:off x="533400" y="4419600"/>
            <a:ext cx="7772400" cy="366713"/>
          </a:xfrm>
          <a:prstGeom prst="rect">
            <a:avLst/>
          </a:prstGeom>
          <a:noFill/>
          <a:ln w="9525" cap="sq">
            <a:noFill/>
            <a:miter lim="800000"/>
            <a:headEnd/>
            <a:tailEnd/>
          </a:ln>
          <a:effectLst/>
        </p:spPr>
        <p:txBody>
          <a:bodyPr>
            <a:spAutoFit/>
          </a:bodyPr>
          <a:lstStyle/>
          <a:p>
            <a:pPr>
              <a:spcBef>
                <a:spcPct val="50000"/>
              </a:spcBef>
            </a:pPr>
            <a:endParaRPr lang="en-US"/>
          </a:p>
        </p:txBody>
      </p:sp>
      <p:sp>
        <p:nvSpPr>
          <p:cNvPr id="264207" name="Rectangle 15"/>
          <p:cNvSpPr>
            <a:spLocks noChangeArrowheads="1"/>
          </p:cNvSpPr>
          <p:nvPr/>
        </p:nvSpPr>
        <p:spPr bwMode="auto">
          <a:xfrm>
            <a:off x="1600200" y="4267200"/>
            <a:ext cx="4267200" cy="1371600"/>
          </a:xfrm>
          <a:prstGeom prst="rect">
            <a:avLst/>
          </a:prstGeom>
          <a:solidFill>
            <a:srgbClr val="FFFFFF"/>
          </a:solidFill>
          <a:ln w="12700" cap="sq">
            <a:solidFill>
              <a:srgbClr val="000000"/>
            </a:solidFill>
            <a:miter lim="800000"/>
            <a:headEnd type="none" w="sm" len="sm"/>
            <a:tailEnd type="none" w="sm" len="sm"/>
          </a:ln>
          <a:effectLst>
            <a:outerShdw dist="107763" dir="2700000" algn="ctr" rotWithShape="0">
              <a:schemeClr val="bg2"/>
            </a:outerShdw>
          </a:effectLst>
        </p:spPr>
        <p:txBody>
          <a:bodyPr anchor="ctr"/>
          <a:lstStyle/>
          <a:p>
            <a:r>
              <a:rPr kumimoji="1" lang="en-US" altLang="zh-TW" sz="2400">
                <a:solidFill>
                  <a:srgbClr val="000000"/>
                </a:solidFill>
                <a:latin typeface="Arial" charset="0"/>
              </a:rPr>
              <a:t>A </a:t>
            </a:r>
            <a:r>
              <a:rPr kumimoji="1" lang="en-US" altLang="zh-TW" sz="2400">
                <a:solidFill>
                  <a:srgbClr val="3366FF"/>
                </a:solidFill>
                <a:latin typeface="Arial" charset="0"/>
              </a:rPr>
              <a:t>binary tree</a:t>
            </a:r>
            <a:r>
              <a:rPr kumimoji="1" lang="en-US" altLang="zh-TW" sz="2400">
                <a:solidFill>
                  <a:srgbClr val="000000"/>
                </a:solidFill>
                <a:latin typeface="Arial" charset="0"/>
              </a:rPr>
              <a:t> is a tree in which </a:t>
            </a:r>
            <a:r>
              <a:rPr kumimoji="1" lang="en-US" altLang="zh-TW" sz="2400">
                <a:solidFill>
                  <a:srgbClr val="FF0000"/>
                </a:solidFill>
                <a:latin typeface="Arial" charset="0"/>
              </a:rPr>
              <a:t>no node</a:t>
            </a:r>
            <a:r>
              <a:rPr kumimoji="1" lang="en-US" altLang="zh-TW" sz="2400">
                <a:solidFill>
                  <a:srgbClr val="000000"/>
                </a:solidFill>
                <a:latin typeface="Arial" charset="0"/>
              </a:rPr>
              <a:t> can have </a:t>
            </a:r>
            <a:r>
              <a:rPr kumimoji="1" lang="en-US" altLang="zh-TW" sz="2400">
                <a:solidFill>
                  <a:srgbClr val="FF0000"/>
                </a:solidFill>
                <a:latin typeface="Arial" charset="0"/>
              </a:rPr>
              <a:t>more than two children</a:t>
            </a:r>
            <a:r>
              <a:rPr kumimoji="1" lang="en-US" altLang="zh-TW" sz="2400">
                <a:solidFill>
                  <a:srgbClr val="000000"/>
                </a:solidFill>
                <a:latin typeface="Arial" charset="0"/>
              </a:rPr>
              <a:t>.</a:t>
            </a:r>
            <a:endParaRPr kumimoji="1" lang="en-US" altLang="zh-TW" sz="2000">
              <a:solidFill>
                <a:srgbClr val="000000"/>
              </a:solidFill>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3305</TotalTime>
  <Words>1356</Words>
  <Application>Microsoft PowerPoint</Application>
  <PresentationFormat>On-screen Show (4:3)</PresentationFormat>
  <Paragraphs>371</Paragraphs>
  <Slides>26</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Edge</vt:lpstr>
      <vt:lpstr>Bitmap Image</vt:lpstr>
      <vt:lpstr>Trees</vt:lpstr>
      <vt:lpstr>TREE</vt:lpstr>
      <vt:lpstr>Some Trees</vt:lpstr>
      <vt:lpstr>General Trees</vt:lpstr>
      <vt:lpstr>Rooted Trees</vt:lpstr>
      <vt:lpstr>General Terms</vt:lpstr>
      <vt:lpstr>Representation Of a General Tree  -- first child/next sibling </vt:lpstr>
      <vt:lpstr>Slide 8</vt:lpstr>
      <vt:lpstr>Binary tree (BT)</vt:lpstr>
      <vt:lpstr>Representation of Binary Trees</vt:lpstr>
      <vt:lpstr>Small binary trees</vt:lpstr>
      <vt:lpstr>Binary Tree Applications </vt:lpstr>
      <vt:lpstr>Example Code of Recursion</vt:lpstr>
      <vt:lpstr>Binary Tree Object</vt:lpstr>
      <vt:lpstr>Recursion and Trees</vt:lpstr>
      <vt:lpstr>Tree size</vt:lpstr>
      <vt:lpstr>Tree height</vt:lpstr>
      <vt:lpstr>Traversal</vt:lpstr>
      <vt:lpstr>Recursive Traversal Implementation</vt:lpstr>
      <vt:lpstr>Traversal</vt:lpstr>
      <vt:lpstr>Perform In-Order, Pre-Order and Post-Order traversal on following expression tree </vt:lpstr>
      <vt:lpstr>Designing a Nonrecursive Traversal</vt:lpstr>
      <vt:lpstr>A Nonrecursive Preorder Traversal</vt:lpstr>
      <vt:lpstr>A non-recursive preorder traversal</vt:lpstr>
      <vt:lpstr>A non-recursive inorder traversal</vt:lpstr>
      <vt:lpstr>Level-Order Traversal    -- Breadth First Search (BFS)</vt:lpstr>
    </vt:vector>
  </TitlesOfParts>
  <Company>Macau Polytechnic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MCCS240 notes: Trees</dc:title>
  <dc:creator>Philip</dc:creator>
  <cp:keywords>binary tree, binary search tree, AVL tree</cp:keywords>
  <dc:description>Copyright May 2000.</dc:description>
  <cp:lastModifiedBy>mqpasta</cp:lastModifiedBy>
  <cp:revision>268</cp:revision>
  <dcterms:created xsi:type="dcterms:W3CDTF">2000-03-05T02:45:09Z</dcterms:created>
  <dcterms:modified xsi:type="dcterms:W3CDTF">2013-03-22T06:30:20Z</dcterms:modified>
</cp:coreProperties>
</file>