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70" r:id="rId10"/>
    <p:sldId id="263" r:id="rId11"/>
    <p:sldId id="264" r:id="rId12"/>
    <p:sldId id="265" r:id="rId13"/>
    <p:sldId id="266" r:id="rId14"/>
    <p:sldId id="26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25" autoAdjust="0"/>
    <p:restoredTop sz="94660"/>
  </p:normalViewPr>
  <p:slideViewPr>
    <p:cSldViewPr snapToGrid="0">
      <p:cViewPr varScale="1">
        <p:scale>
          <a:sx n="66" d="100"/>
          <a:sy n="66" d="100"/>
        </p:scale>
        <p:origin x="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B1E5D5-BF96-405D-914F-9D947ECA266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137186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337831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1725483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1521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3517613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1E5D5-BF96-405D-914F-9D947ECA2665}"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4209203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1E5D5-BF96-405D-914F-9D947ECA2665}"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3329210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1E5D5-BF96-405D-914F-9D947ECA266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382596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1E5D5-BF96-405D-914F-9D947ECA266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306522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1E5D5-BF96-405D-914F-9D947ECA266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2959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1E5D5-BF96-405D-914F-9D947ECA266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101867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121240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B1E5D5-BF96-405D-914F-9D947ECA2665}"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216404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B1E5D5-BF96-405D-914F-9D947ECA2665}"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271693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B1E5D5-BF96-405D-914F-9D947ECA2665}"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173173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412377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1E5D5-BF96-405D-914F-9D947ECA266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F1FE7-DD85-43F1-825D-2AC374EADFAB}" type="slidenum">
              <a:rPr lang="en-IN" smtClean="0"/>
              <a:t>‹#›</a:t>
            </a:fld>
            <a:endParaRPr lang="en-IN"/>
          </a:p>
        </p:txBody>
      </p:sp>
    </p:spTree>
    <p:extLst>
      <p:ext uri="{BB962C8B-B14F-4D97-AF65-F5344CB8AC3E}">
        <p14:creationId xmlns:p14="http://schemas.microsoft.com/office/powerpoint/2010/main" val="413822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8B1E5D5-BF96-405D-914F-9D947ECA2665}" type="datetimeFigureOut">
              <a:rPr lang="en-IN" smtClean="0"/>
              <a:t>09-05-2023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0EF1FE7-DD85-43F1-825D-2AC374EADFAB}" type="slidenum">
              <a:rPr lang="en-IN" smtClean="0"/>
              <a:t>‹#›</a:t>
            </a:fld>
            <a:endParaRPr lang="en-IN"/>
          </a:p>
        </p:txBody>
      </p:sp>
    </p:spTree>
    <p:extLst>
      <p:ext uri="{BB962C8B-B14F-4D97-AF65-F5344CB8AC3E}">
        <p14:creationId xmlns:p14="http://schemas.microsoft.com/office/powerpoint/2010/main" val="381015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2744-40B1-A673-67D9-8EB1C959173E}"/>
              </a:ext>
            </a:extLst>
          </p:cNvPr>
          <p:cNvSpPr>
            <a:spLocks noGrp="1"/>
          </p:cNvSpPr>
          <p:nvPr>
            <p:ph type="ctrTitle"/>
          </p:nvPr>
        </p:nvSpPr>
        <p:spPr/>
        <p:txBody>
          <a:bodyPr/>
          <a:lstStyle/>
          <a:p>
            <a:r>
              <a:rPr lang="en-IN" dirty="0">
                <a:solidFill>
                  <a:srgbClr val="00B0F0"/>
                </a:solidFill>
                <a:latin typeface="Times New Roman" panose="02020603050405020304" pitchFamily="18" charset="0"/>
                <a:cs typeface="Times New Roman" panose="02020603050405020304" pitchFamily="18" charset="0"/>
              </a:rPr>
              <a:t>Online voting system</a:t>
            </a:r>
          </a:p>
        </p:txBody>
      </p:sp>
      <p:sp>
        <p:nvSpPr>
          <p:cNvPr id="3" name="Subtitle 2">
            <a:extLst>
              <a:ext uri="{FF2B5EF4-FFF2-40B4-BE49-F238E27FC236}">
                <a16:creationId xmlns:a16="http://schemas.microsoft.com/office/drawing/2014/main" id="{C36E8321-0567-F212-B0BD-DDEA6198E99D}"/>
              </a:ext>
            </a:extLst>
          </p:cNvPr>
          <p:cNvSpPr>
            <a:spLocks noGrp="1"/>
          </p:cNvSpPr>
          <p:nvPr>
            <p:ph type="subTitle" idx="1"/>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Guided by:</a:t>
            </a:r>
            <a:r>
              <a:rPr lang="en-IN" dirty="0">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done by:</a:t>
            </a:r>
            <a:endParaRPr lang="en-IN" dirty="0">
              <a:solidFill>
                <a:srgbClr val="0070C0"/>
              </a:solidFill>
              <a:latin typeface="Times New Roman" panose="02020603050405020304" pitchFamily="18" charset="0"/>
              <a:cs typeface="Times New Roman" panose="02020603050405020304" pitchFamily="18" charset="0"/>
            </a:endParaRPr>
          </a:p>
          <a:p>
            <a:r>
              <a:rPr lang="en-IN" sz="1800" b="1" dirty="0" err="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K.Radhika</a:t>
            </a: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i="1"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sk.b.</a:t>
            </a:r>
            <a:r>
              <a:rPr lang="en-IN" sz="1800" b="1" i="1" dirty="0" err="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SHOHEB</a:t>
            </a:r>
            <a:r>
              <a:rPr lang="en-IN" sz="1800" b="1" i="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AKTHAR</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89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7055-1A92-E41C-A9C9-E00D6AFE6576}"/>
              </a:ext>
            </a:extLst>
          </p:cNvPr>
          <p:cNvSpPr>
            <a:spLocks noGrp="1"/>
          </p:cNvSpPr>
          <p:nvPr>
            <p:ph type="title"/>
          </p:nvPr>
        </p:nvSpPr>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0C6C73AA-B7DC-19D7-1C35-CF64982F6403}"/>
              </a:ext>
            </a:extLst>
          </p:cNvPr>
          <p:cNvSpPr>
            <a:spLocks noGrp="1"/>
          </p:cNvSpPr>
          <p:nvPr>
            <p:ph sz="quarter" idx="13"/>
          </p:nvPr>
        </p:nvSpPr>
        <p:spPr/>
        <p:txBody>
          <a:bodyPr>
            <a:normAutofit/>
          </a:bodyPr>
          <a:lstStyle/>
          <a:p>
            <a:pPr marL="0" indent="0" algn="just">
              <a:lnSpc>
                <a:spcPct val="150000"/>
              </a:lnSpc>
              <a:spcAft>
                <a:spcPts val="800"/>
              </a:spcAft>
              <a:buNone/>
            </a:pP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cap="none" dirty="0">
                <a:effectLst/>
                <a:latin typeface="Times New Roman" panose="02020603050405020304" pitchFamily="18" charset="0"/>
                <a:ea typeface="Calibri" panose="020F0502020204030204" pitchFamily="34" charset="0"/>
              </a:rPr>
              <a:t>System requirements involve identifying the hardware and software resources needed to run the online voting system. This includes the need for a web server, a database management system, and appropriate software tools and libraries for development</a:t>
            </a:r>
            <a:endParaRPr lang="en-IN" sz="2400" cap="none" dirty="0"/>
          </a:p>
        </p:txBody>
      </p:sp>
    </p:spTree>
    <p:extLst>
      <p:ext uri="{BB962C8B-B14F-4D97-AF65-F5344CB8AC3E}">
        <p14:creationId xmlns:p14="http://schemas.microsoft.com/office/powerpoint/2010/main" val="5271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E64C-AE9B-8EB0-A454-DE27F2FBEF54}"/>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Modules Description</a:t>
            </a:r>
            <a:endParaRPr lang="en-IN" dirty="0"/>
          </a:p>
        </p:txBody>
      </p:sp>
      <p:sp>
        <p:nvSpPr>
          <p:cNvPr id="3" name="Content Placeholder 2">
            <a:extLst>
              <a:ext uri="{FF2B5EF4-FFF2-40B4-BE49-F238E27FC236}">
                <a16:creationId xmlns:a16="http://schemas.microsoft.com/office/drawing/2014/main" id="{9EC105BF-8106-29FE-A9CB-B090B23F8EF6}"/>
              </a:ext>
            </a:extLst>
          </p:cNvPr>
          <p:cNvSpPr>
            <a:spLocks noGrp="1"/>
          </p:cNvSpPr>
          <p:nvPr>
            <p:ph sz="quarter" idx="13"/>
          </p:nvPr>
        </p:nvSpPr>
        <p:spPr/>
        <p:txBody>
          <a:bodyPr>
            <a:normAutofit/>
          </a:bodyPr>
          <a:lstStyle/>
          <a:p>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The modules of the online voting system include the registration and login module, candidate management module, voter management module, election report generation module, user and staff management module, and time logs management module. These modules provide the functionality needed to manage the voting process and ensure that it is accurate and reliable.</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cap="none" dirty="0"/>
          </a:p>
        </p:txBody>
      </p:sp>
    </p:spTree>
    <p:extLst>
      <p:ext uri="{BB962C8B-B14F-4D97-AF65-F5344CB8AC3E}">
        <p14:creationId xmlns:p14="http://schemas.microsoft.com/office/powerpoint/2010/main" val="352735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9793-8E24-759B-D6C9-7430F46A3C4D}"/>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A75D3F1C-ECAF-7E11-A6D5-09584CD65306}"/>
              </a:ext>
            </a:extLst>
          </p:cNvPr>
          <p:cNvSpPr>
            <a:spLocks noGrp="1"/>
          </p:cNvSpPr>
          <p:nvPr>
            <p:ph sz="quarter" idx="13"/>
          </p:nvPr>
        </p:nvSpPr>
        <p:spPr/>
        <p:txBody>
          <a:bodyPr>
            <a:normAutofit/>
          </a:bodyPr>
          <a:lstStyle/>
          <a:p>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The hardware and software requirements for the online voting system include a web server, a database management system (</a:t>
            </a:r>
            <a:r>
              <a:rPr lang="en-IN" sz="2800" cap="none"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and appropriate software tools and libraries for development (PHP/</a:t>
            </a:r>
            <a:r>
              <a:rPr lang="en-IN" sz="2800" cap="none"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HTML, CSS, </a:t>
            </a:r>
            <a:r>
              <a:rPr lang="en-IN" sz="2800" cap="none"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cap="none" dirty="0" err="1">
                <a:effectLst/>
                <a:latin typeface="Times New Roman" panose="02020603050405020304" pitchFamily="18" charset="0"/>
                <a:ea typeface="Calibri" panose="020F0502020204030204" pitchFamily="34" charset="0"/>
                <a:cs typeface="Times New Roman" panose="02020603050405020304" pitchFamily="18" charset="0"/>
              </a:rPr>
              <a:t>jquery</a:t>
            </a: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and ajax), and bootstrap for the design).</a:t>
            </a:r>
            <a:endParaRPr lang="en-IN" sz="2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cap="none" dirty="0"/>
          </a:p>
        </p:txBody>
      </p:sp>
    </p:spTree>
    <p:extLst>
      <p:ext uri="{BB962C8B-B14F-4D97-AF65-F5344CB8AC3E}">
        <p14:creationId xmlns:p14="http://schemas.microsoft.com/office/powerpoint/2010/main" val="189654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689C-FF97-6924-28E0-20773F0D68E5}"/>
              </a:ext>
            </a:extLst>
          </p:cNvPr>
          <p:cNvSpPr>
            <a:spLocks noGrp="1"/>
          </p:cNvSpPr>
          <p:nvPr>
            <p:ph type="title"/>
          </p:nvPr>
        </p:nvSpPr>
        <p:spPr>
          <a:xfrm>
            <a:off x="798272" y="2485818"/>
            <a:ext cx="10364451" cy="1596177"/>
          </a:xfrm>
        </p:spPr>
        <p:txBody>
          <a:bodyPr/>
          <a:lstStyle/>
          <a:p>
            <a:r>
              <a:rPr lang="en-IN" dirty="0"/>
              <a:t>Architectural design</a:t>
            </a:r>
          </a:p>
        </p:txBody>
      </p:sp>
    </p:spTree>
    <p:extLst>
      <p:ext uri="{BB962C8B-B14F-4D97-AF65-F5344CB8AC3E}">
        <p14:creationId xmlns:p14="http://schemas.microsoft.com/office/powerpoint/2010/main" val="86080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FA5-A739-A98A-2CD7-83E6DB5CC135}"/>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Sample Coding</a:t>
            </a:r>
            <a:endParaRPr lang="en-IN" sz="3200" dirty="0"/>
          </a:p>
        </p:txBody>
      </p:sp>
      <p:sp>
        <p:nvSpPr>
          <p:cNvPr id="3" name="Content Placeholder 2">
            <a:extLst>
              <a:ext uri="{FF2B5EF4-FFF2-40B4-BE49-F238E27FC236}">
                <a16:creationId xmlns:a16="http://schemas.microsoft.com/office/drawing/2014/main" id="{1A127F4E-5AAD-8267-8EE1-4758031540AC}"/>
              </a:ext>
            </a:extLst>
          </p:cNvPr>
          <p:cNvSpPr>
            <a:spLocks noGrp="1"/>
          </p:cNvSpPr>
          <p:nvPr>
            <p:ph sz="quarter" idx="13"/>
          </p:nvPr>
        </p:nvSpPr>
        <p:spPr/>
        <p:txBody>
          <a:bodyPr>
            <a:noAutofit/>
          </a:bodyPr>
          <a:lstStyle/>
          <a:p>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User authentication and authorization: the system uses PHP functions to authenticate users based on their login credentials and authorize them based on their user type (admin, staff, or voter).</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Candidate and voter management: the system uses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queries to store and retrieve candidate and voter data from the database. Admin and staff users can manage candidate and voter data, while voters can register and vote for candidates.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cap="none" dirty="0"/>
          </a:p>
        </p:txBody>
      </p:sp>
    </p:spTree>
    <p:extLst>
      <p:ext uri="{BB962C8B-B14F-4D97-AF65-F5344CB8AC3E}">
        <p14:creationId xmlns:p14="http://schemas.microsoft.com/office/powerpoint/2010/main" val="423479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272E-7DF3-5BF6-3C34-F96F5D96C6D6}"/>
              </a:ext>
            </a:extLst>
          </p:cNvPr>
          <p:cNvSpPr>
            <a:spLocks noGrp="1"/>
          </p:cNvSpPr>
          <p:nvPr>
            <p:ph type="title"/>
          </p:nvPr>
        </p:nvSpPr>
        <p:spPr>
          <a:xfrm>
            <a:off x="913774" y="1332310"/>
            <a:ext cx="10364451" cy="3595825"/>
          </a:xfrm>
        </p:spPr>
        <p:txBody>
          <a:bodyPr>
            <a:noAutofit/>
          </a:bodyPr>
          <a:lstStyle/>
          <a:p>
            <a:pPr algn="l">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cap="none" dirty="0">
                <a:effectLst/>
                <a:latin typeface="Calibri" panose="020F0502020204030204" pitchFamily="34" charset="0"/>
                <a:ea typeface="Calibri" panose="020F0502020204030204" pitchFamily="34" charset="0"/>
                <a:cs typeface="Times New Roman" panose="02020603050405020304" pitchFamily="18" charset="0"/>
              </a:rPr>
            </a:b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Voting process: the system uses PHP functions and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queries to handle the voting process. When a voter casts their vote, the system updates the candidate's vote count in the database and generates a printable report for the total counts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ofthe</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vote for all candidates.</a:t>
            </a:r>
            <a:b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Reporting: the system generates a printable report for the total counts of the vote for all candidates. This report can be viewed and printed by admin and staff users.</a:t>
            </a:r>
            <a:br>
              <a:rPr lang="en-IN" sz="2400" cap="none" dirty="0">
                <a:effectLst/>
                <a:latin typeface="Calibri" panose="020F0502020204030204" pitchFamily="34" charset="0"/>
                <a:ea typeface="Calibri" panose="020F0502020204030204" pitchFamily="34" charset="0"/>
                <a:cs typeface="Times New Roman" panose="02020603050405020304" pitchFamily="18" charset="0"/>
              </a:rPr>
            </a:br>
            <a:endParaRPr lang="en-IN" sz="2400" cap="none" dirty="0"/>
          </a:p>
        </p:txBody>
      </p:sp>
    </p:spTree>
    <p:extLst>
      <p:ext uri="{BB962C8B-B14F-4D97-AF65-F5344CB8AC3E}">
        <p14:creationId xmlns:p14="http://schemas.microsoft.com/office/powerpoint/2010/main" val="398066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7D774-B05F-A4D8-29C1-967759C032F0}"/>
              </a:ext>
            </a:extLst>
          </p:cNvPr>
          <p:cNvSpPr>
            <a:spLocks noGrp="1"/>
          </p:cNvSpPr>
          <p:nvPr>
            <p:ph sz="quarter" idx="13"/>
          </p:nvPr>
        </p:nvSpPr>
        <p:spPr>
          <a:xfrm>
            <a:off x="1587543" y="1183908"/>
            <a:ext cx="10363826" cy="5184807"/>
          </a:xfrm>
        </p:spPr>
        <p:txBody>
          <a:bodyPr>
            <a:norm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phpMyAdmin SQL Dump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version 4.7.4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https://www.phpmyadmin.net/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Host: 127.0.0.1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Generation Time: Feb 14, 2019 at 07:09 PM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Server version: 10.1.30-MariaDB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PHP Version: 7.2.1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7449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D1FF-35A1-16D5-A217-161A27617A36}"/>
              </a:ext>
            </a:extLst>
          </p:cNvPr>
          <p:cNvSpPr>
            <a:spLocks noGrp="1"/>
          </p:cNvSpPr>
          <p:nvPr>
            <p:ph type="title"/>
          </p:nvPr>
        </p:nvSpPr>
        <p:spPr/>
        <p:txBody>
          <a:bodyPr/>
          <a:lstStyle/>
          <a:p>
            <a:r>
              <a:rPr lang="en-IN" dirty="0"/>
              <a:t>Output screens </a:t>
            </a:r>
          </a:p>
        </p:txBody>
      </p:sp>
      <p:pic>
        <p:nvPicPr>
          <p:cNvPr id="4" name="Content Placeholder 3">
            <a:extLst>
              <a:ext uri="{FF2B5EF4-FFF2-40B4-BE49-F238E27FC236}">
                <a16:creationId xmlns:a16="http://schemas.microsoft.com/office/drawing/2014/main" id="{6ABAE91F-EE3C-B42F-89A8-4991E29BD63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19688" y="2366963"/>
            <a:ext cx="8152598" cy="3764330"/>
          </a:xfrm>
          <a:prstGeom prst="rect">
            <a:avLst/>
          </a:prstGeom>
        </p:spPr>
      </p:pic>
    </p:spTree>
    <p:extLst>
      <p:ext uri="{BB962C8B-B14F-4D97-AF65-F5344CB8AC3E}">
        <p14:creationId xmlns:p14="http://schemas.microsoft.com/office/powerpoint/2010/main" val="207836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A34F7-8C8A-2B5B-D6D0-406D35719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956" y="1769443"/>
            <a:ext cx="7367170" cy="4304097"/>
          </a:xfrm>
          <a:prstGeom prst="rect">
            <a:avLst/>
          </a:prstGeom>
        </p:spPr>
      </p:pic>
      <p:sp>
        <p:nvSpPr>
          <p:cNvPr id="2" name="TextBox 1">
            <a:extLst>
              <a:ext uri="{FF2B5EF4-FFF2-40B4-BE49-F238E27FC236}">
                <a16:creationId xmlns:a16="http://schemas.microsoft.com/office/drawing/2014/main" id="{BED24C0E-2F50-DCAE-39F5-D56351687268}"/>
              </a:ext>
            </a:extLst>
          </p:cNvPr>
          <p:cNvSpPr txBox="1"/>
          <p:nvPr/>
        </p:nvSpPr>
        <p:spPr>
          <a:xfrm>
            <a:off x="2589196" y="972152"/>
            <a:ext cx="4475747" cy="523220"/>
          </a:xfrm>
          <a:prstGeom prst="rect">
            <a:avLst/>
          </a:prstGeom>
          <a:noFill/>
        </p:spPr>
        <p:txBody>
          <a:bodyPr wrap="square" rtlCol="0">
            <a:spAutoFit/>
          </a:bodyPr>
          <a:lstStyle/>
          <a:p>
            <a:pPr algn="ctr"/>
            <a:r>
              <a:rPr lang="en-US" sz="2800" b="1" dirty="0"/>
              <a:t>View of website</a:t>
            </a:r>
            <a:endParaRPr lang="en-IN" sz="2800" b="1" dirty="0"/>
          </a:p>
        </p:txBody>
      </p:sp>
    </p:spTree>
    <p:extLst>
      <p:ext uri="{BB962C8B-B14F-4D97-AF65-F5344CB8AC3E}">
        <p14:creationId xmlns:p14="http://schemas.microsoft.com/office/powerpoint/2010/main" val="70123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4CDEB2-FAFF-F5B7-2C34-F2E3C8FF7D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817052"/>
            <a:ext cx="5731510" cy="3223895"/>
          </a:xfrm>
          <a:prstGeom prst="rect">
            <a:avLst/>
          </a:prstGeom>
          <a:noFill/>
          <a:ln>
            <a:noFill/>
          </a:ln>
        </p:spPr>
      </p:pic>
      <p:sp>
        <p:nvSpPr>
          <p:cNvPr id="5" name="TextBox 4">
            <a:extLst>
              <a:ext uri="{FF2B5EF4-FFF2-40B4-BE49-F238E27FC236}">
                <a16:creationId xmlns:a16="http://schemas.microsoft.com/office/drawing/2014/main" id="{4A2F3A2F-B7BC-4DF8-36C8-C3D12512B149}"/>
              </a:ext>
            </a:extLst>
          </p:cNvPr>
          <p:cNvSpPr txBox="1"/>
          <p:nvPr/>
        </p:nvSpPr>
        <p:spPr>
          <a:xfrm>
            <a:off x="3467100" y="850900"/>
            <a:ext cx="5067300" cy="523220"/>
          </a:xfrm>
          <a:prstGeom prst="rect">
            <a:avLst/>
          </a:prstGeom>
          <a:noFill/>
        </p:spPr>
        <p:txBody>
          <a:bodyPr wrap="square" rtlCol="0">
            <a:spAutoFit/>
          </a:bodyPr>
          <a:lstStyle/>
          <a:p>
            <a:pPr algn="ctr"/>
            <a:r>
              <a:rPr lang="en-US" sz="2800" b="1" dirty="0"/>
              <a:t>Student registration</a:t>
            </a:r>
            <a:endParaRPr lang="en-IN" sz="2800" b="1" dirty="0"/>
          </a:p>
        </p:txBody>
      </p:sp>
    </p:spTree>
    <p:extLst>
      <p:ext uri="{BB962C8B-B14F-4D97-AF65-F5344CB8AC3E}">
        <p14:creationId xmlns:p14="http://schemas.microsoft.com/office/powerpoint/2010/main" val="92596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39D1-7FEE-41FD-74B3-B9276CD4AD84}"/>
              </a:ext>
            </a:extLst>
          </p:cNvPr>
          <p:cNvSpPr>
            <a:spLocks noGrp="1"/>
          </p:cNvSpPr>
          <p:nvPr>
            <p:ph type="title"/>
          </p:nvPr>
        </p:nvSpPr>
        <p:spPr/>
        <p:txBody>
          <a:bodyPr/>
          <a:lstStyle/>
          <a:p>
            <a:r>
              <a:rPr lang="en-IN"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AE53E2C6-7A23-6810-ED50-22D3AA9B4D5C}"/>
              </a:ext>
            </a:extLst>
          </p:cNvPr>
          <p:cNvSpPr>
            <a:spLocks noGrp="1"/>
          </p:cNvSpPr>
          <p:nvPr>
            <p:ph sz="quarter" idx="13"/>
          </p:nvPr>
        </p:nvSpPr>
        <p:spPr/>
        <p:txBody>
          <a:bodyPr>
            <a:normAutofit/>
          </a:bodyPr>
          <a:lstStyle/>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online voting system is a PHP project created for a specific school </a:t>
            </a:r>
          </a:p>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As a part of the final year project for KITS college in </a:t>
            </a:r>
            <a:r>
              <a:rPr lang="en-IN" cap="none" dirty="0" err="1">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guntur</a:t>
            </a:r>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This system provides an online platform for students to vote for their chosen candidates. </a:t>
            </a:r>
          </a:p>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system stores candidate and voter details, and each voter must register with their system account and provide their student id number before they can vote. Once registered, </a:t>
            </a:r>
          </a:p>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system admin user activates the student accounts, and they can then vote for their candidates. </a:t>
            </a:r>
          </a:p>
          <a:p>
            <a:r>
              <a:rPr lang="en-IN" cap="none"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system has three types of users: admin, staff, and voters.</a:t>
            </a:r>
          </a:p>
          <a:p>
            <a:endParaRPr lang="en-IN" cap="none"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solidFill>
                <a:schemeClr val="accent6">
                  <a:lumMod val="50000"/>
                </a:schemeClr>
              </a:solidFill>
            </a:endParaRPr>
          </a:p>
        </p:txBody>
      </p:sp>
    </p:spTree>
    <p:extLst>
      <p:ext uri="{BB962C8B-B14F-4D97-AF65-F5344CB8AC3E}">
        <p14:creationId xmlns:p14="http://schemas.microsoft.com/office/powerpoint/2010/main" val="136523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CA489-64AC-3972-4FB2-6198ADFEB9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9800" y="901700"/>
            <a:ext cx="9855200" cy="5359400"/>
          </a:xfrm>
          <a:prstGeom prst="rect">
            <a:avLst/>
          </a:prstGeom>
          <a:noFill/>
          <a:ln>
            <a:noFill/>
          </a:ln>
        </p:spPr>
      </p:pic>
    </p:spTree>
    <p:extLst>
      <p:ext uri="{BB962C8B-B14F-4D97-AF65-F5344CB8AC3E}">
        <p14:creationId xmlns:p14="http://schemas.microsoft.com/office/powerpoint/2010/main" val="125511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A108-E4CF-E06F-707E-F82DB448B438}"/>
              </a:ext>
            </a:extLst>
          </p:cNvPr>
          <p:cNvSpPr>
            <a:spLocks noGrp="1"/>
          </p:cNvSpPr>
          <p:nvPr>
            <p:ph type="title"/>
          </p:nvPr>
        </p:nvSpPr>
        <p:spPr/>
        <p:txBody>
          <a:bodyPr/>
          <a:lstStyle/>
          <a:p>
            <a:r>
              <a:rPr lang="en-US" dirty="0"/>
              <a:t>Over view</a:t>
            </a:r>
            <a:endParaRPr lang="en-IN" dirty="0"/>
          </a:p>
        </p:txBody>
      </p:sp>
      <p:pic>
        <p:nvPicPr>
          <p:cNvPr id="4" name="Picture 3">
            <a:extLst>
              <a:ext uri="{FF2B5EF4-FFF2-40B4-BE49-F238E27FC236}">
                <a16:creationId xmlns:a16="http://schemas.microsoft.com/office/drawing/2014/main" id="{71CB88FD-C1E3-104D-556E-8628A60E9D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817052"/>
            <a:ext cx="8343900" cy="4748848"/>
          </a:xfrm>
          <a:prstGeom prst="rect">
            <a:avLst/>
          </a:prstGeom>
          <a:noFill/>
          <a:ln>
            <a:noFill/>
          </a:ln>
        </p:spPr>
      </p:pic>
    </p:spTree>
    <p:extLst>
      <p:ext uri="{BB962C8B-B14F-4D97-AF65-F5344CB8AC3E}">
        <p14:creationId xmlns:p14="http://schemas.microsoft.com/office/powerpoint/2010/main" val="418349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12BB-0217-80B9-ECBE-977C1E4DFDB9}"/>
              </a:ext>
            </a:extLst>
          </p:cNvPr>
          <p:cNvSpPr>
            <a:spLocks noGrp="1"/>
          </p:cNvSpPr>
          <p:nvPr>
            <p:ph type="title"/>
          </p:nvPr>
        </p:nvSpPr>
        <p:spPr/>
        <p:txBody>
          <a:bodyPr/>
          <a:lstStyle/>
          <a:p>
            <a:r>
              <a:rPr lang="en-US" dirty="0"/>
              <a:t>Login interface</a:t>
            </a:r>
            <a:endParaRPr lang="en-IN" dirty="0"/>
          </a:p>
        </p:txBody>
      </p:sp>
      <p:pic>
        <p:nvPicPr>
          <p:cNvPr id="4" name="Picture 3">
            <a:extLst>
              <a:ext uri="{FF2B5EF4-FFF2-40B4-BE49-F238E27FC236}">
                <a16:creationId xmlns:a16="http://schemas.microsoft.com/office/drawing/2014/main" id="{E91E3EC2-465D-2D50-B9C0-5D5EC7E6C7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8328" y="2214694"/>
            <a:ext cx="6525929" cy="3396834"/>
          </a:xfrm>
          <a:prstGeom prst="rect">
            <a:avLst/>
          </a:prstGeom>
          <a:noFill/>
          <a:ln>
            <a:noFill/>
          </a:ln>
        </p:spPr>
      </p:pic>
    </p:spTree>
    <p:extLst>
      <p:ext uri="{BB962C8B-B14F-4D97-AF65-F5344CB8AC3E}">
        <p14:creationId xmlns:p14="http://schemas.microsoft.com/office/powerpoint/2010/main" val="203199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7BEA-AF3D-927B-A1A1-51EC41D0E336}"/>
              </a:ext>
            </a:extLst>
          </p:cNvPr>
          <p:cNvSpPr>
            <a:spLocks noGrp="1"/>
          </p:cNvSpPr>
          <p:nvPr>
            <p:ph type="title"/>
          </p:nvPr>
        </p:nvSpPr>
        <p:spPr/>
        <p:txBody>
          <a:bodyPr/>
          <a:lstStyle/>
          <a:p>
            <a:r>
              <a:rPr lang="en-US" dirty="0"/>
              <a:t>Kits online voting interface</a:t>
            </a:r>
            <a:endParaRPr lang="en-IN" dirty="0"/>
          </a:p>
        </p:txBody>
      </p:sp>
      <p:pic>
        <p:nvPicPr>
          <p:cNvPr id="4" name="Picture 3">
            <a:extLst>
              <a:ext uri="{FF2B5EF4-FFF2-40B4-BE49-F238E27FC236}">
                <a16:creationId xmlns:a16="http://schemas.microsoft.com/office/drawing/2014/main" id="{A033B77D-9C70-4681-6C98-564A242608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9932" y="2567304"/>
            <a:ext cx="5731510" cy="3223895"/>
          </a:xfrm>
          <a:prstGeom prst="rect">
            <a:avLst/>
          </a:prstGeom>
          <a:noFill/>
          <a:ln>
            <a:noFill/>
          </a:ln>
        </p:spPr>
      </p:pic>
    </p:spTree>
    <p:extLst>
      <p:ext uri="{BB962C8B-B14F-4D97-AF65-F5344CB8AC3E}">
        <p14:creationId xmlns:p14="http://schemas.microsoft.com/office/powerpoint/2010/main" val="359494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5E1C-126F-F4EE-7879-8E8CE52B6BC1}"/>
              </a:ext>
            </a:extLst>
          </p:cNvPr>
          <p:cNvSpPr>
            <a:spLocks noGrp="1"/>
          </p:cNvSpPr>
          <p:nvPr>
            <p:ph type="title"/>
          </p:nvPr>
        </p:nvSpPr>
        <p:spPr/>
        <p:txBody>
          <a:bodyPr/>
          <a:lstStyle/>
          <a:p>
            <a:r>
              <a:rPr lang="en-US" dirty="0"/>
              <a:t>Data base of </a:t>
            </a:r>
            <a:r>
              <a:rPr lang="en-US" dirty="0" err="1"/>
              <a:t>registrees</a:t>
            </a:r>
            <a:endParaRPr lang="en-IN" dirty="0"/>
          </a:p>
        </p:txBody>
      </p:sp>
      <p:pic>
        <p:nvPicPr>
          <p:cNvPr id="5" name="Picture 4">
            <a:extLst>
              <a:ext uri="{FF2B5EF4-FFF2-40B4-BE49-F238E27FC236}">
                <a16:creationId xmlns:a16="http://schemas.microsoft.com/office/drawing/2014/main" id="{473709DF-7F67-6006-BA34-D27EF3D7D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712" y="2467197"/>
            <a:ext cx="5731510" cy="3223895"/>
          </a:xfrm>
          <a:prstGeom prst="rect">
            <a:avLst/>
          </a:prstGeom>
          <a:noFill/>
          <a:ln>
            <a:noFill/>
          </a:ln>
        </p:spPr>
      </p:pic>
    </p:spTree>
    <p:extLst>
      <p:ext uri="{BB962C8B-B14F-4D97-AF65-F5344CB8AC3E}">
        <p14:creationId xmlns:p14="http://schemas.microsoft.com/office/powerpoint/2010/main" val="2966108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C64E-5442-8260-F2C5-17BA660BEE52}"/>
              </a:ext>
            </a:extLst>
          </p:cNvPr>
          <p:cNvSpPr>
            <a:spLocks noGrp="1"/>
          </p:cNvSpPr>
          <p:nvPr>
            <p:ph type="title"/>
          </p:nvPr>
        </p:nvSpPr>
        <p:spPr/>
        <p:txBody>
          <a:bodyPr/>
          <a:lstStyle/>
          <a:p>
            <a:r>
              <a:rPr lang="en-US" dirty="0"/>
              <a:t>Voter list</a:t>
            </a:r>
            <a:endParaRPr lang="en-IN" dirty="0"/>
          </a:p>
        </p:txBody>
      </p:sp>
      <p:pic>
        <p:nvPicPr>
          <p:cNvPr id="4" name="Picture 3">
            <a:extLst>
              <a:ext uri="{FF2B5EF4-FFF2-40B4-BE49-F238E27FC236}">
                <a16:creationId xmlns:a16="http://schemas.microsoft.com/office/drawing/2014/main" id="{BDF49445-FDE7-ABF4-7219-8C2D50DA63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2442694"/>
            <a:ext cx="7113070" cy="3727100"/>
          </a:xfrm>
          <a:prstGeom prst="rect">
            <a:avLst/>
          </a:prstGeom>
          <a:noFill/>
          <a:ln>
            <a:noFill/>
          </a:ln>
        </p:spPr>
      </p:pic>
    </p:spTree>
    <p:extLst>
      <p:ext uri="{BB962C8B-B14F-4D97-AF65-F5344CB8AC3E}">
        <p14:creationId xmlns:p14="http://schemas.microsoft.com/office/powerpoint/2010/main" val="260417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B959-F5F1-91FD-9DD7-8B4FABB160E9}"/>
              </a:ext>
            </a:extLst>
          </p:cNvPr>
          <p:cNvSpPr>
            <a:spLocks noGrp="1"/>
          </p:cNvSpPr>
          <p:nvPr>
            <p:ph type="title"/>
          </p:nvPr>
        </p:nvSpPr>
        <p:spPr/>
        <p:txBody>
          <a:bodyPr/>
          <a:lstStyle/>
          <a:p>
            <a:r>
              <a:rPr lang="en-US" dirty="0"/>
              <a:t>Admin portal of kits</a:t>
            </a:r>
            <a:endParaRPr lang="en-IN" dirty="0"/>
          </a:p>
        </p:txBody>
      </p:sp>
      <p:pic>
        <p:nvPicPr>
          <p:cNvPr id="4" name="Picture 3">
            <a:extLst>
              <a:ext uri="{FF2B5EF4-FFF2-40B4-BE49-F238E27FC236}">
                <a16:creationId xmlns:a16="http://schemas.microsoft.com/office/drawing/2014/main" id="{B25DB0FE-B3C1-1870-44E2-35D3ED80A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3061" y="2559597"/>
            <a:ext cx="7363326" cy="3456192"/>
          </a:xfrm>
          <a:prstGeom prst="rect">
            <a:avLst/>
          </a:prstGeom>
          <a:noFill/>
          <a:ln>
            <a:noFill/>
          </a:ln>
        </p:spPr>
      </p:pic>
    </p:spTree>
    <p:extLst>
      <p:ext uri="{BB962C8B-B14F-4D97-AF65-F5344CB8AC3E}">
        <p14:creationId xmlns:p14="http://schemas.microsoft.com/office/powerpoint/2010/main" val="208972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FAE5-52BE-E6F7-E821-8821B894D6B4}"/>
              </a:ext>
            </a:extLst>
          </p:cNvPr>
          <p:cNvSpPr>
            <a:spLocks noGrp="1"/>
          </p:cNvSpPr>
          <p:nvPr>
            <p:ph type="title"/>
          </p:nvPr>
        </p:nvSpPr>
        <p:spPr/>
        <p:txBody>
          <a:bodyPr/>
          <a:lstStyle/>
          <a:p>
            <a:r>
              <a:rPr lang="en-US" dirty="0"/>
              <a:t>OVS ONLINE VOTING SYSTEM</a:t>
            </a:r>
            <a:endParaRPr lang="en-IN" dirty="0"/>
          </a:p>
        </p:txBody>
      </p:sp>
      <p:pic>
        <p:nvPicPr>
          <p:cNvPr id="4" name="Picture 3">
            <a:extLst>
              <a:ext uri="{FF2B5EF4-FFF2-40B4-BE49-F238E27FC236}">
                <a16:creationId xmlns:a16="http://schemas.microsoft.com/office/drawing/2014/main" id="{B24CDC1B-A498-0F1F-A9A8-F65ECCF8B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9466" y="2382199"/>
            <a:ext cx="6502400" cy="3562563"/>
          </a:xfrm>
          <a:prstGeom prst="rect">
            <a:avLst/>
          </a:prstGeom>
          <a:noFill/>
          <a:ln>
            <a:noFill/>
          </a:ln>
        </p:spPr>
      </p:pic>
    </p:spTree>
    <p:extLst>
      <p:ext uri="{BB962C8B-B14F-4D97-AF65-F5344CB8AC3E}">
        <p14:creationId xmlns:p14="http://schemas.microsoft.com/office/powerpoint/2010/main" val="415901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8A29-8F7B-F8C0-AF41-7B5426F5D0D5}"/>
              </a:ext>
            </a:extLst>
          </p:cNvPr>
          <p:cNvSpPr>
            <a:spLocks noGrp="1"/>
          </p:cNvSpPr>
          <p:nvPr>
            <p:ph type="title"/>
          </p:nvPr>
        </p:nvSpPr>
        <p:spPr/>
        <p:txBody>
          <a:bodyPr/>
          <a:lstStyle/>
          <a:p>
            <a:r>
              <a:rPr lang="en-US" dirty="0"/>
              <a:t>ERROR DISPLAY FOR MULTIPLE VOTING</a:t>
            </a:r>
            <a:endParaRPr lang="en-IN" dirty="0"/>
          </a:p>
        </p:txBody>
      </p:sp>
      <p:pic>
        <p:nvPicPr>
          <p:cNvPr id="4" name="Picture 3">
            <a:extLst>
              <a:ext uri="{FF2B5EF4-FFF2-40B4-BE49-F238E27FC236}">
                <a16:creationId xmlns:a16="http://schemas.microsoft.com/office/drawing/2014/main" id="{1BF609DF-3497-497E-AA44-C83A42D2D2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0067" y="2567304"/>
            <a:ext cx="6570133" cy="3435563"/>
          </a:xfrm>
          <a:prstGeom prst="rect">
            <a:avLst/>
          </a:prstGeom>
          <a:noFill/>
          <a:ln>
            <a:noFill/>
          </a:ln>
        </p:spPr>
      </p:pic>
    </p:spTree>
    <p:extLst>
      <p:ext uri="{BB962C8B-B14F-4D97-AF65-F5344CB8AC3E}">
        <p14:creationId xmlns:p14="http://schemas.microsoft.com/office/powerpoint/2010/main" val="3251985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FCF6-6B12-31D6-1F27-B81D0E31460F}"/>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8BC7BA3A-8CDB-CD4C-B604-10A70221961A}"/>
              </a:ext>
            </a:extLst>
          </p:cNvPr>
          <p:cNvSpPr>
            <a:spLocks noGrp="1"/>
          </p:cNvSpPr>
          <p:nvPr>
            <p:ph sz="quarter" idx="13"/>
          </p:nvPr>
        </p:nvSpPr>
        <p:spPr/>
        <p:txBody>
          <a:bodyPr>
            <a:normAutofit/>
          </a:bodyPr>
          <a:lstStyle/>
          <a:p>
            <a:r>
              <a:rPr lang="en-IN" sz="2400" cap="none" dirty="0">
                <a:effectLst/>
                <a:latin typeface="Times New Roman" panose="02020603050405020304" pitchFamily="18" charset="0"/>
                <a:ea typeface="Calibri" panose="020F0502020204030204" pitchFamily="34" charset="0"/>
              </a:rPr>
              <a:t>Test cases are a set of conditions or steps used to validate the functionality of the software system. Test reports are documents that record the results of tests and provide information on the quality of the software system. Test cases and reports are used to track defects, monitor progress, and provide information for decision making throughout the software development lifecycle. They are important tools for ensuring the quality and reliability of software systems</a:t>
            </a:r>
            <a:endParaRPr lang="en-IN" sz="2400" cap="none" dirty="0"/>
          </a:p>
        </p:txBody>
      </p:sp>
    </p:spTree>
    <p:extLst>
      <p:ext uri="{BB962C8B-B14F-4D97-AF65-F5344CB8AC3E}">
        <p14:creationId xmlns:p14="http://schemas.microsoft.com/office/powerpoint/2010/main" val="311662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8BB8-0322-8D27-BE46-57EA0B7DCB7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Existing System:</a:t>
            </a:r>
            <a:endParaRPr lang="en-IN" dirty="0"/>
          </a:p>
        </p:txBody>
      </p:sp>
      <p:sp>
        <p:nvSpPr>
          <p:cNvPr id="3" name="Content Placeholder 2">
            <a:extLst>
              <a:ext uri="{FF2B5EF4-FFF2-40B4-BE49-F238E27FC236}">
                <a16:creationId xmlns:a16="http://schemas.microsoft.com/office/drawing/2014/main" id="{8F4A532B-BA53-5419-FD9D-A48A4DA44985}"/>
              </a:ext>
            </a:extLst>
          </p:cNvPr>
          <p:cNvSpPr>
            <a:spLocks noGrp="1"/>
          </p:cNvSpPr>
          <p:nvPr>
            <p:ph sz="quarter" idx="13"/>
          </p:nvPr>
        </p:nvSpPr>
        <p:spPr/>
        <p:txBody>
          <a:bodyPr>
            <a:normAutofit/>
          </a:bodyPr>
          <a:lstStyle/>
          <a:p>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There may have been existing manual voting systems in place, which can be time-consuming, error-prone, and less secure.</a:t>
            </a:r>
            <a:endParaRPr lang="en-IN" sz="2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1628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1976-891E-1F5A-7373-4FCF629020D8}"/>
              </a:ext>
            </a:extLst>
          </p:cNvPr>
          <p:cNvSpPr>
            <a:spLocks noGrp="1"/>
          </p:cNvSpPr>
          <p:nvPr>
            <p:ph type="title"/>
          </p:nvPr>
        </p:nvSpPr>
        <p:spPr>
          <a:xfrm>
            <a:off x="682769" y="39395"/>
            <a:ext cx="10364451" cy="1596177"/>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Implementation Steps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97479519-69AC-A362-C66A-AE79267C78D6}"/>
              </a:ext>
            </a:extLst>
          </p:cNvPr>
          <p:cNvSpPr>
            <a:spLocks noGrp="1"/>
          </p:cNvSpPr>
          <p:nvPr>
            <p:ph sz="quarter" idx="13"/>
          </p:nvPr>
        </p:nvSpPr>
        <p:spPr>
          <a:xfrm>
            <a:off x="683394" y="875261"/>
            <a:ext cx="10363826" cy="3424107"/>
          </a:xfrm>
        </p:spPr>
        <p:txBody>
          <a:bodyPr>
            <a:noAutofit/>
          </a:bodyPr>
          <a:lstStyle/>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Step 1: installation of required software</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The first step in implementing the online voting system is the installation of the required software, including PHP/</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mysqli</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database, HTML, CSS,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cap="none" dirty="0" err="1">
                <a:effectLst/>
                <a:latin typeface="Times New Roman" panose="02020603050405020304" pitchFamily="18" charset="0"/>
                <a:ea typeface="Calibri" panose="020F0502020204030204" pitchFamily="34" charset="0"/>
                <a:cs typeface="Times New Roman" panose="02020603050405020304" pitchFamily="18" charset="0"/>
              </a:rPr>
              <a:t>jquery</a:t>
            </a: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and ajax), and bootstrap for the design.</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Step 2: configuration of the system</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After the installation of the software, the system needs to be configured according to the specifications of the project. This includes setting up the database, configuring the web server, and configuring the application settings.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cap="none" dirty="0"/>
          </a:p>
        </p:txBody>
      </p:sp>
    </p:spTree>
    <p:extLst>
      <p:ext uri="{BB962C8B-B14F-4D97-AF65-F5344CB8AC3E}">
        <p14:creationId xmlns:p14="http://schemas.microsoft.com/office/powerpoint/2010/main" val="3230050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5890A-97AC-B1DA-CF9F-3FE7989592B9}"/>
              </a:ext>
            </a:extLst>
          </p:cNvPr>
          <p:cNvSpPr>
            <a:spLocks noGrp="1"/>
          </p:cNvSpPr>
          <p:nvPr>
            <p:ph sz="quarter" idx="13"/>
          </p:nvPr>
        </p:nvSpPr>
        <p:spPr>
          <a:xfrm>
            <a:off x="779020" y="1125433"/>
            <a:ext cx="10363826" cy="4861481"/>
          </a:xfrm>
        </p:spPr>
        <p:txBody>
          <a:bodyPr>
            <a:noAutofit/>
          </a:bodyPr>
          <a:lstStyle/>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Step 3: testing of the system</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Once the system has been configured, it needs to be tested to ensure that it is working properly. Testing involves checking that all the functionalities of the system are working correctly, and that there are no bugs or errors.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Step 4: deployment of the system</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cap="none" dirty="0">
                <a:effectLst/>
                <a:latin typeface="Times New Roman" panose="02020603050405020304" pitchFamily="18" charset="0"/>
                <a:ea typeface="Calibri" panose="020F0502020204030204" pitchFamily="34" charset="0"/>
              </a:rPr>
              <a:t>After the testing phase is complete, the system is ready to be deployed. This involves making the system available to the users and ensuring that it is accessible from all devices</a:t>
            </a:r>
            <a:endParaRPr lang="en-IN" sz="2400" cap="none" dirty="0"/>
          </a:p>
        </p:txBody>
      </p:sp>
    </p:spTree>
    <p:extLst>
      <p:ext uri="{BB962C8B-B14F-4D97-AF65-F5344CB8AC3E}">
        <p14:creationId xmlns:p14="http://schemas.microsoft.com/office/powerpoint/2010/main" val="3263857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BE05-181D-3E83-395D-A2E307500C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7830758-C3EF-F007-D10C-266995BC287E}"/>
              </a:ext>
            </a:extLst>
          </p:cNvPr>
          <p:cNvSpPr>
            <a:spLocks noGrp="1"/>
          </p:cNvSpPr>
          <p:nvPr>
            <p:ph sz="quarter" idx="13"/>
          </p:nvPr>
        </p:nvSpPr>
        <p:spPr/>
        <p:txBody>
          <a:bodyPr>
            <a:normAutofit/>
          </a:bodyPr>
          <a:lstStyle/>
          <a:p>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In conclusion, the online voting system is a highly efficient tool that ensures a secure and easy online voting experience for students. It has been developed using various technologies, and its features have been designed to meet the specific requirements of a school. </a:t>
            </a:r>
            <a:endParaRPr lang="en-IN" sz="2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cap="none" dirty="0"/>
          </a:p>
        </p:txBody>
      </p:sp>
    </p:spTree>
    <p:extLst>
      <p:ext uri="{BB962C8B-B14F-4D97-AF65-F5344CB8AC3E}">
        <p14:creationId xmlns:p14="http://schemas.microsoft.com/office/powerpoint/2010/main" val="1985097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83DA-77FD-5469-C9B7-E3D78D542701}"/>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Future Enhancements:</a:t>
            </a:r>
            <a:endParaRPr lang="en-IN" sz="3200" dirty="0"/>
          </a:p>
        </p:txBody>
      </p:sp>
      <p:sp>
        <p:nvSpPr>
          <p:cNvPr id="3" name="Content Placeholder 2">
            <a:extLst>
              <a:ext uri="{FF2B5EF4-FFF2-40B4-BE49-F238E27FC236}">
                <a16:creationId xmlns:a16="http://schemas.microsoft.com/office/drawing/2014/main" id="{DE2BBD2F-A632-02EB-D984-9E0BEC84452B}"/>
              </a:ext>
            </a:extLst>
          </p:cNvPr>
          <p:cNvSpPr>
            <a:spLocks noGrp="1"/>
          </p:cNvSpPr>
          <p:nvPr>
            <p:ph sz="quarter" idx="13"/>
          </p:nvPr>
        </p:nvSpPr>
        <p:spPr/>
        <p:txBody>
          <a:bodyPr>
            <a:noAutofit/>
          </a:bodyPr>
          <a:lstStyle/>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 Integration with biometric authentication: this feature would allow voters to authenticate their identity using their biometric data such as fingerprints, iris scans, or face recognition.</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Integration with blockchain technology: this feature would ensure complete transparency and security in the voting process, making it virtually impossible to tamper with the voting results.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400" cap="none" dirty="0"/>
          </a:p>
        </p:txBody>
      </p:sp>
    </p:spTree>
    <p:extLst>
      <p:ext uri="{BB962C8B-B14F-4D97-AF65-F5344CB8AC3E}">
        <p14:creationId xmlns:p14="http://schemas.microsoft.com/office/powerpoint/2010/main" val="362359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19BA8-6C88-A5BC-DDF9-574B3BEE4314}"/>
              </a:ext>
            </a:extLst>
          </p:cNvPr>
          <p:cNvSpPr>
            <a:spLocks noGrp="1"/>
          </p:cNvSpPr>
          <p:nvPr>
            <p:ph sz="quarter" idx="13"/>
          </p:nvPr>
        </p:nvSpPr>
        <p:spPr>
          <a:xfrm>
            <a:off x="759770" y="1154309"/>
            <a:ext cx="10363826" cy="3424107"/>
          </a:xfrm>
        </p:spPr>
        <p:txBody>
          <a:bodyPr>
            <a:noAutofit/>
          </a:bodyPr>
          <a:lstStyle/>
          <a:p>
            <a:pPr algn="just">
              <a:lnSpc>
                <a:spcPct val="150000"/>
              </a:lnSpc>
              <a:spcAft>
                <a:spcPts val="800"/>
              </a:spcAft>
            </a:pP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Integration with social media platforms: this feature would allow voters to share their voting experience on social media platforms, thereby increasing awareness and participation.</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 Integration with machine learning algorithms: this feature would allow the system to </a:t>
            </a:r>
            <a:r>
              <a:rPr lang="en-IN" cap="none"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 voting patterns and generate predictions, helping in better decision making.</a:t>
            </a:r>
          </a:p>
          <a:p>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 Mobile application development: developing a mobile application for the online voting system would increase accessibility and convenience, allowing students to vote from their mobile devices.</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a:p>
            <a:pPr algn="just">
              <a:lnSpc>
                <a:spcPct val="150000"/>
              </a:lnSpc>
              <a:spcAft>
                <a:spcPts val="800"/>
              </a:spcAft>
            </a:pP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663231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CDF25-9AB0-8DFC-9F68-CD96DB86455D}"/>
              </a:ext>
            </a:extLst>
          </p:cNvPr>
          <p:cNvSpPr>
            <a:spLocks noGrp="1"/>
          </p:cNvSpPr>
          <p:nvPr>
            <p:ph sz="quarter" idx="13"/>
          </p:nvPr>
        </p:nvSpPr>
        <p:spPr/>
        <p:txBody>
          <a:bodyPr>
            <a:normAutofit/>
          </a:bodyPr>
          <a:lstStyle/>
          <a:p>
            <a:pPr marL="0" indent="0" algn="ctr">
              <a:buNone/>
            </a:pPr>
            <a:r>
              <a:rPr lang="en-US" sz="4800" dirty="0"/>
              <a:t>THANK YOU</a:t>
            </a:r>
            <a:endParaRPr lang="en-IN" sz="4800" dirty="0"/>
          </a:p>
        </p:txBody>
      </p:sp>
    </p:spTree>
    <p:extLst>
      <p:ext uri="{BB962C8B-B14F-4D97-AF65-F5344CB8AC3E}">
        <p14:creationId xmlns:p14="http://schemas.microsoft.com/office/powerpoint/2010/main" val="201072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7531-87EC-C412-4F51-2435EF6CEED5}"/>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Problems of the Existing Systems:</a:t>
            </a:r>
            <a:endParaRPr lang="en-IN" dirty="0"/>
          </a:p>
        </p:txBody>
      </p:sp>
      <p:sp>
        <p:nvSpPr>
          <p:cNvPr id="3" name="Content Placeholder 2">
            <a:extLst>
              <a:ext uri="{FF2B5EF4-FFF2-40B4-BE49-F238E27FC236}">
                <a16:creationId xmlns:a16="http://schemas.microsoft.com/office/drawing/2014/main" id="{1977E52F-B01B-670E-4690-C38DA2671FF8}"/>
              </a:ext>
            </a:extLst>
          </p:cNvPr>
          <p:cNvSpPr>
            <a:spLocks noGrp="1"/>
          </p:cNvSpPr>
          <p:nvPr>
            <p:ph sz="quarter" idx="13"/>
          </p:nvPr>
        </p:nvSpPr>
        <p:spPr/>
        <p:txBody>
          <a:bodyPr>
            <a:normAutofit/>
          </a:bodyPr>
          <a:lstStyle/>
          <a:p>
            <a:pPr algn="just">
              <a:lnSpc>
                <a:spcPct val="150000"/>
              </a:lnSpc>
              <a:spcAft>
                <a:spcPts val="800"/>
              </a:spcAft>
            </a:pP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The manual voting systems may suffer from issues such as vote tampering, double voting, vote counting errors, and long queues at the polling stations. It can also be challenging to manage the data manually, and there may be delays in generating the final election report.</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cap="none" dirty="0"/>
          </a:p>
        </p:txBody>
      </p:sp>
    </p:spTree>
    <p:extLst>
      <p:ext uri="{BB962C8B-B14F-4D97-AF65-F5344CB8AC3E}">
        <p14:creationId xmlns:p14="http://schemas.microsoft.com/office/powerpoint/2010/main" val="31667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A8C0-B043-0882-25EF-399DB05EA14D}"/>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AAB3304-D336-47AF-6D02-194D71E0B96B}"/>
              </a:ext>
            </a:extLst>
          </p:cNvPr>
          <p:cNvSpPr>
            <a:spLocks noGrp="1"/>
          </p:cNvSpPr>
          <p:nvPr>
            <p:ph sz="quarter" idx="13"/>
          </p:nvPr>
        </p:nvSpPr>
        <p:spPr/>
        <p:txBody>
          <a:bodyPr>
            <a:noAutofit/>
          </a:bodyPr>
          <a:lstStyle/>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The proposed online voting system provides a more efficient, secure, and accurate way of conducting elections. The system stores all candidate and voter information in a database, making it easier to manage and track. The system allows students to vote from anywhere with an internet connection, and the voting process is quick and simple. The system generates an automatic and accurate election report that can be accessed by the admin, staff, and voters.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011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6EA0-F546-4CAB-5DC1-F1328B3EDE17}"/>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Benefits of the Proposed System:</a:t>
            </a:r>
            <a:endParaRPr lang="en-IN" sz="3200" dirty="0"/>
          </a:p>
        </p:txBody>
      </p:sp>
      <p:sp>
        <p:nvSpPr>
          <p:cNvPr id="3" name="Content Placeholder 2">
            <a:extLst>
              <a:ext uri="{FF2B5EF4-FFF2-40B4-BE49-F238E27FC236}">
                <a16:creationId xmlns:a16="http://schemas.microsoft.com/office/drawing/2014/main" id="{CC406997-30EB-E0EF-084E-CC4B454174E8}"/>
              </a:ext>
            </a:extLst>
          </p:cNvPr>
          <p:cNvSpPr>
            <a:spLocks noGrp="1"/>
          </p:cNvSpPr>
          <p:nvPr>
            <p:ph sz="quarter" idx="13"/>
          </p:nvPr>
        </p:nvSpPr>
        <p:spPr/>
        <p:txBody>
          <a:bodyPr>
            <a:normAutofit/>
          </a:bodyPr>
          <a:lstStyle/>
          <a:p>
            <a:pPr algn="just">
              <a:lnSpc>
                <a:spcPct val="150000"/>
              </a:lnSpc>
              <a:spcAft>
                <a:spcPts val="800"/>
              </a:spcAft>
            </a:pPr>
            <a:r>
              <a:rPr lang="en-IN" sz="2400" cap="none" dirty="0">
                <a:effectLst/>
                <a:latin typeface="Times New Roman" panose="02020603050405020304" pitchFamily="18" charset="0"/>
                <a:ea typeface="Calibri" panose="020F0502020204030204" pitchFamily="34" charset="0"/>
                <a:cs typeface="Times New Roman" panose="02020603050405020304" pitchFamily="18" charset="0"/>
              </a:rPr>
              <a:t>The benefits of the proposed online voting system include increased security, speed, and accuracy of the voting process, reduced errors in counting votes, and reduced waiting time for the voters. The system also provides a more convenient way for the students to vote, and it saves time and effort in managing the election data. Overall, the proposed system is a more efficient and effective way of conducting elections in schools or other similar organizations.</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677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2C25-03BD-E608-5E5B-D93CD2BC59EB}"/>
              </a:ext>
            </a:extLst>
          </p:cNvPr>
          <p:cNvSpPr>
            <a:spLocks noGrp="1"/>
          </p:cNvSpPr>
          <p:nvPr>
            <p:ph type="title"/>
          </p:nvPr>
        </p:nvSpPr>
        <p:spPr>
          <a:xfrm>
            <a:off x="913774" y="897650"/>
            <a:ext cx="10364451" cy="3539597"/>
          </a:xfrm>
        </p:spPr>
        <p:txBody>
          <a:bodyPr/>
          <a:lstStyle/>
          <a:p>
            <a:r>
              <a:rPr lang="en-IN" dirty="0"/>
              <a:t> Features</a:t>
            </a:r>
          </a:p>
        </p:txBody>
      </p:sp>
    </p:spTree>
    <p:extLst>
      <p:ext uri="{BB962C8B-B14F-4D97-AF65-F5344CB8AC3E}">
        <p14:creationId xmlns:p14="http://schemas.microsoft.com/office/powerpoint/2010/main" val="313005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D7B7-D78E-07F3-1248-4F632E95FB62}"/>
              </a:ext>
            </a:extLst>
          </p:cNvPr>
          <p:cNvSpPr>
            <a:spLocks noGrp="1"/>
          </p:cNvSpPr>
          <p:nvPr>
            <p:ph type="title"/>
          </p:nvPr>
        </p:nvSpPr>
        <p:spPr/>
        <p:txBody>
          <a:bodyPr/>
          <a:lstStyle/>
          <a:p>
            <a:r>
              <a:rPr lang="en-IN" dirty="0"/>
              <a:t>Admin </a:t>
            </a:r>
          </a:p>
        </p:txBody>
      </p:sp>
      <p:sp>
        <p:nvSpPr>
          <p:cNvPr id="3" name="Content Placeholder 2">
            <a:extLst>
              <a:ext uri="{FF2B5EF4-FFF2-40B4-BE49-F238E27FC236}">
                <a16:creationId xmlns:a16="http://schemas.microsoft.com/office/drawing/2014/main" id="{1282EFB0-973E-B33B-8033-B61CE4FB16EB}"/>
              </a:ext>
            </a:extLst>
          </p:cNvPr>
          <p:cNvSpPr>
            <a:spLocks noGrp="1"/>
          </p:cNvSpPr>
          <p:nvPr>
            <p:ph sz="quarter" idx="13"/>
          </p:nvPr>
        </p:nvSpPr>
        <p:spPr/>
        <p:txBody>
          <a:bodyPr>
            <a:normAutofit/>
          </a:bodyPr>
          <a:lstStyle/>
          <a:p>
            <a:pPr marL="13716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Login/Logout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Manage Candidate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Activate/Deactivate Voters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A320622C-C058-3909-B977-28E0FE78DC0D}"/>
              </a:ext>
            </a:extLst>
          </p:cNvPr>
          <p:cNvSpPr>
            <a:spLocks noGrp="1"/>
          </p:cNvSpPr>
          <p:nvPr>
            <p:ph sz="quarter" idx="14"/>
          </p:nvPr>
        </p:nvSpPr>
        <p:spPr/>
        <p:txBody>
          <a:bodyPr>
            <a:normAutofit fontScale="92500"/>
          </a:bodyPr>
          <a:lstStyle/>
          <a:p>
            <a:pPr marL="1714500" indent="-3429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Manage 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-Generate Election Report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Manage User/Staff List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User Time Logs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864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176-CEED-9267-38E5-C69DA653223D}"/>
              </a:ext>
            </a:extLst>
          </p:cNvPr>
          <p:cNvSpPr>
            <a:spLocks noGrp="1"/>
          </p:cNvSpPr>
          <p:nvPr>
            <p:ph type="title"/>
          </p:nvPr>
        </p:nvSpPr>
        <p:spPr/>
        <p:txBody>
          <a:bodyPr/>
          <a:lstStyle/>
          <a:p>
            <a:r>
              <a:rPr lang="en-IN" dirty="0"/>
              <a:t>features</a:t>
            </a:r>
          </a:p>
        </p:txBody>
      </p:sp>
      <p:sp>
        <p:nvSpPr>
          <p:cNvPr id="3" name="Text Placeholder 2">
            <a:extLst>
              <a:ext uri="{FF2B5EF4-FFF2-40B4-BE49-F238E27FC236}">
                <a16:creationId xmlns:a16="http://schemas.microsoft.com/office/drawing/2014/main" id="{D01BD16B-5E95-A639-763A-2FB94D9D1FF6}"/>
              </a:ext>
            </a:extLst>
          </p:cNvPr>
          <p:cNvSpPr>
            <a:spLocks noGrp="1"/>
          </p:cNvSpPr>
          <p:nvPr>
            <p:ph type="body" idx="1"/>
          </p:nvPr>
        </p:nvSpPr>
        <p:spPr/>
        <p:txBody>
          <a:bodyPr/>
          <a:lstStyle/>
          <a:p>
            <a:r>
              <a:rPr lang="en-IN" sz="2800" dirty="0"/>
              <a:t>Staff side</a:t>
            </a:r>
          </a:p>
        </p:txBody>
      </p:sp>
      <p:sp>
        <p:nvSpPr>
          <p:cNvPr id="4" name="Content Placeholder 3">
            <a:extLst>
              <a:ext uri="{FF2B5EF4-FFF2-40B4-BE49-F238E27FC236}">
                <a16:creationId xmlns:a16="http://schemas.microsoft.com/office/drawing/2014/main" id="{02015C80-8DD1-6512-6390-0DB732B38127}"/>
              </a:ext>
            </a:extLst>
          </p:cNvPr>
          <p:cNvSpPr>
            <a:spLocks noGrp="1"/>
          </p:cNvSpPr>
          <p:nvPr>
            <p:ph sz="quarter" idx="13"/>
          </p:nvPr>
        </p:nvSpPr>
        <p:spPr/>
        <p:txBody>
          <a:bodyPr>
            <a:noAutofit/>
          </a:bodyPr>
          <a:lstStyle/>
          <a:p>
            <a:pPr marL="1828800" lvl="1">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Login/Logout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Manage Candidate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indent="0">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View Voters List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Manage Students                                                   		 Generate Election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View User/Staff List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a:p>
            <a:endParaRPr lang="en-IN" sz="1600" dirty="0"/>
          </a:p>
        </p:txBody>
      </p:sp>
      <p:sp>
        <p:nvSpPr>
          <p:cNvPr id="5" name="Text Placeholder 4">
            <a:extLst>
              <a:ext uri="{FF2B5EF4-FFF2-40B4-BE49-F238E27FC236}">
                <a16:creationId xmlns:a16="http://schemas.microsoft.com/office/drawing/2014/main" id="{7BC8D191-7AFA-3A7C-E019-E3E602CB24BE}"/>
              </a:ext>
            </a:extLst>
          </p:cNvPr>
          <p:cNvSpPr>
            <a:spLocks noGrp="1"/>
          </p:cNvSpPr>
          <p:nvPr>
            <p:ph type="body" sz="quarter" idx="3"/>
          </p:nvPr>
        </p:nvSpPr>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Voters</a:t>
            </a:r>
            <a:endParaRPr lang="en-IN" dirty="0"/>
          </a:p>
        </p:txBody>
      </p:sp>
      <p:sp>
        <p:nvSpPr>
          <p:cNvPr id="6" name="Content Placeholder 5">
            <a:extLst>
              <a:ext uri="{FF2B5EF4-FFF2-40B4-BE49-F238E27FC236}">
                <a16:creationId xmlns:a16="http://schemas.microsoft.com/office/drawing/2014/main" id="{D24E1ED7-9148-B33D-54E6-D5322B2C6FC5}"/>
              </a:ext>
            </a:extLst>
          </p:cNvPr>
          <p:cNvSpPr>
            <a:spLocks noGrp="1"/>
          </p:cNvSpPr>
          <p:nvPr>
            <p:ph sz="quarter" idx="14"/>
          </p:nvPr>
        </p:nvSpPr>
        <p:spPr/>
        <p:txBody>
          <a:bodyPr>
            <a:normAutofit/>
          </a:bodyPr>
          <a:lstStyle/>
          <a:p>
            <a:pPr>
              <a:lnSpc>
                <a:spcPct val="150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 Register to the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 Vote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31840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89</TotalTime>
  <Words>1330</Words>
  <Application>Microsoft Office PowerPoint</Application>
  <PresentationFormat>Widescreen</PresentationFormat>
  <Paragraphs>92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Tw Cen MT</vt:lpstr>
      <vt:lpstr>Droplet</vt:lpstr>
      <vt:lpstr>Online voting system</vt:lpstr>
      <vt:lpstr>introduction</vt:lpstr>
      <vt:lpstr>Existing System:</vt:lpstr>
      <vt:lpstr>Problems of the Existing Systems:</vt:lpstr>
      <vt:lpstr>Proposed System: </vt:lpstr>
      <vt:lpstr>Benefits of the Proposed System:</vt:lpstr>
      <vt:lpstr> Features</vt:lpstr>
      <vt:lpstr>Admin </vt:lpstr>
      <vt:lpstr>features</vt:lpstr>
      <vt:lpstr>System Requirements </vt:lpstr>
      <vt:lpstr>Modules Description</vt:lpstr>
      <vt:lpstr>Hardware and Software Requirements </vt:lpstr>
      <vt:lpstr>Architectural design</vt:lpstr>
      <vt:lpstr>Sample Coding</vt:lpstr>
      <vt:lpstr>  Voting process: the system uses PHP functions and mysql queries to handle the voting process. When a voter casts their vote, the system updates the candidate's vote count in the database and generates a printable report for the total counts ofthe vote for all candidates.  Reporting: the system generates a printable report for the total counts of the vote for all candidates. This report can be viewed and printed by admin and staff users. </vt:lpstr>
      <vt:lpstr>PowerPoint Presentation</vt:lpstr>
      <vt:lpstr>Output screens </vt:lpstr>
      <vt:lpstr>PowerPoint Presentation</vt:lpstr>
      <vt:lpstr>PowerPoint Presentation</vt:lpstr>
      <vt:lpstr>PowerPoint Presentation</vt:lpstr>
      <vt:lpstr>Over view</vt:lpstr>
      <vt:lpstr>Login interface</vt:lpstr>
      <vt:lpstr>Kits online voting interface</vt:lpstr>
      <vt:lpstr>Data base of registrees</vt:lpstr>
      <vt:lpstr>Voter list</vt:lpstr>
      <vt:lpstr>Admin portal of kits</vt:lpstr>
      <vt:lpstr>OVS ONLINE VOTING SYSTEM</vt:lpstr>
      <vt:lpstr>ERROR DISPLAY FOR MULTIPLE VOTING</vt:lpstr>
      <vt:lpstr>testing</vt:lpstr>
      <vt:lpstr>Implementation Steps </vt:lpstr>
      <vt:lpstr>PowerPoint Presentation</vt:lpstr>
      <vt:lpstr>conclusion</vt:lpstr>
      <vt:lpstr>Future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vyshnavi .</dc:creator>
  <cp:lastModifiedBy>vyshnavi .</cp:lastModifiedBy>
  <cp:revision>2</cp:revision>
  <dcterms:created xsi:type="dcterms:W3CDTF">2023-05-09T00:44:00Z</dcterms:created>
  <dcterms:modified xsi:type="dcterms:W3CDTF">2023-05-09T07:45:25Z</dcterms:modified>
</cp:coreProperties>
</file>