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90" r:id="rId2"/>
    <p:sldId id="260" r:id="rId3"/>
    <p:sldId id="261" r:id="rId4"/>
    <p:sldId id="262" r:id="rId5"/>
    <p:sldId id="263" r:id="rId6"/>
    <p:sldId id="288" r:id="rId7"/>
    <p:sldId id="283" r:id="rId8"/>
    <p:sldId id="284" r:id="rId9"/>
    <p:sldId id="289" r:id="rId10"/>
    <p:sldId id="285" r:id="rId11"/>
    <p:sldId id="264" r:id="rId12"/>
    <p:sldId id="258" r:id="rId13"/>
    <p:sldId id="265" r:id="rId14"/>
    <p:sldId id="279" r:id="rId15"/>
    <p:sldId id="274" r:id="rId16"/>
    <p:sldId id="277" r:id="rId17"/>
    <p:sldId id="278" r:id="rId18"/>
    <p:sldId id="266" r:id="rId19"/>
    <p:sldId id="281" r:id="rId20"/>
    <p:sldId id="267" r:id="rId21"/>
    <p:sldId id="276" r:id="rId22"/>
    <p:sldId id="282" r:id="rId23"/>
    <p:sldId id="268" r:id="rId24"/>
    <p:sldId id="272" r:id="rId25"/>
    <p:sldId id="269" r:id="rId26"/>
    <p:sldId id="270"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A49205B-BCB4-4BB9-BE56-C49C906343C0}" type="datetimeFigureOut">
              <a:rPr lang="en-US" smtClean="0"/>
              <a:pPr/>
              <a:t>11/3/2021</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6786869-A66A-4EE0-BE1A-7604B5A65268}"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49205B-BCB4-4BB9-BE56-C49C906343C0}" type="datetimeFigureOut">
              <a:rPr lang="en-US" smtClean="0"/>
              <a:pPr/>
              <a:t>11/3/2021</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56786869-A66A-4EE0-BE1A-7604B5A65268}"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49205B-BCB4-4BB9-BE56-C49C906343C0}" type="datetimeFigureOut">
              <a:rPr lang="en-US" smtClean="0"/>
              <a:pPr/>
              <a:t>11/3/2021</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56786869-A66A-4EE0-BE1A-7604B5A65268}"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49205B-BCB4-4BB9-BE56-C49C906343C0}" type="datetimeFigureOut">
              <a:rPr lang="en-US" smtClean="0"/>
              <a:pPr/>
              <a:t>11/3/2021</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56786869-A66A-4EE0-BE1A-7604B5A65268}"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A49205B-BCB4-4BB9-BE56-C49C906343C0}" type="datetimeFigureOut">
              <a:rPr lang="en-US" smtClean="0"/>
              <a:pPr/>
              <a:t>11/3/2021</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56786869-A66A-4EE0-BE1A-7604B5A65268}"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49205B-BCB4-4BB9-BE56-C49C906343C0}" type="datetimeFigureOut">
              <a:rPr lang="en-US" smtClean="0"/>
              <a:pPr/>
              <a:t>11/3/2021</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56786869-A66A-4EE0-BE1A-7604B5A65268}"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A49205B-BCB4-4BB9-BE56-C49C906343C0}" type="datetimeFigureOut">
              <a:rPr lang="en-US" smtClean="0"/>
              <a:pPr/>
              <a:t>11/3/2021</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56786869-A66A-4EE0-BE1A-7604B5A65268}"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A49205B-BCB4-4BB9-BE56-C49C906343C0}" type="datetimeFigureOut">
              <a:rPr lang="en-US" smtClean="0"/>
              <a:pPr/>
              <a:t>11/3/2021</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56786869-A66A-4EE0-BE1A-7604B5A65268}"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A49205B-BCB4-4BB9-BE56-C49C906343C0}" type="datetimeFigureOut">
              <a:rPr lang="en-US" smtClean="0"/>
              <a:pPr/>
              <a:t>11/3/2021</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56786869-A66A-4EE0-BE1A-7604B5A65268}"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A49205B-BCB4-4BB9-BE56-C49C906343C0}" type="datetimeFigureOut">
              <a:rPr lang="en-US" smtClean="0"/>
              <a:pPr/>
              <a:t>11/3/2021</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56786869-A66A-4EE0-BE1A-7604B5A65268}"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A49205B-BCB4-4BB9-BE56-C49C906343C0}" type="datetimeFigureOut">
              <a:rPr lang="en-US" smtClean="0"/>
              <a:pPr/>
              <a:t>11/3/2021</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6786869-A66A-4EE0-BE1A-7604B5A65268}"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49205B-BCB4-4BB9-BE56-C49C906343C0}" type="datetimeFigureOut">
              <a:rPr lang="en-US" smtClean="0"/>
              <a:pPr/>
              <a:t>11/3/2021</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6786869-A66A-4EE0-BE1A-7604B5A65268}"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40114"/>
          </a:xfrm>
        </p:spPr>
        <p:txBody>
          <a:bodyPr>
            <a:normAutofit/>
          </a:bodyPr>
          <a:lstStyle/>
          <a:p>
            <a:r>
              <a:rPr lang="en-IN" sz="4400" dirty="0" smtClean="0">
                <a:solidFill>
                  <a:schemeClr val="tx2">
                    <a:lumMod val="75000"/>
                  </a:schemeClr>
                </a:solidFill>
                <a:latin typeface="Arial Black" pitchFamily="34" charset="0"/>
              </a:rPr>
              <a:t>Assignment-based Subjective Questions with Answers</a:t>
            </a:r>
            <a:endParaRPr lang="en-IN" dirty="0">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3050"/>
            <a:ext cx="8401080" cy="869934"/>
          </a:xfrm>
        </p:spPr>
        <p:txBody>
          <a:bodyPr>
            <a:normAutofit/>
          </a:bodyPr>
          <a:lstStyle/>
          <a:p>
            <a:pPr algn="l"/>
            <a:r>
              <a:rPr lang="en-IN" dirty="0" smtClean="0"/>
              <a:t>Normality of Errors:</a:t>
            </a:r>
            <a:endParaRPr lang="en-IN" dirty="0"/>
          </a:p>
        </p:txBody>
      </p:sp>
      <p:sp>
        <p:nvSpPr>
          <p:cNvPr id="3" name="Text Placeholder 2"/>
          <p:cNvSpPr>
            <a:spLocks noGrp="1"/>
          </p:cNvSpPr>
          <p:nvPr>
            <p:ph type="body" idx="2"/>
          </p:nvPr>
        </p:nvSpPr>
        <p:spPr>
          <a:xfrm>
            <a:off x="5214942" y="1357298"/>
            <a:ext cx="3643338" cy="1643074"/>
          </a:xfrm>
        </p:spPr>
        <p:txBody>
          <a:bodyPr>
            <a:normAutofit/>
          </a:bodyPr>
          <a:lstStyle/>
          <a:p>
            <a:pPr algn="l">
              <a:buFont typeface="Arial" pitchFamily="34" charset="0"/>
              <a:buChar char="•"/>
            </a:pPr>
            <a:r>
              <a:rPr lang="en-IN" sz="2000" dirty="0" smtClean="0">
                <a:latin typeface="Arial" pitchFamily="34" charset="0"/>
                <a:cs typeface="Arial" pitchFamily="34" charset="0"/>
              </a:rPr>
              <a:t>Based on the histogram, we can conclude that error terms are following a normal distribution.</a:t>
            </a:r>
            <a:endParaRPr lang="en-IN" sz="2000" dirty="0">
              <a:latin typeface="Arial" pitchFamily="34" charset="0"/>
              <a:cs typeface="Arial" pitchFamily="34" charset="0"/>
            </a:endParaRPr>
          </a:p>
        </p:txBody>
      </p:sp>
      <p:pic>
        <p:nvPicPr>
          <p:cNvPr id="5" name="Content Placeholder 4" descr="normality of error.png"/>
          <p:cNvPicPr>
            <a:picLocks noGrp="1" noChangeAspect="1"/>
          </p:cNvPicPr>
          <p:nvPr>
            <p:ph sz="half" idx="1"/>
          </p:nvPr>
        </p:nvPicPr>
        <p:blipFill>
          <a:blip r:embed="rId2"/>
          <a:stretch>
            <a:fillRect/>
          </a:stretch>
        </p:blipFill>
        <p:spPr>
          <a:xfrm>
            <a:off x="214282" y="857232"/>
            <a:ext cx="4952381" cy="507209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785926"/>
            <a:ext cx="8715436" cy="4688026"/>
          </a:xfrm>
        </p:spPr>
        <p:txBody>
          <a:bodyPr>
            <a:normAutofit/>
          </a:bodyPr>
          <a:lstStyle/>
          <a:p>
            <a:r>
              <a:rPr lang="en-IN" sz="2000" dirty="0" smtClean="0">
                <a:latin typeface="Arial" pitchFamily="34" charset="0"/>
                <a:cs typeface="Arial" pitchFamily="34" charset="0"/>
              </a:rPr>
              <a:t>Answer : The Top 3 features contributing significantly towards the demands of share bikes are: </a:t>
            </a:r>
            <a:r>
              <a:rPr lang="en-IN" sz="2000" dirty="0" err="1" smtClean="0">
                <a:latin typeface="Arial" pitchFamily="34" charset="0"/>
                <a:cs typeface="Arial" pitchFamily="34" charset="0"/>
              </a:rPr>
              <a:t>weathercondition_Light_Snow</a:t>
            </a:r>
            <a:r>
              <a:rPr lang="en-IN" sz="2000" dirty="0" smtClean="0">
                <a:latin typeface="Arial" pitchFamily="34" charset="0"/>
                <a:cs typeface="Arial" pitchFamily="34" charset="0"/>
              </a:rPr>
              <a:t>(negative correlation), year_1(2019)(Positive correlation), temp(Positive correlation).</a:t>
            </a:r>
            <a:endParaRPr lang="en-IN" sz="2000" dirty="0">
              <a:latin typeface="Arial" pitchFamily="34" charset="0"/>
              <a:cs typeface="Arial" pitchFamily="34" charset="0"/>
            </a:endParaRPr>
          </a:p>
        </p:txBody>
      </p:sp>
      <p:sp>
        <p:nvSpPr>
          <p:cNvPr id="2" name="Title 1"/>
          <p:cNvSpPr>
            <a:spLocks noGrp="1"/>
          </p:cNvSpPr>
          <p:nvPr>
            <p:ph type="title"/>
          </p:nvPr>
        </p:nvSpPr>
        <p:spPr>
          <a:xfrm>
            <a:off x="214282" y="-214338"/>
            <a:ext cx="8643998" cy="1785926"/>
          </a:xfrm>
        </p:spPr>
        <p:txBody>
          <a:bodyPr>
            <a:normAutofit/>
          </a:bodyPr>
          <a:lstStyle/>
          <a:p>
            <a:r>
              <a:rPr lang="en-IN" sz="2800" dirty="0" smtClean="0">
                <a:latin typeface="Arial" pitchFamily="34" charset="0"/>
                <a:cs typeface="Arial" pitchFamily="34" charset="0"/>
              </a:rPr>
              <a:t>QUES5. Based on the final model, which are the top 3 features contributing significantly towards explaining the demand of the shared bikes? </a:t>
            </a:r>
            <a:endParaRPr lang="en-I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772400" cy="6000792"/>
          </a:xfrm>
        </p:spPr>
        <p:txBody>
          <a:bodyPr>
            <a:normAutofit/>
          </a:bodyPr>
          <a:lstStyle/>
          <a:p>
            <a:r>
              <a:rPr lang="en-IN" sz="4400" b="1" dirty="0" smtClean="0">
                <a:latin typeface="Arial Black" pitchFamily="34" charset="0"/>
              </a:rPr>
              <a:t>General Subjective Questions-Answers</a:t>
            </a:r>
            <a:endParaRPr lang="en-IN" sz="4400" b="1" dirty="0">
              <a:latin typeface="Arial Black"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500174"/>
            <a:ext cx="8329642" cy="4071966"/>
          </a:xfrm>
        </p:spPr>
        <p:txBody>
          <a:bodyPr>
            <a:normAutofit/>
          </a:bodyPr>
          <a:lstStyle/>
          <a:p>
            <a:r>
              <a:rPr lang="en-IN" sz="2000" dirty="0" smtClean="0">
                <a:latin typeface="Arial" pitchFamily="34" charset="0"/>
                <a:cs typeface="Arial" pitchFamily="34" charset="0"/>
              </a:rPr>
              <a:t>Linear regression is probably the most important model in Data Science. </a:t>
            </a:r>
          </a:p>
          <a:p>
            <a:r>
              <a:rPr lang="en-IN" sz="2000" dirty="0" smtClean="0">
                <a:latin typeface="Arial" pitchFamily="34" charset="0"/>
                <a:cs typeface="Arial" pitchFamily="34" charset="0"/>
              </a:rPr>
              <a:t>It is a form of predictive modelling technique which tells us the relationship between the dependent (target variable) and independent variables (predictors). </a:t>
            </a:r>
          </a:p>
          <a:p>
            <a:r>
              <a:rPr lang="en-IN" sz="2000" dirty="0" smtClean="0">
                <a:latin typeface="Arial" pitchFamily="34" charset="0"/>
                <a:cs typeface="Arial" pitchFamily="34" charset="0"/>
              </a:rPr>
              <a:t>There are two types of linear regression under this module:</a:t>
            </a:r>
          </a:p>
          <a:p>
            <a:r>
              <a:rPr lang="en-IN" sz="2000" dirty="0" smtClean="0">
                <a:latin typeface="Arial" pitchFamily="34" charset="0"/>
                <a:cs typeface="Arial" pitchFamily="34" charset="0"/>
              </a:rPr>
              <a:t> ● Simple linear regression</a:t>
            </a:r>
          </a:p>
          <a:p>
            <a:r>
              <a:rPr lang="en-IN" sz="2000" dirty="0" smtClean="0">
                <a:latin typeface="Arial" pitchFamily="34" charset="0"/>
                <a:cs typeface="Arial" pitchFamily="34" charset="0"/>
              </a:rPr>
              <a:t> ● Multiple linear regression</a:t>
            </a:r>
          </a:p>
        </p:txBody>
      </p:sp>
      <p:sp>
        <p:nvSpPr>
          <p:cNvPr id="2" name="Title 1"/>
          <p:cNvSpPr>
            <a:spLocks noGrp="1"/>
          </p:cNvSpPr>
          <p:nvPr>
            <p:ph type="title"/>
          </p:nvPr>
        </p:nvSpPr>
        <p:spPr>
          <a:xfrm>
            <a:off x="285720" y="274638"/>
            <a:ext cx="8401080" cy="1143000"/>
          </a:xfrm>
        </p:spPr>
        <p:txBody>
          <a:bodyPr>
            <a:noAutofit/>
          </a:bodyPr>
          <a:lstStyle/>
          <a:p>
            <a:r>
              <a:rPr lang="en-IN" sz="2800" dirty="0" smtClean="0">
                <a:latin typeface="Arial" pitchFamily="34" charset="0"/>
                <a:cs typeface="Arial" pitchFamily="34" charset="0"/>
              </a:rPr>
              <a:t/>
            </a:r>
            <a:br>
              <a:rPr lang="en-IN" sz="2800" dirty="0" smtClean="0">
                <a:latin typeface="Arial" pitchFamily="34" charset="0"/>
                <a:cs typeface="Arial" pitchFamily="34" charset="0"/>
              </a:rPr>
            </a:br>
            <a:r>
              <a:rPr lang="en-IN" sz="2800" dirty="0" smtClean="0">
                <a:latin typeface="Arial" pitchFamily="34" charset="0"/>
                <a:cs typeface="Arial" pitchFamily="34" charset="0"/>
              </a:rPr>
              <a:t>1. Explain the linear regression algorithm in detail?</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ear-regression-in-machine-learning.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14290"/>
            <a:ext cx="8186766" cy="5805510"/>
          </a:xfrm>
        </p:spPr>
        <p:txBody>
          <a:bodyPr>
            <a:normAutofit fontScale="92500" lnSpcReduction="10000"/>
          </a:bodyPr>
          <a:lstStyle/>
          <a:p>
            <a:r>
              <a:rPr lang="en-IN" sz="2800" b="1" dirty="0" smtClean="0">
                <a:latin typeface="Arial" pitchFamily="34" charset="0"/>
                <a:cs typeface="Arial" pitchFamily="34" charset="0"/>
              </a:rPr>
              <a:t>Simple linear regression :</a:t>
            </a:r>
            <a:r>
              <a:rPr lang="en-IN" sz="2400" dirty="0" smtClean="0">
                <a:latin typeface="Arial" pitchFamily="34" charset="0"/>
                <a:cs typeface="Arial" pitchFamily="34" charset="0"/>
              </a:rPr>
              <a:t>The most elementary type of regression model is the simple linear regression which explains the relationship between a dependent variable and one independent variable using a </a:t>
            </a:r>
            <a:r>
              <a:rPr lang="en-IN" sz="2400" dirty="0" err="1" smtClean="0">
                <a:latin typeface="Arial" pitchFamily="34" charset="0"/>
                <a:cs typeface="Arial" pitchFamily="34" charset="0"/>
              </a:rPr>
              <a:t>straightline</a:t>
            </a:r>
            <a:r>
              <a:rPr lang="en-IN" sz="2400" dirty="0" smtClean="0">
                <a:latin typeface="Arial" pitchFamily="34" charset="0"/>
                <a:cs typeface="Arial" pitchFamily="34" charset="0"/>
              </a:rPr>
              <a:t>. The straight line is plotted on the scatter plot of these two points.</a:t>
            </a:r>
          </a:p>
          <a:p>
            <a:r>
              <a:rPr lang="en-IN" sz="2400" dirty="0" smtClean="0">
                <a:latin typeface="Arial" pitchFamily="34" charset="0"/>
                <a:cs typeface="Arial" pitchFamily="34" charset="0"/>
              </a:rPr>
              <a:t>Simple linear regression has  standard equation of the regression line is given by the following expression:</a:t>
            </a:r>
          </a:p>
          <a:p>
            <a:r>
              <a:rPr lang="en-IN" sz="2400" dirty="0" smtClean="0">
                <a:latin typeface="Arial" pitchFamily="34" charset="0"/>
                <a:cs typeface="Arial" pitchFamily="34" charset="0"/>
              </a:rPr>
              <a:t> Y = β₀+ </a:t>
            </a:r>
            <a:r>
              <a:rPr lang="en-IN" sz="2400" dirty="0" err="1" smtClean="0">
                <a:latin typeface="Arial" pitchFamily="34" charset="0"/>
                <a:cs typeface="Arial" pitchFamily="34" charset="0"/>
              </a:rPr>
              <a:t>β₁X</a:t>
            </a:r>
            <a:r>
              <a:rPr lang="en-IN" sz="2400" dirty="0" smtClean="0">
                <a:latin typeface="Arial" pitchFamily="34" charset="0"/>
                <a:cs typeface="Arial" pitchFamily="34" charset="0"/>
              </a:rPr>
              <a:t>; β₀ is intercept &amp; β₁ is slope.</a:t>
            </a:r>
          </a:p>
          <a:p>
            <a:r>
              <a:rPr lang="en-IN" sz="2400" dirty="0" smtClean="0">
                <a:latin typeface="Arial" pitchFamily="34" charset="0"/>
                <a:cs typeface="Arial" pitchFamily="34" charset="0"/>
              </a:rPr>
              <a:t>For example we saw the graph below there is higher correlation b/w temperature and total count in bike rental assignment . One is dependent variable another one is independent. </a:t>
            </a:r>
          </a:p>
          <a:p>
            <a:r>
              <a:rPr lang="en-IN" sz="2400" dirty="0" smtClean="0">
                <a:latin typeface="Arial" pitchFamily="34" charset="0"/>
                <a:cs typeface="Arial" pitchFamily="34" charset="0"/>
              </a:rPr>
              <a:t>Assumptions of Linear Regression:</a:t>
            </a:r>
          </a:p>
          <a:p>
            <a:r>
              <a:rPr lang="en-IN" sz="2400" dirty="0" smtClean="0">
                <a:latin typeface="Arial" pitchFamily="34" charset="0"/>
                <a:cs typeface="Arial" pitchFamily="34" charset="0"/>
              </a:rPr>
              <a:t>1. Linear relationship between X and Y .</a:t>
            </a:r>
          </a:p>
          <a:p>
            <a:r>
              <a:rPr lang="en-IN" sz="2400" dirty="0" smtClean="0">
                <a:latin typeface="Arial" pitchFamily="34" charset="0"/>
                <a:cs typeface="Arial" pitchFamily="34" charset="0"/>
              </a:rPr>
              <a:t>2. Error terms are normally distributed (not X, Y).</a:t>
            </a:r>
          </a:p>
          <a:p>
            <a:r>
              <a:rPr lang="en-IN" sz="2400" dirty="0" smtClean="0">
                <a:latin typeface="Arial" pitchFamily="34" charset="0"/>
                <a:cs typeface="Arial" pitchFamily="34" charset="0"/>
              </a:rPr>
              <a:t> 3. Error terms are independent of each other. </a:t>
            </a:r>
          </a:p>
          <a:p>
            <a:r>
              <a:rPr lang="en-IN" sz="2400" dirty="0" smtClean="0">
                <a:latin typeface="Arial" pitchFamily="34" charset="0"/>
                <a:cs typeface="Arial" pitchFamily="34" charset="0"/>
              </a:rPr>
              <a:t>4. Error terms have constant variance (</a:t>
            </a:r>
            <a:r>
              <a:rPr lang="en-IN" sz="2400" dirty="0" err="1" smtClean="0">
                <a:latin typeface="Arial" pitchFamily="34" charset="0"/>
                <a:cs typeface="Arial" pitchFamily="34" charset="0"/>
              </a:rPr>
              <a:t>homoscedasticity</a:t>
            </a:r>
            <a:r>
              <a:rPr lang="en-IN" sz="2400" dirty="0" smtClean="0">
                <a:latin typeface="Arial" pitchFamily="34" charset="0"/>
                <a:cs typeface="Arial" pitchFamily="34" charset="0"/>
              </a:rPr>
              <a:t>).</a:t>
            </a:r>
          </a:p>
          <a:p>
            <a:endParaRPr lang="en-IN" dirty="0" smtClean="0"/>
          </a:p>
          <a:p>
            <a:endParaRPr lang="en-IN" dirty="0" smtClean="0"/>
          </a:p>
          <a:p>
            <a:endParaRPr lang="en-IN"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atter plot.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IN" sz="2000" dirty="0" smtClean="0">
                <a:latin typeface="Arial" pitchFamily="34" charset="0"/>
                <a:cs typeface="Arial" pitchFamily="34" charset="0"/>
              </a:rPr>
              <a:t>Next we check the regression line is positive or negative .</a:t>
            </a:r>
          </a:p>
          <a:p>
            <a:r>
              <a:rPr lang="en-IN" sz="2000" dirty="0" smtClean="0">
                <a:latin typeface="Arial" pitchFamily="34" charset="0"/>
                <a:cs typeface="Arial" pitchFamily="34" charset="0"/>
              </a:rPr>
              <a:t>We check the best fit line that means the error between predicted values and actual values should be minimized. The best fit line will have the least error. Using cost function we analysis the best fit line.</a:t>
            </a:r>
          </a:p>
          <a:p>
            <a:r>
              <a:rPr lang="en-IN" sz="2000" b="1" dirty="0" smtClean="0">
                <a:latin typeface="Arial" pitchFamily="34" charset="0"/>
                <a:cs typeface="Arial" pitchFamily="34" charset="0"/>
              </a:rPr>
              <a:t>Multiple  linear regression </a:t>
            </a:r>
            <a:r>
              <a:rPr lang="en-IN" sz="2000" dirty="0" smtClean="0">
                <a:latin typeface="Arial" pitchFamily="34" charset="0"/>
                <a:cs typeface="Arial" pitchFamily="34" charset="0"/>
              </a:rPr>
              <a:t>: If more than one independent variable is used to predict the value of a numerical dependent variable, then such a Linear Regression algorithm is called Multiple Linear Regression. Simple linear regression has  standard equation of the regression line is given by the following </a:t>
            </a:r>
            <a:r>
              <a:rPr lang="en-IN" sz="2000" dirty="0" smtClean="0">
                <a:latin typeface="Arial" pitchFamily="34" charset="0"/>
                <a:cs typeface="Arial" pitchFamily="34" charset="0"/>
              </a:rPr>
              <a:t>expression.</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 Y = β₀+ β₁X1+ </a:t>
            </a:r>
            <a:r>
              <a:rPr lang="en-IN" sz="2000" dirty="0" smtClean="0">
                <a:latin typeface="Arial" pitchFamily="34" charset="0"/>
                <a:cs typeface="Arial" pitchFamily="34" charset="0"/>
              </a:rPr>
              <a:t>β2x2 +......+</a:t>
            </a:r>
            <a:r>
              <a:rPr lang="el-GR" sz="2000" dirty="0" smtClean="0">
                <a:latin typeface="Arial" pitchFamily="34" charset="0"/>
                <a:cs typeface="Arial" pitchFamily="34" charset="0"/>
              </a:rPr>
              <a:t> </a:t>
            </a:r>
            <a:r>
              <a:rPr lang="el-GR" sz="2000" dirty="0" smtClean="0">
                <a:latin typeface="Arial" pitchFamily="34" charset="0"/>
                <a:cs typeface="Arial" pitchFamily="34" charset="0"/>
              </a:rPr>
              <a:t>ε</a:t>
            </a:r>
            <a:r>
              <a:rPr lang="en-IN" sz="2000" dirty="0" smtClean="0">
                <a:latin typeface="Arial" pitchFamily="34" charset="0"/>
                <a:cs typeface="Arial" pitchFamily="34" charset="0"/>
              </a:rPr>
              <a:t>. </a:t>
            </a:r>
          </a:p>
          <a:p>
            <a:r>
              <a:rPr lang="en-IN" sz="2000" b="1" dirty="0" smtClean="0">
                <a:latin typeface="Arial" pitchFamily="34" charset="0"/>
                <a:cs typeface="Arial" pitchFamily="34" charset="0"/>
              </a:rPr>
              <a:t>Assumptions for Multiple Linear Regression:</a:t>
            </a:r>
          </a:p>
          <a:p>
            <a:r>
              <a:rPr lang="en-IN" sz="2000" dirty="0" smtClean="0">
                <a:latin typeface="Arial" pitchFamily="34" charset="0"/>
                <a:cs typeface="Arial" pitchFamily="34" charset="0"/>
              </a:rPr>
              <a:t>A </a:t>
            </a:r>
            <a:r>
              <a:rPr lang="en-IN" sz="2000" b="1" dirty="0" smtClean="0">
                <a:latin typeface="Arial" pitchFamily="34" charset="0"/>
                <a:cs typeface="Arial" pitchFamily="34" charset="0"/>
              </a:rPr>
              <a:t>linear relationship</a:t>
            </a:r>
            <a:r>
              <a:rPr lang="en-IN" sz="2000" dirty="0" smtClean="0">
                <a:latin typeface="Arial" pitchFamily="34" charset="0"/>
                <a:cs typeface="Arial" pitchFamily="34" charset="0"/>
              </a:rPr>
              <a:t> should exist between the Target and predictor variables.</a:t>
            </a:r>
          </a:p>
          <a:p>
            <a:r>
              <a:rPr lang="en-IN" sz="2000" dirty="0" smtClean="0">
                <a:latin typeface="Arial" pitchFamily="34" charset="0"/>
                <a:cs typeface="Arial" pitchFamily="34" charset="0"/>
              </a:rPr>
              <a:t>The regression residuals must be </a:t>
            </a:r>
            <a:r>
              <a:rPr lang="en-IN" sz="2000" b="1" dirty="0" smtClean="0">
                <a:latin typeface="Arial" pitchFamily="34" charset="0"/>
                <a:cs typeface="Arial" pitchFamily="34" charset="0"/>
              </a:rPr>
              <a:t>normally distributed</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MLR assumes little or </a:t>
            </a:r>
            <a:r>
              <a:rPr lang="en-IN" sz="2000" b="1" dirty="0" smtClean="0">
                <a:latin typeface="Arial" pitchFamily="34" charset="0"/>
                <a:cs typeface="Arial" pitchFamily="34" charset="0"/>
              </a:rPr>
              <a:t>no </a:t>
            </a:r>
            <a:r>
              <a:rPr lang="en-IN" sz="2000" b="1" dirty="0" err="1" smtClean="0">
                <a:latin typeface="Arial" pitchFamily="34" charset="0"/>
                <a:cs typeface="Arial" pitchFamily="34" charset="0"/>
              </a:rPr>
              <a:t>multicollinearity</a:t>
            </a:r>
            <a:r>
              <a:rPr lang="en-IN" sz="2000" dirty="0" smtClean="0">
                <a:latin typeface="Arial" pitchFamily="34" charset="0"/>
                <a:cs typeface="Arial" pitchFamily="34" charset="0"/>
              </a:rPr>
              <a:t> (correlation between the independent variable) in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200" b="1" dirty="0" err="1" smtClean="0">
                <a:latin typeface="Arial" pitchFamily="34" charset="0"/>
                <a:cs typeface="Arial" pitchFamily="34" charset="0"/>
              </a:rPr>
              <a:t>Anscombe's</a:t>
            </a:r>
            <a:r>
              <a:rPr lang="en-IN" sz="2200" b="1" dirty="0" smtClean="0">
                <a:latin typeface="Arial" pitchFamily="34" charset="0"/>
                <a:cs typeface="Arial" pitchFamily="34" charset="0"/>
              </a:rPr>
              <a:t> quartet</a:t>
            </a:r>
            <a:r>
              <a:rPr lang="en-IN" sz="2200" dirty="0" smtClean="0">
                <a:latin typeface="Arial" pitchFamily="34" charset="0"/>
                <a:cs typeface="Arial" pitchFamily="34" charset="0"/>
              </a:rPr>
              <a:t> comprises four data sets  that have nearly identical simple descriptive statistics , yet have very different distributions and appear very different when graphed. Each dataset consists of eleven (x , y) points.</a:t>
            </a:r>
          </a:p>
          <a:p>
            <a:r>
              <a:rPr lang="en-IN" sz="2200" dirty="0" err="1" smtClean="0">
                <a:latin typeface="Arial" pitchFamily="34" charset="0"/>
                <a:cs typeface="Arial" pitchFamily="34" charset="0"/>
              </a:rPr>
              <a:t>Anscombe's</a:t>
            </a:r>
            <a:r>
              <a:rPr lang="en-IN" sz="2200" dirty="0" smtClean="0">
                <a:latin typeface="Arial" pitchFamily="34" charset="0"/>
                <a:cs typeface="Arial" pitchFamily="34" charset="0"/>
              </a:rPr>
              <a:t> quartet highlights “ </a:t>
            </a:r>
            <a:r>
              <a:rPr lang="en-IN" sz="2200" b="1" dirty="0" smtClean="0">
                <a:latin typeface="Arial" pitchFamily="34" charset="0"/>
                <a:cs typeface="Arial" pitchFamily="34" charset="0"/>
              </a:rPr>
              <a:t>the importance of plotting data to confirm the validity of the model fit</a:t>
            </a:r>
            <a:r>
              <a:rPr lang="en-IN" sz="2200" dirty="0" smtClean="0">
                <a:latin typeface="Arial" pitchFamily="34" charset="0"/>
                <a:cs typeface="Arial" pitchFamily="34" charset="0"/>
              </a:rPr>
              <a:t>.”</a:t>
            </a:r>
          </a:p>
          <a:p>
            <a:pPr fontAlgn="base"/>
            <a:r>
              <a:rPr lang="en-IN" sz="2200" b="1" dirty="0" smtClean="0">
                <a:latin typeface="Arial" pitchFamily="34" charset="0"/>
                <a:cs typeface="Arial" pitchFamily="34" charset="0"/>
              </a:rPr>
              <a:t>For example: </a:t>
            </a:r>
            <a:r>
              <a:rPr lang="en-IN" sz="2200" dirty="0" smtClean="0">
                <a:latin typeface="Arial" pitchFamily="34" charset="0"/>
                <a:cs typeface="Arial" pitchFamily="34" charset="0"/>
              </a:rPr>
              <a:t>The graph shown below </a:t>
            </a:r>
          </a:p>
          <a:p>
            <a:pPr fontAlgn="base"/>
            <a:r>
              <a:rPr lang="en-IN" sz="2200" dirty="0" smtClean="0">
                <a:latin typeface="Arial" pitchFamily="34" charset="0"/>
                <a:cs typeface="Arial" pitchFamily="34" charset="0"/>
              </a:rPr>
              <a:t>In the first one(top left) if you look at the scatter plot you will see that there seems to be a linear relationship between x and y.</a:t>
            </a:r>
          </a:p>
          <a:p>
            <a:pPr fontAlgn="base"/>
            <a:endParaRPr lang="en-IN" dirty="0" smtClean="0"/>
          </a:p>
          <a:p>
            <a:endParaRPr lang="en-IN" dirty="0"/>
          </a:p>
        </p:txBody>
      </p:sp>
      <p:sp>
        <p:nvSpPr>
          <p:cNvPr id="2" name="Title 1"/>
          <p:cNvSpPr>
            <a:spLocks noGrp="1"/>
          </p:cNvSpPr>
          <p:nvPr>
            <p:ph type="title"/>
          </p:nvPr>
        </p:nvSpPr>
        <p:spPr/>
        <p:txBody>
          <a:bodyPr>
            <a:normAutofit/>
          </a:bodyPr>
          <a:lstStyle/>
          <a:p>
            <a:r>
              <a:rPr lang="en-IN" sz="2800" dirty="0" smtClean="0">
                <a:latin typeface="Arial" pitchFamily="34" charset="0"/>
                <a:cs typeface="Arial" pitchFamily="34" charset="0"/>
              </a:rPr>
              <a:t>2. Explain the </a:t>
            </a:r>
            <a:r>
              <a:rPr lang="en-IN" sz="2800" dirty="0" err="1" smtClean="0">
                <a:latin typeface="Arial" pitchFamily="34" charset="0"/>
                <a:cs typeface="Arial" pitchFamily="34" charset="0"/>
              </a:rPr>
              <a:t>Anscombe’s</a:t>
            </a:r>
            <a:r>
              <a:rPr lang="en-IN" sz="2800" dirty="0" smtClean="0">
                <a:latin typeface="Arial" pitchFamily="34" charset="0"/>
                <a:cs typeface="Arial" pitchFamily="34" charset="0"/>
              </a:rPr>
              <a:t> quartet in detail?</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214282" y="214290"/>
            <a:ext cx="3143272" cy="6429420"/>
          </a:xfrm>
        </p:spPr>
        <p:txBody>
          <a:bodyPr>
            <a:normAutofit fontScale="92500" lnSpcReduction="20000"/>
          </a:bodyPr>
          <a:lstStyle/>
          <a:p>
            <a:pPr algn="l" fontAlgn="base">
              <a:buFont typeface="Arial" pitchFamily="34" charset="0"/>
              <a:buChar char="•"/>
            </a:pPr>
            <a:r>
              <a:rPr lang="en-IN" sz="2200" dirty="0" smtClean="0"/>
              <a:t>In the second one(top right) if you look at this figure you can conclude that there is a non-linear relationship between x and y.</a:t>
            </a:r>
          </a:p>
          <a:p>
            <a:pPr algn="l" fontAlgn="base">
              <a:buFont typeface="Arial" pitchFamily="34" charset="0"/>
              <a:buChar char="•"/>
            </a:pPr>
            <a:r>
              <a:rPr lang="en-IN" sz="2200" dirty="0" smtClean="0"/>
              <a:t>In the third one(bottom left) you can say when there is a perfect linear relationship for all the data points except one which seems to be an outlier which is indicated be far away from that line.</a:t>
            </a:r>
          </a:p>
          <a:p>
            <a:pPr algn="l" fontAlgn="base">
              <a:buFont typeface="Arial" pitchFamily="34" charset="0"/>
              <a:buChar char="•"/>
            </a:pPr>
            <a:r>
              <a:rPr lang="en-IN" sz="2200" dirty="0" smtClean="0"/>
              <a:t>Finally, the fourth one(bottom right) shows an example when one high-leverage point is enough to produce a high correlation coefficient.</a:t>
            </a:r>
          </a:p>
          <a:p>
            <a:endParaRPr lang="en-IN" dirty="0"/>
          </a:p>
        </p:txBody>
      </p:sp>
      <p:pic>
        <p:nvPicPr>
          <p:cNvPr id="5" name="Content Placeholder 4" descr="anscombe.jpg"/>
          <p:cNvPicPr>
            <a:picLocks noGrp="1" noChangeAspect="1"/>
          </p:cNvPicPr>
          <p:nvPr>
            <p:ph sz="half" idx="1"/>
          </p:nvPr>
        </p:nvPicPr>
        <p:blipFill>
          <a:blip r:embed="rId2"/>
          <a:stretch>
            <a:fillRect/>
          </a:stretch>
        </p:blipFill>
        <p:spPr>
          <a:xfrm>
            <a:off x="3299256" y="357166"/>
            <a:ext cx="5416148" cy="557216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214554"/>
            <a:ext cx="8429684" cy="3786214"/>
          </a:xfrm>
        </p:spPr>
        <p:txBody>
          <a:bodyPr>
            <a:normAutofit lnSpcReduction="10000"/>
          </a:bodyPr>
          <a:lstStyle/>
          <a:p>
            <a:r>
              <a:rPr lang="en-IN" sz="2000" dirty="0" smtClean="0">
                <a:latin typeface="Arial" pitchFamily="34" charset="0"/>
                <a:cs typeface="Arial" pitchFamily="34" charset="0"/>
              </a:rPr>
              <a:t>Answer : Observations from above box plots for categorical variables:</a:t>
            </a:r>
          </a:p>
          <a:p>
            <a:r>
              <a:rPr lang="en-IN" sz="2000" dirty="0" smtClean="0">
                <a:latin typeface="Arial" pitchFamily="34" charset="0"/>
                <a:cs typeface="Arial" pitchFamily="34" charset="0"/>
              </a:rPr>
              <a:t>The year box plots indicates that more bikes are rent during 2019.</a:t>
            </a:r>
          </a:p>
          <a:p>
            <a:r>
              <a:rPr lang="en-IN" sz="2000" dirty="0" smtClean="0">
                <a:latin typeface="Arial" pitchFamily="34" charset="0"/>
                <a:cs typeface="Arial" pitchFamily="34" charset="0"/>
              </a:rPr>
              <a:t>The season box plots indicates that more bikes are rent during fall season.</a:t>
            </a:r>
          </a:p>
          <a:p>
            <a:r>
              <a:rPr lang="en-IN" sz="2000" dirty="0" smtClean="0">
                <a:latin typeface="Arial" pitchFamily="34" charset="0"/>
                <a:cs typeface="Arial" pitchFamily="34" charset="0"/>
              </a:rPr>
              <a:t>The working day and holiday box plots indicate that more bikes are rent during normal working days than on weekends or holidays.</a:t>
            </a:r>
          </a:p>
          <a:p>
            <a:r>
              <a:rPr lang="en-IN" sz="2000" dirty="0" smtClean="0">
                <a:latin typeface="Arial" pitchFamily="34" charset="0"/>
                <a:cs typeface="Arial" pitchFamily="34" charset="0"/>
              </a:rPr>
              <a:t>The month box plots indicates that more bikes are rent during September month.</a:t>
            </a:r>
          </a:p>
          <a:p>
            <a:r>
              <a:rPr lang="en-IN" sz="2000" dirty="0" smtClean="0">
                <a:latin typeface="Arial" pitchFamily="34" charset="0"/>
                <a:cs typeface="Arial" pitchFamily="34" charset="0"/>
              </a:rPr>
              <a:t>The weekday box plots indicates that more bikes are rent during Saturday.</a:t>
            </a:r>
          </a:p>
          <a:p>
            <a:r>
              <a:rPr lang="en-IN" sz="2000" dirty="0" smtClean="0">
                <a:latin typeface="Arial" pitchFamily="34" charset="0"/>
                <a:cs typeface="Arial" pitchFamily="34" charset="0"/>
              </a:rPr>
              <a:t>The weather condition box plots indicates that more bikes are rent during Clear, Few clouds, Partly cloudy weather.</a:t>
            </a:r>
            <a:endParaRPr lang="en-IN" sz="2000" dirty="0">
              <a:latin typeface="Arial" pitchFamily="34" charset="0"/>
              <a:cs typeface="Arial" pitchFamily="34" charset="0"/>
            </a:endParaRPr>
          </a:p>
        </p:txBody>
      </p:sp>
      <p:sp>
        <p:nvSpPr>
          <p:cNvPr id="2" name="Title 1"/>
          <p:cNvSpPr>
            <a:spLocks noGrp="1"/>
          </p:cNvSpPr>
          <p:nvPr>
            <p:ph type="title"/>
          </p:nvPr>
        </p:nvSpPr>
        <p:spPr>
          <a:xfrm>
            <a:off x="457200" y="214290"/>
            <a:ext cx="7467600" cy="2000264"/>
          </a:xfrm>
        </p:spPr>
        <p:txBody>
          <a:bodyPr>
            <a:normAutofit/>
          </a:bodyPr>
          <a:lstStyle/>
          <a:p>
            <a:r>
              <a:rPr lang="en-IN" sz="2800" dirty="0" smtClean="0">
                <a:latin typeface="Arial" pitchFamily="34" charset="0"/>
                <a:cs typeface="Arial" pitchFamily="34" charset="0"/>
              </a:rPr>
              <a:t>Ques1. </a:t>
            </a:r>
            <a:r>
              <a:rPr lang="en-IN" sz="2800" dirty="0" smtClean="0">
                <a:latin typeface="Arial" pitchFamily="34" charset="0"/>
                <a:ea typeface="Arial Unicode MS" pitchFamily="34" charset="-128"/>
                <a:cs typeface="Arial" pitchFamily="34" charset="0"/>
              </a:rPr>
              <a:t>From your analysis of the categorical variables from the dataset, what could you infer about their effect on the dependent variable? </a:t>
            </a:r>
            <a:endParaRPr lang="en-IN" sz="2800" dirty="0">
              <a:latin typeface="Arial" pitchFamily="34" charset="0"/>
              <a:ea typeface="Arial Unicode MS" pitchFamily="34" charset="-128"/>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47800"/>
            <a:ext cx="8643998" cy="5053034"/>
          </a:xfrm>
        </p:spPr>
        <p:txBody>
          <a:bodyPr>
            <a:normAutofit fontScale="77500" lnSpcReduction="20000"/>
          </a:bodyPr>
          <a:lstStyle/>
          <a:p>
            <a:r>
              <a:rPr lang="en-IN" dirty="0" smtClean="0"/>
              <a:t>Is </a:t>
            </a:r>
            <a:r>
              <a:rPr lang="en-IN" dirty="0" smtClean="0"/>
              <a:t>a measure of linear correlation between two sets of data.</a:t>
            </a:r>
          </a:p>
          <a:p>
            <a:r>
              <a:rPr lang="en-IN" dirty="0" smtClean="0"/>
              <a:t>It is the covariance of two variables, divided by the product of their standard deviations; thus it is essentially a normalised measurement of the covariance, such that the result always has a value between −1 and 1.</a:t>
            </a:r>
          </a:p>
          <a:p>
            <a:r>
              <a:rPr lang="en-IN" b="1" dirty="0" smtClean="0">
                <a:latin typeface="Arial" pitchFamily="34" charset="0"/>
                <a:cs typeface="Arial" pitchFamily="34" charset="0"/>
              </a:rPr>
              <a:t>The Pearson's correlation coefficient varies between -1 and +1 where:</a:t>
            </a:r>
          </a:p>
          <a:p>
            <a:r>
              <a:rPr lang="en-IN" dirty="0" smtClean="0"/>
              <a:t>r = 1 means the data is perfectly linear with a positive slope ( i.e., both variables tend to change in the same direction</a:t>
            </a:r>
            <a:r>
              <a:rPr lang="en-IN" dirty="0" smtClean="0"/>
              <a:t>).</a:t>
            </a:r>
            <a:endParaRPr lang="en-IN" dirty="0" smtClean="0"/>
          </a:p>
          <a:p>
            <a:r>
              <a:rPr lang="en-IN" dirty="0" smtClean="0"/>
              <a:t>r = -1 means the data is perfectly linear with a negative slope ( i.e., both variables tend to change in different directions)</a:t>
            </a:r>
          </a:p>
          <a:p>
            <a:r>
              <a:rPr lang="en-IN" dirty="0" smtClean="0"/>
              <a:t>r = 0 means there is no linear </a:t>
            </a:r>
            <a:r>
              <a:rPr lang="en-IN" dirty="0" smtClean="0"/>
              <a:t>association.</a:t>
            </a:r>
            <a:endParaRPr lang="en-IN" dirty="0" smtClean="0"/>
          </a:p>
          <a:p>
            <a:r>
              <a:rPr lang="en-IN" dirty="0" smtClean="0"/>
              <a:t>r &gt; 0 &lt; 5 means there is a weak </a:t>
            </a:r>
            <a:r>
              <a:rPr lang="en-IN" dirty="0" smtClean="0"/>
              <a:t>association.</a:t>
            </a:r>
            <a:endParaRPr lang="en-IN" dirty="0" smtClean="0"/>
          </a:p>
          <a:p>
            <a:r>
              <a:rPr lang="en-IN" dirty="0" smtClean="0"/>
              <a:t>r &gt; 5 &lt; 8 means there is a moderate </a:t>
            </a:r>
            <a:r>
              <a:rPr lang="en-IN" dirty="0" smtClean="0"/>
              <a:t>association.</a:t>
            </a:r>
            <a:endParaRPr lang="en-IN" dirty="0" smtClean="0"/>
          </a:p>
          <a:p>
            <a:r>
              <a:rPr lang="en-IN" dirty="0" smtClean="0"/>
              <a:t>r &gt; 8 means there is a strong </a:t>
            </a:r>
            <a:r>
              <a:rPr lang="en-IN" dirty="0" smtClean="0"/>
              <a:t>association.</a:t>
            </a:r>
            <a:endParaRPr lang="en-IN" dirty="0" smtClean="0"/>
          </a:p>
          <a:p>
            <a:endParaRPr lang="en-IN" dirty="0"/>
          </a:p>
        </p:txBody>
      </p:sp>
      <p:sp>
        <p:nvSpPr>
          <p:cNvPr id="2" name="Title 1"/>
          <p:cNvSpPr>
            <a:spLocks noGrp="1"/>
          </p:cNvSpPr>
          <p:nvPr>
            <p:ph type="title"/>
          </p:nvPr>
        </p:nvSpPr>
        <p:spPr/>
        <p:txBody>
          <a:bodyPr>
            <a:normAutofit/>
          </a:bodyPr>
          <a:lstStyle/>
          <a:p>
            <a:r>
              <a:rPr lang="en-IN" sz="2800" dirty="0" smtClean="0">
                <a:latin typeface="Arial" pitchFamily="34" charset="0"/>
                <a:cs typeface="Arial" pitchFamily="34" charset="0"/>
              </a:rPr>
              <a:t>3. What is Pearson’s R? </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pearson-1-small.png"/>
          <p:cNvPicPr>
            <a:picLocks noGrp="1" noChangeAspect="1"/>
          </p:cNvPicPr>
          <p:nvPr>
            <p:ph idx="1"/>
          </p:nvPr>
        </p:nvPicPr>
        <p:blipFill>
          <a:blip r:embed="rId2"/>
          <a:stretch>
            <a:fillRect/>
          </a:stretch>
        </p:blipFill>
        <p:spPr>
          <a:xfrm>
            <a:off x="500034" y="642918"/>
            <a:ext cx="8286808" cy="5214974"/>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85720" y="285728"/>
            <a:ext cx="8143932" cy="6215106"/>
          </a:xfrm>
        </p:spPr>
        <p:txBody>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Here,</a:t>
            </a:r>
            <a:br>
              <a:rPr lang="en-IN" dirty="0" smtClean="0"/>
            </a:br>
            <a:r>
              <a:rPr lang="en-IN" dirty="0" smtClean="0"/>
              <a:t>r=correlation coefficient</a:t>
            </a:r>
            <a:br>
              <a:rPr lang="en-IN" dirty="0" smtClean="0"/>
            </a:br>
            <a:r>
              <a:rPr lang="en-IN" dirty="0" smtClean="0"/>
              <a:t>xi=values of the x-variable in a sample</a:t>
            </a:r>
            <a:br>
              <a:rPr lang="en-IN" dirty="0" smtClean="0"/>
            </a:br>
            <a:r>
              <a:rPr lang="en-IN" dirty="0" smtClean="0"/>
              <a:t>x=mean of the values of the x-variable</a:t>
            </a:r>
            <a:br>
              <a:rPr lang="en-IN" dirty="0" smtClean="0"/>
            </a:br>
            <a:r>
              <a:rPr lang="en-IN" dirty="0" err="1" smtClean="0"/>
              <a:t>yi</a:t>
            </a:r>
            <a:r>
              <a:rPr lang="en-IN" dirty="0" smtClean="0"/>
              <a:t>=values of the y-variable in a sample</a:t>
            </a:r>
            <a:br>
              <a:rPr lang="en-IN" dirty="0" smtClean="0"/>
            </a:br>
            <a:r>
              <a:rPr lang="en-IN" dirty="0" smtClean="0"/>
              <a:t>y=mean of the values of the y-variable</a:t>
            </a:r>
            <a:endParaRPr lang="en-IN" dirty="0"/>
          </a:p>
        </p:txBody>
      </p:sp>
      <p:pic>
        <p:nvPicPr>
          <p:cNvPr id="6" name="Content Placeholder 5" descr="Screenshot 2021-03-07 at 5.52.21 PM.png"/>
          <p:cNvPicPr>
            <a:picLocks noGrp="1" noChangeAspect="1"/>
          </p:cNvPicPr>
          <p:nvPr>
            <p:ph sz="half" idx="2"/>
          </p:nvPr>
        </p:nvPicPr>
        <p:blipFill>
          <a:blip r:embed="rId2"/>
          <a:stretch>
            <a:fillRect/>
          </a:stretch>
        </p:blipFill>
        <p:spPr>
          <a:xfrm>
            <a:off x="214282" y="214290"/>
            <a:ext cx="3749675" cy="2500329"/>
          </a:xfrm>
        </p:spPr>
      </p:pic>
      <p:sp>
        <p:nvSpPr>
          <p:cNvPr id="2" name="Title 1"/>
          <p:cNvSpPr>
            <a:spLocks noGrp="1"/>
          </p:cNvSpPr>
          <p:nvPr>
            <p:ph type="title"/>
          </p:nvPr>
        </p:nvSpPr>
        <p:spPr>
          <a:xfrm>
            <a:off x="914400" y="274638"/>
            <a:ext cx="7772400" cy="2154230"/>
          </a:xfrm>
        </p:spPr>
        <p:txBody>
          <a:bodyPr>
            <a:normAutofit/>
          </a:bodyPr>
          <a:lstStyle/>
          <a:p>
            <a:r>
              <a:rPr lang="en-IN" dirty="0" smtClean="0"/>
              <a:t/>
            </a:r>
            <a:br>
              <a:rPr lang="en-IN" dirty="0" smtClean="0"/>
            </a:b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sz="3000" dirty="0" smtClean="0">
                <a:latin typeface="Arial" pitchFamily="34" charset="0"/>
                <a:cs typeface="Arial" pitchFamily="34" charset="0"/>
              </a:rPr>
              <a:t>It is a step of data pre-processing which is applied to independent variables to normalize the data within </a:t>
            </a:r>
            <a:r>
              <a:rPr lang="en-IN" sz="3000" dirty="0" smtClean="0">
                <a:latin typeface="Arial" pitchFamily="34" charset="0"/>
                <a:cs typeface="Arial" pitchFamily="34" charset="0"/>
              </a:rPr>
              <a:t>a particular range. It also helps in speeding up the calculations in an algorithm.</a:t>
            </a:r>
          </a:p>
          <a:p>
            <a:r>
              <a:rPr lang="en-IN" sz="3000" dirty="0" smtClean="0">
                <a:latin typeface="Arial" pitchFamily="34" charset="0"/>
                <a:cs typeface="Arial" pitchFamily="34" charset="0"/>
              </a:rPr>
              <a:t>Most of the times, collected data set contains features highly varying in magnitudes, units and range. If scaling is not done then algorithm only takes magnitude in account and not units hence incorrect modelling. To solve this issue, we have to do scaling to bring all the variables to the same level of magnitude.</a:t>
            </a:r>
          </a:p>
          <a:p>
            <a:r>
              <a:rPr lang="en-IN" sz="3000" dirty="0" smtClean="0">
                <a:latin typeface="Arial" pitchFamily="34" charset="0"/>
                <a:cs typeface="Arial" pitchFamily="34" charset="0"/>
              </a:rPr>
              <a:t>It is important to note that scaling just affects the coefficients and none of the other parameters like t-statistic, F-statistic, p-values, R-squared, etc.</a:t>
            </a:r>
          </a:p>
          <a:p>
            <a:endParaRPr lang="en-IN" dirty="0"/>
          </a:p>
        </p:txBody>
      </p:sp>
      <p:sp>
        <p:nvSpPr>
          <p:cNvPr id="2" name="Title 1"/>
          <p:cNvSpPr>
            <a:spLocks noGrp="1"/>
          </p:cNvSpPr>
          <p:nvPr>
            <p:ph type="title"/>
          </p:nvPr>
        </p:nvSpPr>
        <p:spPr/>
        <p:txBody>
          <a:bodyPr>
            <a:noAutofit/>
          </a:bodyPr>
          <a:lstStyle/>
          <a:p>
            <a:r>
              <a:rPr lang="en-IN" sz="2800" dirty="0" smtClean="0">
                <a:latin typeface="Arial" pitchFamily="34" charset="0"/>
                <a:cs typeface="Arial" pitchFamily="34" charset="0"/>
              </a:rPr>
              <a:t>4. What is scaling? Why is scaling performed? What is the difference between normalized scaling and standardized scaling?</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721563"/>
          </a:xfrm>
        </p:spPr>
        <p:txBody>
          <a:bodyPr>
            <a:normAutofit/>
          </a:bodyPr>
          <a:lstStyle/>
          <a:p>
            <a:r>
              <a:rPr lang="en-IN" sz="2400" b="1" dirty="0" smtClean="0">
                <a:latin typeface="Arial" pitchFamily="34" charset="0"/>
                <a:cs typeface="Arial" pitchFamily="34" charset="0"/>
              </a:rPr>
              <a:t>Normalization/Min-Max Scaling:</a:t>
            </a:r>
            <a:endParaRPr lang="en-IN" sz="2400" dirty="0" smtClean="0">
              <a:latin typeface="Arial" pitchFamily="34" charset="0"/>
              <a:cs typeface="Arial" pitchFamily="34" charset="0"/>
            </a:endParaRPr>
          </a:p>
          <a:p>
            <a:r>
              <a:rPr lang="en-IN" sz="2000" dirty="0" smtClean="0">
                <a:latin typeface="Arial" pitchFamily="34" charset="0"/>
                <a:cs typeface="Arial" pitchFamily="34" charset="0"/>
              </a:rPr>
              <a:t>It brings all of the data in the range of 0 and1.</a:t>
            </a:r>
          </a:p>
          <a:p>
            <a:r>
              <a:rPr lang="en-IN" sz="2000" dirty="0" smtClean="0">
                <a:latin typeface="Arial" pitchFamily="34" charset="0"/>
                <a:cs typeface="Arial" pitchFamily="34" charset="0"/>
              </a:rPr>
              <a:t> </a:t>
            </a:r>
            <a:r>
              <a:rPr lang="en-IN" sz="2000" b="1" dirty="0" err="1" smtClean="0">
                <a:latin typeface="Arial" pitchFamily="34" charset="0"/>
                <a:cs typeface="Arial" pitchFamily="34" charset="0"/>
              </a:rPr>
              <a:t>sklearn.preprocessing.MinMaxScaler</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helps to implement normalization in python.</a:t>
            </a:r>
          </a:p>
          <a:p>
            <a:r>
              <a:rPr lang="en-IN" sz="2000" dirty="0" smtClean="0">
                <a:latin typeface="Arial" pitchFamily="34" charset="0"/>
                <a:cs typeface="Arial" pitchFamily="34" charset="0"/>
              </a:rPr>
              <a:t>MINMAX: </a:t>
            </a:r>
            <a:r>
              <a:rPr lang="en-IN" sz="2000" dirty="0" smtClean="0">
                <a:latin typeface="Arial" pitchFamily="34" charset="0"/>
                <a:cs typeface="Arial" pitchFamily="34" charset="0"/>
              </a:rPr>
              <a:t>X</a:t>
            </a:r>
            <a:r>
              <a:rPr lang="en-IN" sz="2000" dirty="0" smtClean="0">
                <a:latin typeface="Arial" pitchFamily="34" charset="0"/>
                <a:cs typeface="Arial" pitchFamily="34" charset="0"/>
              </a:rPr>
              <a:t>= x-min(x)/max(x)-min(x</a:t>
            </a:r>
            <a:r>
              <a:rPr lang="en-IN" sz="2000" dirty="0" smtClean="0">
                <a:latin typeface="Arial" pitchFamily="34" charset="0"/>
                <a:cs typeface="Arial" pitchFamily="34" charset="0"/>
              </a:rPr>
              <a:t>)</a:t>
            </a:r>
          </a:p>
          <a:p>
            <a:r>
              <a:rPr lang="en-IN" sz="2400" b="1" dirty="0" smtClean="0">
                <a:latin typeface="Arial" pitchFamily="34" charset="0"/>
                <a:cs typeface="Arial" pitchFamily="34" charset="0"/>
              </a:rPr>
              <a:t>Standardization Scaling</a:t>
            </a:r>
            <a:r>
              <a:rPr lang="en-IN" sz="2000" b="1" dirty="0" smtClean="0">
                <a:latin typeface="Arial" pitchFamily="34" charset="0"/>
                <a:cs typeface="Arial" pitchFamily="34" charset="0"/>
              </a:rPr>
              <a:t>:</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Standardization replaces the values by their Z scores. It brings all of the data into a standard normal distribution which has mean (</a:t>
            </a:r>
            <a:r>
              <a:rPr lang="en-IN" sz="2000" b="1" dirty="0" smtClean="0">
                <a:latin typeface="Arial" pitchFamily="34" charset="0"/>
                <a:cs typeface="Arial" pitchFamily="34" charset="0"/>
              </a:rPr>
              <a:t>μ)</a:t>
            </a:r>
            <a:r>
              <a:rPr lang="en-IN" sz="2000" dirty="0" smtClean="0">
                <a:latin typeface="Arial" pitchFamily="34" charset="0"/>
                <a:cs typeface="Arial" pitchFamily="34" charset="0"/>
              </a:rPr>
              <a:t> zero and standard deviation one (</a:t>
            </a:r>
            <a:r>
              <a:rPr lang="en-IN" sz="2000" b="1" dirty="0" smtClean="0">
                <a:latin typeface="Arial" pitchFamily="34" charset="0"/>
                <a:cs typeface="Arial" pitchFamily="34" charset="0"/>
              </a:rPr>
              <a:t>σ</a:t>
            </a:r>
            <a:r>
              <a:rPr lang="en-IN" sz="2000" dirty="0" smtClean="0">
                <a:latin typeface="Arial" pitchFamily="34" charset="0"/>
                <a:cs typeface="Arial" pitchFamily="34" charset="0"/>
              </a:rPr>
              <a:t>).</a:t>
            </a:r>
          </a:p>
          <a:p>
            <a:r>
              <a:rPr lang="en-IN" sz="2000" b="1" dirty="0" err="1" smtClean="0">
                <a:latin typeface="Arial" pitchFamily="34" charset="0"/>
                <a:cs typeface="Arial" pitchFamily="34" charset="0"/>
              </a:rPr>
              <a:t>sklearn.preprocessing.scale</a:t>
            </a:r>
            <a:r>
              <a:rPr lang="en-IN" sz="2000" dirty="0" smtClean="0">
                <a:latin typeface="Arial" pitchFamily="34" charset="0"/>
                <a:cs typeface="Arial" pitchFamily="34" charset="0"/>
              </a:rPr>
              <a:t> helps to implement standardization in python.</a:t>
            </a:r>
          </a:p>
          <a:p>
            <a:endParaRPr lang="en-IN" sz="2000" dirty="0" smtClean="0">
              <a:latin typeface="Arial" pitchFamily="34" charset="0"/>
              <a:cs typeface="Arial" pitchFamily="34" charset="0"/>
            </a:endParaRPr>
          </a:p>
          <a:p>
            <a:r>
              <a:rPr lang="en-IN" sz="2000" b="1" dirty="0" smtClean="0">
                <a:latin typeface="Arial" pitchFamily="34" charset="0"/>
                <a:cs typeface="Arial" pitchFamily="34" charset="0"/>
              </a:rPr>
              <a:t>Standardization Scaling: </a:t>
            </a:r>
            <a:r>
              <a:rPr lang="en-IN" sz="2000" b="1" dirty="0" smtClean="0">
                <a:latin typeface="Arial" pitchFamily="34" charset="0"/>
                <a:cs typeface="Arial" pitchFamily="34" charset="0"/>
              </a:rPr>
              <a:t>x = </a:t>
            </a:r>
            <a:r>
              <a:rPr lang="en-IN" sz="2000" dirty="0" smtClean="0">
                <a:latin typeface="Arial" pitchFamily="34" charset="0"/>
                <a:cs typeface="Arial" pitchFamily="34" charset="0"/>
              </a:rPr>
              <a:t>x-mean(x</a:t>
            </a:r>
            <a:r>
              <a:rPr lang="en-IN" sz="2000" dirty="0" smtClean="0">
                <a:latin typeface="Arial" pitchFamily="34" charset="0"/>
                <a:cs typeface="Arial" pitchFamily="34" charset="0"/>
              </a:rPr>
              <a:t>) / </a:t>
            </a:r>
            <a:r>
              <a:rPr lang="en-IN" sz="2000" dirty="0" err="1" smtClean="0">
                <a:latin typeface="Arial" pitchFamily="34" charset="0"/>
                <a:cs typeface="Arial" pitchFamily="34" charset="0"/>
              </a:rPr>
              <a:t>sd</a:t>
            </a:r>
            <a:r>
              <a:rPr lang="en-IN" sz="2000" dirty="0" smtClean="0">
                <a:latin typeface="Arial" pitchFamily="34" charset="0"/>
                <a:cs typeface="Arial" pitchFamily="34" charset="0"/>
              </a:rPr>
              <a:t> (</a:t>
            </a:r>
            <a:r>
              <a:rPr lang="en-IN" sz="2000" dirty="0" smtClean="0">
                <a:latin typeface="Arial" pitchFamily="34" charset="0"/>
                <a:cs typeface="Arial" pitchFamily="34" charset="0"/>
              </a:rPr>
              <a:t>x)</a:t>
            </a:r>
          </a:p>
          <a:p>
            <a:r>
              <a:rPr lang="en-IN" sz="2000" dirty="0" smtClean="0">
                <a:latin typeface="Arial" pitchFamily="34" charset="0"/>
                <a:cs typeface="Arial" pitchFamily="34" charset="0"/>
              </a:rPr>
              <a:t>One disadvantage of normalization over standardization is that it </a:t>
            </a:r>
            <a:r>
              <a:rPr lang="en-IN" sz="2000" b="1" dirty="0" smtClean="0">
                <a:latin typeface="Arial" pitchFamily="34" charset="0"/>
                <a:cs typeface="Arial" pitchFamily="34" charset="0"/>
              </a:rPr>
              <a:t>loses</a:t>
            </a:r>
            <a:r>
              <a:rPr lang="en-IN" sz="2000" dirty="0" smtClean="0">
                <a:latin typeface="Arial" pitchFamily="34" charset="0"/>
                <a:cs typeface="Arial" pitchFamily="34" charset="0"/>
              </a:rPr>
              <a:t> some information in the data, especially about </a:t>
            </a:r>
            <a:r>
              <a:rPr lang="en-IN" sz="2000" b="1" dirty="0" smtClean="0">
                <a:latin typeface="Arial" pitchFamily="34" charset="0"/>
                <a:cs typeface="Arial" pitchFamily="34" charset="0"/>
              </a:rPr>
              <a:t>outliers</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endParaRPr lang="en-IN" dirty="0" smtClean="0"/>
          </a:p>
          <a:p>
            <a:endParaRPr lang="en-IN" dirty="0" smtClean="0"/>
          </a:p>
          <a:p>
            <a:endParaRPr lang="en-IN" dirty="0" smtClean="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47800"/>
            <a:ext cx="8258204" cy="4572000"/>
          </a:xfrm>
        </p:spPr>
        <p:txBody>
          <a:bodyPr>
            <a:normAutofit/>
          </a:bodyPr>
          <a:lstStyle/>
          <a:p>
            <a:r>
              <a:rPr lang="en-IN" sz="2000" dirty="0" smtClean="0">
                <a:latin typeface="Arial" pitchFamily="34" charset="0"/>
                <a:cs typeface="Arial" pitchFamily="34" charset="0"/>
              </a:rPr>
              <a:t>If there is perfect correlation, then VIF = infinity. This shows a perfect correlation between two independent variables. In the case of perfect correlation, we get R2 =1, which lead to 1/(1-R2) infinity. To solve this problem we need to drop one of the variables from the dataset which is causing this perfect </a:t>
            </a:r>
            <a:r>
              <a:rPr lang="en-IN" sz="2000" dirty="0" err="1" smtClean="0">
                <a:latin typeface="Arial" pitchFamily="34" charset="0"/>
                <a:cs typeface="Arial" pitchFamily="34" charset="0"/>
              </a:rPr>
              <a:t>multicollinearity</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An infinite VIF value indicates that the corresponding variable may be expressed exactly by a linear combination of other variables (which show an infinite VIF as well).</a:t>
            </a:r>
          </a:p>
          <a:p>
            <a:r>
              <a:rPr lang="en-IN" sz="2000" dirty="0" smtClean="0">
                <a:latin typeface="Arial" pitchFamily="34" charset="0"/>
                <a:cs typeface="Arial" pitchFamily="34" charset="0"/>
              </a:rPr>
              <a:t>In this plot we saw the VIF value is 1.88.</a:t>
            </a:r>
            <a:endParaRPr lang="en-IN" sz="2000" dirty="0">
              <a:latin typeface="Arial" pitchFamily="34" charset="0"/>
              <a:cs typeface="Arial" pitchFamily="34" charset="0"/>
            </a:endParaRPr>
          </a:p>
        </p:txBody>
      </p:sp>
      <p:sp>
        <p:nvSpPr>
          <p:cNvPr id="2" name="Title 1"/>
          <p:cNvSpPr>
            <a:spLocks noGrp="1"/>
          </p:cNvSpPr>
          <p:nvPr>
            <p:ph type="title"/>
          </p:nvPr>
        </p:nvSpPr>
        <p:spPr>
          <a:xfrm>
            <a:off x="357158" y="274638"/>
            <a:ext cx="8329642" cy="1143000"/>
          </a:xfrm>
        </p:spPr>
        <p:txBody>
          <a:bodyPr>
            <a:noAutofit/>
          </a:bodyPr>
          <a:lstStyle/>
          <a:p>
            <a:r>
              <a:rPr lang="en-IN" sz="2800" dirty="0" smtClean="0">
                <a:latin typeface="Arial" pitchFamily="34" charset="0"/>
                <a:cs typeface="Arial" pitchFamily="34" charset="0"/>
              </a:rPr>
              <a:t>5. You might have observed that sometimes the value of VIF is infinite. Why does this happen? </a:t>
            </a:r>
            <a:endParaRPr lang="en-IN"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47800"/>
            <a:ext cx="8258204" cy="4981596"/>
          </a:xfrm>
        </p:spPr>
        <p:txBody>
          <a:bodyPr>
            <a:normAutofit/>
          </a:bodyPr>
          <a:lstStyle/>
          <a:p>
            <a:r>
              <a:rPr lang="en-IN" sz="2000" dirty="0" smtClean="0">
                <a:latin typeface="Arial" pitchFamily="34" charset="0"/>
                <a:cs typeface="Arial" pitchFamily="34" charset="0"/>
              </a:rPr>
              <a:t>In statistics ,a Q-Q(</a:t>
            </a:r>
            <a:r>
              <a:rPr lang="en-IN" sz="2000" dirty="0" err="1" smtClean="0">
                <a:latin typeface="Arial" pitchFamily="34" charset="0"/>
                <a:cs typeface="Arial" pitchFamily="34" charset="0"/>
              </a:rPr>
              <a:t>quantile-quantile</a:t>
            </a:r>
            <a:r>
              <a:rPr lang="en-IN" sz="2000" dirty="0" smtClean="0">
                <a:latin typeface="Arial" pitchFamily="34" charset="0"/>
                <a:cs typeface="Arial" pitchFamily="34" charset="0"/>
              </a:rPr>
              <a:t>) plot is a probability plot, Which is graphically compared the two </a:t>
            </a:r>
            <a:r>
              <a:rPr lang="en-IN" sz="2000" dirty="0" err="1" smtClean="0">
                <a:latin typeface="Arial" pitchFamily="34" charset="0"/>
                <a:cs typeface="Arial" pitchFamily="34" charset="0"/>
              </a:rPr>
              <a:t>quantiles</a:t>
            </a:r>
            <a:r>
              <a:rPr lang="en-IN" sz="2000" dirty="0" smtClean="0">
                <a:latin typeface="Arial" pitchFamily="34" charset="0"/>
                <a:cs typeface="Arial" pitchFamily="34" charset="0"/>
              </a:rPr>
              <a:t> against each other.</a:t>
            </a:r>
          </a:p>
          <a:p>
            <a:r>
              <a:rPr lang="en-IN" sz="2000" dirty="0" smtClean="0">
                <a:latin typeface="Arial" pitchFamily="34" charset="0"/>
                <a:cs typeface="Arial" pitchFamily="34" charset="0"/>
              </a:rPr>
              <a:t>A q-q plot is used to compare the shapes of distributions ,providing a graphical views of how properties such as location ,scale and skewness are similar or different in the two distributions.</a:t>
            </a:r>
          </a:p>
          <a:p>
            <a:r>
              <a:rPr lang="en-IN" sz="2000" dirty="0" smtClean="0">
                <a:latin typeface="Arial" pitchFamily="34" charset="0"/>
                <a:cs typeface="Arial" pitchFamily="34" charset="0"/>
              </a:rPr>
              <a:t>Q-Q plot importance are:</a:t>
            </a:r>
          </a:p>
          <a:p>
            <a:pPr lvl="1"/>
            <a:r>
              <a:rPr lang="en-IN" sz="2000" dirty="0" smtClean="0">
                <a:latin typeface="Arial" pitchFamily="34" charset="0"/>
                <a:cs typeface="Arial" pitchFamily="34" charset="0"/>
              </a:rPr>
              <a:t>1. It can be used with sample sizes .</a:t>
            </a:r>
          </a:p>
          <a:p>
            <a:pPr lvl="1"/>
            <a:r>
              <a:rPr lang="en-IN" sz="2000" dirty="0" smtClean="0">
                <a:latin typeface="Arial" pitchFamily="34" charset="0"/>
                <a:cs typeface="Arial" pitchFamily="34" charset="0"/>
              </a:rPr>
              <a:t>2.Many distributional aspects like shifts in location , shifts in scale, changes in symmetry ,and the presence of outliers can all be detected from this plot. </a:t>
            </a:r>
          </a:p>
          <a:p>
            <a:r>
              <a:rPr lang="en-IN" sz="2000" dirty="0" smtClean="0">
                <a:latin typeface="Arial" pitchFamily="34" charset="0"/>
                <a:cs typeface="Arial" pitchFamily="34" charset="0"/>
              </a:rPr>
              <a:t>For ex: Shown below</a:t>
            </a:r>
          </a:p>
          <a:p>
            <a:endParaRPr lang="en-IN" dirty="0" smtClean="0"/>
          </a:p>
          <a:p>
            <a:endParaRPr lang="en-IN" dirty="0"/>
          </a:p>
        </p:txBody>
      </p:sp>
      <p:sp>
        <p:nvSpPr>
          <p:cNvPr id="2" name="Title 1"/>
          <p:cNvSpPr>
            <a:spLocks noGrp="1"/>
          </p:cNvSpPr>
          <p:nvPr>
            <p:ph type="title"/>
          </p:nvPr>
        </p:nvSpPr>
        <p:spPr>
          <a:xfrm>
            <a:off x="357158" y="274638"/>
            <a:ext cx="8329642" cy="1143000"/>
          </a:xfrm>
        </p:spPr>
        <p:txBody>
          <a:bodyPr>
            <a:normAutofit/>
          </a:bodyPr>
          <a:lstStyle/>
          <a:p>
            <a:r>
              <a:rPr lang="en-IN" sz="2400" dirty="0" smtClean="0">
                <a:latin typeface="Arial" pitchFamily="34" charset="0"/>
                <a:cs typeface="Arial" pitchFamily="34" charset="0"/>
              </a:rPr>
              <a:t>6. What is a Q-Q plot? Explain the use and importance of a Q-Q plot in linear regression?</a:t>
            </a:r>
            <a:endParaRPr lang="en-IN"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assignment\download.png"/>
          <p:cNvPicPr>
            <a:picLocks noChangeAspect="1" noChangeArrowheads="1"/>
          </p:cNvPicPr>
          <p:nvPr/>
        </p:nvPicPr>
        <p:blipFill>
          <a:blip r:embed="rId2"/>
          <a:srcRect/>
          <a:stretch>
            <a:fillRect/>
          </a:stretch>
        </p:blipFill>
        <p:spPr bwMode="auto">
          <a:xfrm>
            <a:off x="261938" y="357166"/>
            <a:ext cx="8620125" cy="614366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785926"/>
            <a:ext cx="8401080" cy="4233874"/>
          </a:xfrm>
        </p:spPr>
        <p:txBody>
          <a:bodyPr>
            <a:normAutofit/>
          </a:bodyPr>
          <a:lstStyle/>
          <a:p>
            <a:pPr fontAlgn="base"/>
            <a:r>
              <a:rPr lang="en-IN" sz="2000" dirty="0" smtClean="0">
                <a:latin typeface="Arial" pitchFamily="34" charset="0"/>
                <a:cs typeface="Arial" pitchFamily="34" charset="0"/>
              </a:rPr>
              <a:t>Answers: drop_first=True  is important to use ,it help in reducing the extra columns create the dummy variable,Hence it reduces the correlation .</a:t>
            </a:r>
          </a:p>
          <a:p>
            <a:pPr fontAlgn="base"/>
            <a:r>
              <a:rPr lang="en-IN" sz="2000" dirty="0" smtClean="0">
                <a:latin typeface="Arial" pitchFamily="34" charset="0"/>
                <a:cs typeface="Arial" pitchFamily="34" charset="0"/>
              </a:rPr>
              <a:t>We have 5 types of values in Categorical column and we want to create dummy variable for that column.</a:t>
            </a:r>
          </a:p>
          <a:p>
            <a:pPr fontAlgn="base"/>
            <a:r>
              <a:rPr lang="en-IN" sz="2000" dirty="0" smtClean="0">
                <a:latin typeface="Arial" pitchFamily="34" charset="0"/>
                <a:cs typeface="Arial" pitchFamily="34" charset="0"/>
              </a:rPr>
              <a:t>Ex: season , month , year , weekday , </a:t>
            </a:r>
            <a:r>
              <a:rPr lang="en-IN" sz="2000" dirty="0" err="1" smtClean="0">
                <a:latin typeface="Arial" pitchFamily="34" charset="0"/>
                <a:cs typeface="Arial" pitchFamily="34" charset="0"/>
              </a:rPr>
              <a:t>weather_condition</a:t>
            </a:r>
            <a:r>
              <a:rPr lang="en-IN" sz="2000" dirty="0" smtClean="0">
                <a:latin typeface="Arial" pitchFamily="34" charset="0"/>
                <a:cs typeface="Arial" pitchFamily="34" charset="0"/>
              </a:rPr>
              <a:t>. </a:t>
            </a:r>
          </a:p>
          <a:p>
            <a:pPr fontAlgn="base"/>
            <a:r>
              <a:rPr lang="en-IN" sz="2000" dirty="0" smtClean="0">
                <a:latin typeface="Arial" pitchFamily="34" charset="0"/>
                <a:cs typeface="Arial" pitchFamily="34" charset="0"/>
              </a:rPr>
              <a:t>Hence if we have categorical variable with n-levels, then we need to use n-1 columns to represent the dummy variables.</a:t>
            </a:r>
          </a:p>
          <a:p>
            <a:endParaRPr lang="en-IN" dirty="0"/>
          </a:p>
        </p:txBody>
      </p:sp>
      <p:sp>
        <p:nvSpPr>
          <p:cNvPr id="2" name="Title 1"/>
          <p:cNvSpPr>
            <a:spLocks noGrp="1"/>
          </p:cNvSpPr>
          <p:nvPr>
            <p:ph type="title"/>
          </p:nvPr>
        </p:nvSpPr>
        <p:spPr>
          <a:xfrm>
            <a:off x="457200" y="642918"/>
            <a:ext cx="7467600" cy="1357322"/>
          </a:xfrm>
        </p:spPr>
        <p:txBody>
          <a:bodyPr>
            <a:normAutofit fontScale="90000"/>
          </a:bodyPr>
          <a:lstStyle/>
          <a:p>
            <a:r>
              <a:rPr lang="en-IN" sz="3100" dirty="0" smtClean="0">
                <a:latin typeface="Arial" pitchFamily="34" charset="0"/>
                <a:cs typeface="Arial" pitchFamily="34" charset="0"/>
              </a:rPr>
              <a:t>QUES2. Why is it important to use drop_first=True during dummy variable creation? </a:t>
            </a:r>
            <a:r>
              <a:rPr lang="en-IN" dirty="0" smtClean="0">
                <a:latin typeface="Arial" pitchFamily="34" charset="0"/>
                <a:cs typeface="Arial" pitchFamily="34" charset="0"/>
              </a:rPr>
              <a:t/>
            </a:r>
            <a:br>
              <a:rPr lang="en-IN" dirty="0" smtClean="0">
                <a:latin typeface="Arial" pitchFamily="34" charset="0"/>
                <a:cs typeface="Arial" pitchFamily="34" charset="0"/>
              </a:rPr>
            </a:b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85926"/>
            <a:ext cx="7901014" cy="4857784"/>
          </a:xfrm>
        </p:spPr>
        <p:txBody>
          <a:bodyPr>
            <a:normAutofit/>
          </a:bodyPr>
          <a:lstStyle/>
          <a:p>
            <a:r>
              <a:rPr lang="en-IN" sz="2000" dirty="0" smtClean="0">
                <a:latin typeface="Arial" pitchFamily="34" charset="0"/>
                <a:cs typeface="Arial" pitchFamily="34" charset="0"/>
              </a:rPr>
              <a:t>Answers: By looking at the pair plot temp variable has the highest (0.63) correlation with target variable '</a:t>
            </a:r>
            <a:r>
              <a:rPr lang="en-IN" sz="2000" dirty="0" err="1" smtClean="0">
                <a:latin typeface="Arial" pitchFamily="34" charset="0"/>
                <a:cs typeface="Arial" pitchFamily="34" charset="0"/>
              </a:rPr>
              <a:t>total_count</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Final reporting the model temp is  shows the higher correlation in  positive way.</a:t>
            </a:r>
            <a:endParaRPr lang="en-IN" sz="2000" dirty="0">
              <a:latin typeface="Arial" pitchFamily="34" charset="0"/>
              <a:cs typeface="Arial" pitchFamily="34" charset="0"/>
            </a:endParaRPr>
          </a:p>
        </p:txBody>
      </p:sp>
      <p:sp>
        <p:nvSpPr>
          <p:cNvPr id="2" name="Title 1"/>
          <p:cNvSpPr>
            <a:spLocks noGrp="1"/>
          </p:cNvSpPr>
          <p:nvPr>
            <p:ph type="title"/>
          </p:nvPr>
        </p:nvSpPr>
        <p:spPr>
          <a:xfrm>
            <a:off x="457200" y="274638"/>
            <a:ext cx="7467600" cy="1868478"/>
          </a:xfrm>
        </p:spPr>
        <p:txBody>
          <a:bodyPr>
            <a:normAutofit fontScale="90000"/>
          </a:bodyPr>
          <a:lstStyle/>
          <a:p>
            <a:r>
              <a:rPr lang="en-IN" sz="3100" dirty="0" smtClean="0">
                <a:latin typeface="Arial" pitchFamily="34" charset="0"/>
                <a:cs typeface="Arial" pitchFamily="34" charset="0"/>
              </a:rPr>
              <a:t>QUES3. Looking at the pair-plot among the numerical variables, which one has the highest correlation with the target variable? </a:t>
            </a:r>
            <a:r>
              <a:rPr lang="en-IN" dirty="0" smtClean="0">
                <a:latin typeface="Arial" pitchFamily="34" charset="0"/>
                <a:cs typeface="Arial" pitchFamily="34" charset="0"/>
              </a:rPr>
              <a:t/>
            </a:r>
            <a:br>
              <a:rPr lang="en-IN" dirty="0" smtClean="0">
                <a:latin typeface="Arial" pitchFamily="34" charset="0"/>
                <a:cs typeface="Arial" pitchFamily="34" charset="0"/>
              </a:rPr>
            </a:b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47800"/>
            <a:ext cx="8715436" cy="5053034"/>
          </a:xfrm>
        </p:spPr>
        <p:txBody>
          <a:bodyPr>
            <a:normAutofit/>
          </a:bodyPr>
          <a:lstStyle/>
          <a:p>
            <a:r>
              <a:rPr lang="en-IN" sz="2000" dirty="0" smtClean="0">
                <a:latin typeface="Arial" pitchFamily="34" charset="0"/>
                <a:cs typeface="Arial" pitchFamily="34" charset="0"/>
              </a:rPr>
              <a:t>In linear Regression  model on the training set  we saw the p value is higher correlation </a:t>
            </a:r>
            <a:r>
              <a:rPr lang="en-IN" sz="2000" dirty="0" err="1" smtClean="0">
                <a:latin typeface="Arial" pitchFamily="34" charset="0"/>
                <a:cs typeface="Arial" pitchFamily="34" charset="0"/>
              </a:rPr>
              <a:t>atemp</a:t>
            </a:r>
            <a:r>
              <a:rPr lang="en-IN" sz="2000" dirty="0" smtClean="0">
                <a:latin typeface="Arial" pitchFamily="34" charset="0"/>
                <a:cs typeface="Arial" pitchFamily="34" charset="0"/>
              </a:rPr>
              <a:t>(0.838) , month_7 , month_11 , month_12 ,weekdays_1,weekdays_2,weekdays_3,weekdays_4,weekdays_5,weekdays_6.</a:t>
            </a:r>
          </a:p>
          <a:p>
            <a:r>
              <a:rPr lang="en-IN" sz="2000" dirty="0" smtClean="0">
                <a:latin typeface="Arial" pitchFamily="34" charset="0"/>
                <a:cs typeface="Arial" pitchFamily="34" charset="0"/>
              </a:rPr>
              <a:t>Validating the assumption of Linear Regression Model on the training set: </a:t>
            </a:r>
          </a:p>
          <a:p>
            <a:r>
              <a:rPr lang="en-IN" sz="2000" dirty="0" smtClean="0">
                <a:latin typeface="Arial" pitchFamily="34" charset="0"/>
                <a:cs typeface="Arial" pitchFamily="34" charset="0"/>
              </a:rPr>
              <a:t>1.Linear Relationship: we check the most preferable variable temp ,</a:t>
            </a:r>
            <a:r>
              <a:rPr lang="en-IN" sz="2000" dirty="0" err="1" smtClean="0">
                <a:latin typeface="Arial" pitchFamily="34" charset="0"/>
                <a:cs typeface="Arial" pitchFamily="34" charset="0"/>
              </a:rPr>
              <a:t>windspeed</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The  plots shown below represents the relationship between the model and the predictor variables. As we can see, linearity is well preserved.</a:t>
            </a:r>
          </a:p>
          <a:p>
            <a:endParaRPr lang="en-IN" dirty="0" smtClean="0"/>
          </a:p>
          <a:p>
            <a:endParaRPr lang="en-IN" dirty="0"/>
          </a:p>
        </p:txBody>
      </p:sp>
      <p:sp>
        <p:nvSpPr>
          <p:cNvPr id="2" name="Title 1"/>
          <p:cNvSpPr>
            <a:spLocks noGrp="1"/>
          </p:cNvSpPr>
          <p:nvPr>
            <p:ph type="title"/>
          </p:nvPr>
        </p:nvSpPr>
        <p:spPr>
          <a:xfrm>
            <a:off x="285720" y="274638"/>
            <a:ext cx="8572560" cy="1154098"/>
          </a:xfrm>
        </p:spPr>
        <p:txBody>
          <a:bodyPr>
            <a:normAutofit fontScale="90000"/>
          </a:bodyPr>
          <a:lstStyle/>
          <a:p>
            <a:r>
              <a:rPr lang="en-IN" sz="3100" dirty="0" smtClean="0">
                <a:latin typeface="Arial" pitchFamily="34" charset="0"/>
                <a:cs typeface="Arial" pitchFamily="34" charset="0"/>
              </a:rPr>
              <a:t>Ques4. How did you validate the assumptions of Linear Regression after building the model on the training set? </a:t>
            </a:r>
            <a:r>
              <a:rPr lang="en-IN" sz="2400" dirty="0" smtClean="0">
                <a:latin typeface="Arial" pitchFamily="34" charset="0"/>
                <a:cs typeface="Arial" pitchFamily="34" charset="0"/>
              </a:rPr>
              <a:t/>
            </a:r>
            <a:br>
              <a:rPr lang="en-IN" sz="2400" dirty="0" smtClean="0">
                <a:latin typeface="Arial" pitchFamily="34" charset="0"/>
                <a:cs typeface="Arial" pitchFamily="34" charset="0"/>
              </a:rPr>
            </a:b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n1.png"/>
          <p:cNvPicPr>
            <a:picLocks noGrp="1" noChangeAspect="1"/>
          </p:cNvPicPr>
          <p:nvPr>
            <p:ph sz="half" idx="1"/>
          </p:nvPr>
        </p:nvPicPr>
        <p:blipFill>
          <a:blip r:embed="rId2"/>
          <a:stretch>
            <a:fillRect/>
          </a:stretch>
        </p:blipFill>
        <p:spPr>
          <a:xfrm>
            <a:off x="457200" y="1214422"/>
            <a:ext cx="4038600" cy="3959607"/>
          </a:xfrm>
        </p:spPr>
      </p:pic>
      <p:pic>
        <p:nvPicPr>
          <p:cNvPr id="6" name="Content Placeholder 5" descr="ln2.png"/>
          <p:cNvPicPr>
            <a:picLocks noGrp="1" noChangeAspect="1"/>
          </p:cNvPicPr>
          <p:nvPr>
            <p:ph sz="half" idx="2"/>
          </p:nvPr>
        </p:nvPicPr>
        <p:blipFill>
          <a:blip r:embed="rId3"/>
          <a:stretch>
            <a:fillRect/>
          </a:stretch>
        </p:blipFill>
        <p:spPr>
          <a:xfrm>
            <a:off x="4648200" y="1214422"/>
            <a:ext cx="4038600" cy="3959607"/>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110456" cy="571504"/>
          </a:xfrm>
        </p:spPr>
        <p:txBody>
          <a:bodyPr>
            <a:normAutofit fontScale="90000"/>
          </a:bodyPr>
          <a:lstStyle/>
          <a:p>
            <a:pPr algn="l"/>
            <a:r>
              <a:rPr lang="en-IN" sz="2700" b="1" dirty="0" err="1" smtClean="0">
                <a:latin typeface="Arial" pitchFamily="34" charset="0"/>
                <a:cs typeface="Arial" pitchFamily="34" charset="0"/>
              </a:rPr>
              <a:t>Homoscedasticity</a:t>
            </a:r>
            <a:r>
              <a:rPr lang="en-IN" dirty="0" smtClean="0"/>
              <a:t/>
            </a:r>
            <a:br>
              <a:rPr lang="en-IN" dirty="0" smtClean="0"/>
            </a:br>
            <a:endParaRPr lang="en-IN" dirty="0"/>
          </a:p>
        </p:txBody>
      </p:sp>
      <p:sp>
        <p:nvSpPr>
          <p:cNvPr id="3" name="Text Placeholder 2"/>
          <p:cNvSpPr>
            <a:spLocks noGrp="1"/>
          </p:cNvSpPr>
          <p:nvPr>
            <p:ph type="body" idx="2"/>
          </p:nvPr>
        </p:nvSpPr>
        <p:spPr>
          <a:xfrm>
            <a:off x="357158" y="1285860"/>
            <a:ext cx="2462242" cy="4810140"/>
          </a:xfrm>
        </p:spPr>
        <p:txBody>
          <a:bodyPr>
            <a:normAutofit/>
          </a:bodyPr>
          <a:lstStyle/>
          <a:p>
            <a:pPr algn="l">
              <a:buFont typeface="Arial" pitchFamily="34" charset="0"/>
              <a:buChar char="•"/>
            </a:pPr>
            <a:r>
              <a:rPr lang="en-IN" sz="2000" dirty="0" smtClean="0">
                <a:latin typeface="Arial" pitchFamily="34" charset="0"/>
                <a:cs typeface="Arial" pitchFamily="34" charset="0"/>
              </a:rPr>
              <a:t> There is no visible pattern in residual values, thus </a:t>
            </a:r>
            <a:r>
              <a:rPr lang="en-IN" sz="2000" dirty="0" err="1" smtClean="0">
                <a:latin typeface="Arial" pitchFamily="34" charset="0"/>
                <a:cs typeface="Arial" pitchFamily="34" charset="0"/>
              </a:rPr>
              <a:t>homoscedacity</a:t>
            </a:r>
            <a:r>
              <a:rPr lang="en-IN" sz="2000" dirty="0" smtClean="0">
                <a:latin typeface="Arial" pitchFamily="34" charset="0"/>
                <a:cs typeface="Arial" pitchFamily="34" charset="0"/>
              </a:rPr>
              <a:t> is well preserved.</a:t>
            </a:r>
            <a:endParaRPr lang="en-IN" sz="2000" dirty="0">
              <a:latin typeface="Arial" pitchFamily="34" charset="0"/>
              <a:cs typeface="Arial" pitchFamily="34" charset="0"/>
            </a:endParaRPr>
          </a:p>
        </p:txBody>
      </p:sp>
      <p:pic>
        <p:nvPicPr>
          <p:cNvPr id="5" name="Content Placeholder 4" descr="hm.png"/>
          <p:cNvPicPr>
            <a:picLocks noGrp="1" noChangeAspect="1"/>
          </p:cNvPicPr>
          <p:nvPr>
            <p:ph sz="half" idx="1"/>
          </p:nvPr>
        </p:nvPicPr>
        <p:blipFill>
          <a:blip r:embed="rId2"/>
          <a:stretch>
            <a:fillRect/>
          </a:stretch>
        </p:blipFill>
        <p:spPr>
          <a:xfrm>
            <a:off x="3857620" y="1142984"/>
            <a:ext cx="5003175" cy="443665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110456" cy="928694"/>
          </a:xfrm>
        </p:spPr>
        <p:txBody>
          <a:bodyPr>
            <a:normAutofit fontScale="90000"/>
          </a:bodyPr>
          <a:lstStyle/>
          <a:p>
            <a:pPr algn="l"/>
            <a:r>
              <a:rPr lang="en-IN" sz="3100" dirty="0" smtClean="0">
                <a:latin typeface="Arial" pitchFamily="34" charset="0"/>
                <a:cs typeface="Arial" pitchFamily="34" charset="0"/>
              </a:rPr>
              <a:t>Absence of </a:t>
            </a:r>
            <a:r>
              <a:rPr lang="en-IN" sz="3100" dirty="0" err="1" smtClean="0">
                <a:latin typeface="Arial" pitchFamily="34" charset="0"/>
                <a:cs typeface="Arial" pitchFamily="34" charset="0"/>
              </a:rPr>
              <a:t>Multicollinearity</a:t>
            </a:r>
            <a:r>
              <a:rPr lang="en-IN" dirty="0" smtClean="0"/>
              <a:t/>
            </a:r>
            <a:br>
              <a:rPr lang="en-IN" dirty="0" smtClean="0"/>
            </a:br>
            <a:endParaRPr lang="en-IN" dirty="0"/>
          </a:p>
        </p:txBody>
      </p:sp>
      <p:sp>
        <p:nvSpPr>
          <p:cNvPr id="3" name="Text Placeholder 2"/>
          <p:cNvSpPr>
            <a:spLocks noGrp="1"/>
          </p:cNvSpPr>
          <p:nvPr>
            <p:ph type="body" idx="2"/>
          </p:nvPr>
        </p:nvSpPr>
        <p:spPr>
          <a:xfrm>
            <a:off x="214282" y="1357298"/>
            <a:ext cx="2357454" cy="5000660"/>
          </a:xfrm>
        </p:spPr>
        <p:txBody>
          <a:bodyPr>
            <a:normAutofit/>
          </a:bodyPr>
          <a:lstStyle/>
          <a:p>
            <a:pPr algn="l">
              <a:buFont typeface="Arial" pitchFamily="34" charset="0"/>
              <a:buChar char="•"/>
            </a:pPr>
            <a:r>
              <a:rPr lang="en-IN" sz="2000" dirty="0" err="1" smtClean="0">
                <a:latin typeface="Arial" pitchFamily="34" charset="0"/>
                <a:cs typeface="Arial" pitchFamily="34" charset="0"/>
              </a:rPr>
              <a:t>Multicollinearity</a:t>
            </a:r>
            <a:r>
              <a:rPr lang="en-IN" sz="2000" dirty="0" smtClean="0">
                <a:latin typeface="Arial" pitchFamily="34" charset="0"/>
                <a:cs typeface="Arial" pitchFamily="34" charset="0"/>
              </a:rPr>
              <a:t> is the occurrence of high </a:t>
            </a:r>
            <a:r>
              <a:rPr lang="en-IN" sz="2000" dirty="0" err="1" smtClean="0">
                <a:latin typeface="Arial" pitchFamily="34" charset="0"/>
                <a:cs typeface="Arial" pitchFamily="34" charset="0"/>
              </a:rPr>
              <a:t>intercorrelations</a:t>
            </a:r>
            <a:r>
              <a:rPr lang="en-IN" sz="2000" dirty="0" smtClean="0">
                <a:latin typeface="Arial" pitchFamily="34" charset="0"/>
                <a:cs typeface="Arial" pitchFamily="34" charset="0"/>
              </a:rPr>
              <a:t> among two or more independent variables in a multiple regression model. </a:t>
            </a:r>
          </a:p>
          <a:p>
            <a:pPr algn="l">
              <a:buFont typeface="Arial" pitchFamily="34" charset="0"/>
              <a:buChar char="•"/>
            </a:pPr>
            <a:r>
              <a:rPr lang="en-IN" sz="2000" dirty="0" smtClean="0">
                <a:latin typeface="Arial" pitchFamily="34" charset="0"/>
                <a:cs typeface="Arial" pitchFamily="34" charset="0"/>
              </a:rPr>
              <a:t>For ex: weather_condition_2,humidity,temp</a:t>
            </a:r>
            <a:endParaRPr lang="en-IN" sz="2000" dirty="0">
              <a:latin typeface="Arial" pitchFamily="34" charset="0"/>
              <a:cs typeface="Arial" pitchFamily="34" charset="0"/>
            </a:endParaRPr>
          </a:p>
        </p:txBody>
      </p:sp>
      <p:pic>
        <p:nvPicPr>
          <p:cNvPr id="5" name="Content Placeholder 4" descr="multicollinearity.png"/>
          <p:cNvPicPr>
            <a:picLocks noGrp="1" noChangeAspect="1"/>
          </p:cNvPicPr>
          <p:nvPr>
            <p:ph sz="half" idx="1"/>
          </p:nvPr>
        </p:nvPicPr>
        <p:blipFill>
          <a:blip r:embed="rId2"/>
          <a:stretch>
            <a:fillRect/>
          </a:stretch>
        </p:blipFill>
        <p:spPr>
          <a:xfrm>
            <a:off x="2786050" y="1214422"/>
            <a:ext cx="6143669" cy="4572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latin typeface="Arial" pitchFamily="34" charset="0"/>
                <a:cs typeface="Arial" pitchFamily="34" charset="0"/>
              </a:rPr>
              <a:t>Autocorrelation refers to the fact that observations’ errors are correlated. To verify that the observations are not auto-correlated, we can use the Durbin-Watson test. The test will output values between 0 and 4. The closer it is to 2, the less auto-correlation there is between the various variables.</a:t>
            </a:r>
          </a:p>
          <a:p>
            <a:r>
              <a:rPr lang="en-IN" sz="2000" dirty="0" smtClean="0">
                <a:latin typeface="Arial" pitchFamily="34" charset="0"/>
                <a:cs typeface="Arial" pitchFamily="34" charset="0"/>
              </a:rPr>
              <a:t>In the plot its show the  residual value is 2.0395.</a:t>
            </a:r>
            <a:r>
              <a:rPr lang="en-IN" dirty="0" smtClean="0"/>
              <a:t/>
            </a:r>
            <a:br>
              <a:rPr lang="en-IN" dirty="0" smtClean="0"/>
            </a:br>
            <a:endParaRPr lang="en-IN" dirty="0"/>
          </a:p>
        </p:txBody>
      </p:sp>
      <p:sp>
        <p:nvSpPr>
          <p:cNvPr id="2" name="Title 1"/>
          <p:cNvSpPr>
            <a:spLocks noGrp="1"/>
          </p:cNvSpPr>
          <p:nvPr>
            <p:ph type="title"/>
          </p:nvPr>
        </p:nvSpPr>
        <p:spPr/>
        <p:txBody>
          <a:bodyPr>
            <a:normAutofit/>
          </a:bodyPr>
          <a:lstStyle/>
          <a:p>
            <a:r>
              <a:rPr lang="en-IN" sz="2800" dirty="0" smtClean="0">
                <a:latin typeface="Arial" pitchFamily="34" charset="0"/>
                <a:cs typeface="Arial" pitchFamily="34" charset="0"/>
              </a:rPr>
              <a:t>Independence of residuals:</a:t>
            </a:r>
            <a:endParaRPr lang="en-IN" sz="28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488</TotalTime>
  <Words>1517</Words>
  <Application>Microsoft Office PowerPoint</Application>
  <PresentationFormat>On-screen Show (4:3)</PresentationFormat>
  <Paragraphs>114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Assignment-based Subjective Questions with Answers</vt:lpstr>
      <vt:lpstr>Ques1. From your analysis of the categorical variables from the dataset, what could you infer about their effect on the dependent variable? </vt:lpstr>
      <vt:lpstr>QUES2. Why is it important to use drop_first=True during dummy variable creation?  </vt:lpstr>
      <vt:lpstr>QUES3. Looking at the pair-plot among the numerical variables, which one has the highest correlation with the target variable?  </vt:lpstr>
      <vt:lpstr>Ques4. How did you validate the assumptions of Linear Regression after building the model on the training set?  </vt:lpstr>
      <vt:lpstr>Slide 6</vt:lpstr>
      <vt:lpstr>Homoscedasticity </vt:lpstr>
      <vt:lpstr>Absence of Multicollinearity </vt:lpstr>
      <vt:lpstr>Independence of residuals:</vt:lpstr>
      <vt:lpstr>Normality of Errors:</vt:lpstr>
      <vt:lpstr>QUES5. Based on the final model, which are the top 3 features contributing significantly towards explaining the demand of the shared bikes? </vt:lpstr>
      <vt:lpstr>General Subjective Questions-Answers</vt:lpstr>
      <vt:lpstr> 1. Explain the linear regression algorithm in detail?</vt:lpstr>
      <vt:lpstr>Slide 14</vt:lpstr>
      <vt:lpstr>Slide 15</vt:lpstr>
      <vt:lpstr>Slide 16</vt:lpstr>
      <vt:lpstr>Slide 17</vt:lpstr>
      <vt:lpstr>2. Explain the Anscombe’s quartet in detail?</vt:lpstr>
      <vt:lpstr>Slide 19</vt:lpstr>
      <vt:lpstr>3. What is Pearson’s R? </vt:lpstr>
      <vt:lpstr>Slide 21</vt:lpstr>
      <vt:lpstr> </vt:lpstr>
      <vt:lpstr>4. What is scaling? Why is scaling performed? What is the difference between normalized scaling and standardized scaling?</vt:lpstr>
      <vt:lpstr>Slide 24</vt:lpstr>
      <vt:lpstr>5. You might have observed that sometimes the value of VIF is infinite. Why does this happen? </vt:lpstr>
      <vt:lpstr>6. What is a Q-Q plot? Explain the use and importance of a Q-Q plot in linear regression?</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6</cp:revision>
  <dcterms:created xsi:type="dcterms:W3CDTF">2021-10-29T16:56:57Z</dcterms:created>
  <dcterms:modified xsi:type="dcterms:W3CDTF">2021-11-03T15:37:53Z</dcterms:modified>
</cp:coreProperties>
</file>