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57" r:id="rId5"/>
    <p:sldId id="278" r:id="rId6"/>
    <p:sldId id="280" r:id="rId7"/>
    <p:sldId id="281" r:id="rId8"/>
    <p:sldId id="279" r:id="rId9"/>
    <p:sldId id="282" r:id="rId10"/>
    <p:sldId id="283" r:id="rId11"/>
    <p:sldId id="284" r:id="rId12"/>
    <p:sldId id="285" r:id="rId13"/>
    <p:sldId id="286" r:id="rId14"/>
    <p:sldId id="287" r:id="rId15"/>
    <p:sldId id="288" r:id="rId16"/>
    <p:sldId id="289" r:id="rId17"/>
    <p:sldId id="290" r:id="rId18"/>
    <p:sldId id="29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4E8AE1-99AF-440D-8774-81D3E4550899}">
          <p14:sldIdLst>
            <p14:sldId id="256"/>
            <p14:sldId id="267"/>
            <p14:sldId id="268"/>
            <p14:sldId id="257"/>
            <p14:sldId id="278"/>
            <p14:sldId id="280"/>
            <p14:sldId id="281"/>
            <p14:sldId id="279"/>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6" d="100"/>
          <a:sy n="86" d="100"/>
        </p:scale>
        <p:origin x="11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Page">
    <p:spTree>
      <p:nvGrpSpPr>
        <p:cNvPr id="1" name=""/>
        <p:cNvGrpSpPr/>
        <p:nvPr/>
      </p:nvGrpSpPr>
      <p:grpSpPr>
        <a:xfrm>
          <a:off x="0" y="0"/>
          <a:ext cx="0" cy="0"/>
          <a:chOff x="0" y="0"/>
          <a:chExt cx="0" cy="0"/>
        </a:xfrm>
      </p:grpSpPr>
      <p:pic>
        <p:nvPicPr>
          <p:cNvPr id="7" name="Picture 6" descr="Genpact_Master_BLUE.png"/>
          <p:cNvPicPr>
            <a:picLocks noChangeAspect="1"/>
          </p:cNvPicPr>
          <p:nvPr/>
        </p:nvPicPr>
        <p:blipFill>
          <a:blip r:embed="rId2"/>
          <a:stretch>
            <a:fillRect/>
          </a:stretch>
        </p:blipFill>
        <p:spPr>
          <a:xfrm>
            <a:off x="7481576" y="6220074"/>
            <a:ext cx="1433827" cy="218855"/>
          </a:xfrm>
          <a:prstGeom prst="rect">
            <a:avLst/>
          </a:prstGeom>
        </p:spPr>
      </p:pic>
      <p:sp>
        <p:nvSpPr>
          <p:cNvPr id="9" name="Text Placeholder 8"/>
          <p:cNvSpPr>
            <a:spLocks noGrp="1"/>
          </p:cNvSpPr>
          <p:nvPr>
            <p:ph type="body" sz="quarter" idx="10"/>
          </p:nvPr>
        </p:nvSpPr>
        <p:spPr>
          <a:xfrm>
            <a:off x="228600" y="5334191"/>
            <a:ext cx="8686800" cy="369332"/>
          </a:xfrm>
        </p:spPr>
        <p:txBody>
          <a:bodyPr anchor="b"/>
          <a:lstStyle>
            <a:lvl1pPr>
              <a:defRPr>
                <a:solidFill>
                  <a:schemeClr val="bg2"/>
                </a:solidFill>
              </a:defRPr>
            </a:lvl1pPr>
          </a:lstStyle>
          <a:p>
            <a:pPr lvl="0"/>
            <a:r>
              <a:rPr lang="en-US" smtClean="0"/>
              <a:t>Click to edit Master text styles</a:t>
            </a:r>
          </a:p>
        </p:txBody>
      </p:sp>
      <p:sp>
        <p:nvSpPr>
          <p:cNvPr id="10" name="Text Placeholder 8"/>
          <p:cNvSpPr>
            <a:spLocks noGrp="1"/>
          </p:cNvSpPr>
          <p:nvPr>
            <p:ph type="body" sz="quarter" idx="11"/>
          </p:nvPr>
        </p:nvSpPr>
        <p:spPr>
          <a:xfrm>
            <a:off x="228600" y="5749244"/>
            <a:ext cx="6972300" cy="514301"/>
          </a:xfrm>
        </p:spPr>
        <p:txBody>
          <a:bodyPr anchor="t">
            <a:normAutofit/>
          </a:bodyPr>
          <a:lstStyle>
            <a:lvl1pPr>
              <a:defRPr sz="1600"/>
            </a:lvl1pPr>
          </a:lstStyle>
          <a:p>
            <a:pPr lvl="0"/>
            <a:r>
              <a:rPr lang="en-US" smtClean="0"/>
              <a:t>Click to edit Master text styles</a:t>
            </a:r>
          </a:p>
        </p:txBody>
      </p:sp>
      <p:grpSp>
        <p:nvGrpSpPr>
          <p:cNvPr id="8" name="Group 7"/>
          <p:cNvGrpSpPr/>
          <p:nvPr/>
        </p:nvGrpSpPr>
        <p:grpSpPr>
          <a:xfrm>
            <a:off x="0" y="4594860"/>
            <a:ext cx="9144000" cy="381000"/>
            <a:chOff x="0" y="0"/>
            <a:chExt cx="9144000" cy="381000"/>
          </a:xfrm>
        </p:grpSpPr>
        <p:sp>
          <p:nvSpPr>
            <p:cNvPr id="11" name="Rectangle 10"/>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Genpact_Headline2_Outline.png"/>
            <p:cNvPicPr>
              <a:picLocks noChangeAspect="1"/>
            </p:cNvPicPr>
            <p:nvPr userDrawn="1"/>
          </p:nvPicPr>
          <p:blipFill>
            <a:blip r:embed="rId3"/>
            <a:stretch>
              <a:fillRect/>
            </a:stretch>
          </p:blipFill>
          <p:spPr>
            <a:xfrm>
              <a:off x="6559464" y="83264"/>
              <a:ext cx="2400380" cy="149784"/>
            </a:xfrm>
            <a:prstGeom prst="rect">
              <a:avLst/>
            </a:prstGeom>
          </p:spPr>
        </p:pic>
        <p:sp>
          <p:nvSpPr>
            <p:cNvPr id="13" name="Rectangle 12"/>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4" name="TextBox 13"/>
          <p:cNvSpPr txBox="1"/>
          <p:nvPr/>
        </p:nvSpPr>
        <p:spPr>
          <a:xfrm>
            <a:off x="228600" y="6438900"/>
            <a:ext cx="2348720" cy="276999"/>
          </a:xfrm>
          <a:prstGeom prst="rect">
            <a:avLst/>
          </a:prstGeom>
          <a:noFill/>
        </p:spPr>
        <p:txBody>
          <a:bodyPr wrap="none" rtlCol="0">
            <a:spAutoFit/>
          </a:bodyPr>
          <a:lstStyle/>
          <a:p>
            <a:r>
              <a:rPr lang="en-US" sz="1200" b="1" dirty="0">
                <a:solidFill>
                  <a:prstClr val="white">
                    <a:lumMod val="50000"/>
                  </a:prstClr>
                </a:solidFill>
              </a:rPr>
              <a:t>DESIGN ∙ TRANSFORM ∙ RUN</a:t>
            </a:r>
          </a:p>
        </p:txBody>
      </p:sp>
      <p:pic>
        <p:nvPicPr>
          <p:cNvPr id="15" name="Picture 14" descr="Genpact_Master_BLUE.png"/>
          <p:cNvPicPr>
            <a:picLocks noChangeAspect="1"/>
          </p:cNvPicPr>
          <p:nvPr/>
        </p:nvPicPr>
        <p:blipFill>
          <a:blip r:embed="rId2"/>
          <a:stretch>
            <a:fillRect/>
          </a:stretch>
        </p:blipFill>
        <p:spPr>
          <a:xfrm>
            <a:off x="7481576" y="6220074"/>
            <a:ext cx="1433827" cy="218855"/>
          </a:xfrm>
          <a:prstGeom prst="rect">
            <a:avLst/>
          </a:prstGeom>
        </p:spPr>
      </p:pic>
      <p:grpSp>
        <p:nvGrpSpPr>
          <p:cNvPr id="16" name="Group 15"/>
          <p:cNvGrpSpPr/>
          <p:nvPr/>
        </p:nvGrpSpPr>
        <p:grpSpPr>
          <a:xfrm>
            <a:off x="0" y="4594860"/>
            <a:ext cx="9144000" cy="381000"/>
            <a:chOff x="0" y="0"/>
            <a:chExt cx="9144000" cy="381000"/>
          </a:xfrm>
        </p:grpSpPr>
        <p:sp>
          <p:nvSpPr>
            <p:cNvPr id="17" name="Rectangle 16"/>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8" name="Picture 17" descr="Genpact_Headline2_Outline.png"/>
            <p:cNvPicPr>
              <a:picLocks noChangeAspect="1"/>
            </p:cNvPicPr>
            <p:nvPr userDrawn="1"/>
          </p:nvPicPr>
          <p:blipFill>
            <a:blip r:embed="rId3"/>
            <a:stretch>
              <a:fillRect/>
            </a:stretch>
          </p:blipFill>
          <p:spPr>
            <a:xfrm>
              <a:off x="6559464" y="83264"/>
              <a:ext cx="2400380" cy="149784"/>
            </a:xfrm>
            <a:prstGeom prst="rect">
              <a:avLst/>
            </a:prstGeom>
          </p:spPr>
        </p:pic>
        <p:sp>
          <p:nvSpPr>
            <p:cNvPr id="19" name="Rectangle 18"/>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0" name="TextBox 19"/>
          <p:cNvSpPr txBox="1"/>
          <p:nvPr/>
        </p:nvSpPr>
        <p:spPr>
          <a:xfrm>
            <a:off x="228600" y="6438900"/>
            <a:ext cx="2348720" cy="276999"/>
          </a:xfrm>
          <a:prstGeom prst="rect">
            <a:avLst/>
          </a:prstGeom>
          <a:noFill/>
        </p:spPr>
        <p:txBody>
          <a:bodyPr wrap="none" rtlCol="0">
            <a:spAutoFit/>
          </a:bodyPr>
          <a:lstStyle/>
          <a:p>
            <a:r>
              <a:rPr lang="en-US" sz="1200" b="1" dirty="0">
                <a:solidFill>
                  <a:prstClr val="white">
                    <a:lumMod val="50000"/>
                  </a:prstClr>
                </a:solidFill>
              </a:rPr>
              <a:t>DESIGN ∙ TRANSFORM ∙ RUN</a:t>
            </a:r>
          </a:p>
        </p:txBody>
      </p:sp>
    </p:spTree>
    <p:extLst>
      <p:ext uri="{BB962C8B-B14F-4D97-AF65-F5344CB8AC3E}">
        <p14:creationId xmlns:p14="http://schemas.microsoft.com/office/powerpoint/2010/main" val="1541857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with Black header text">
    <p:spTree>
      <p:nvGrpSpPr>
        <p:cNvPr id="1" name=""/>
        <p:cNvGrpSpPr/>
        <p:nvPr/>
      </p:nvGrpSpPr>
      <p:grpSpPr>
        <a:xfrm>
          <a:off x="0" y="0"/>
          <a:ext cx="0" cy="0"/>
          <a:chOff x="0" y="0"/>
          <a:chExt cx="0" cy="0"/>
        </a:xfrm>
      </p:grpSpPr>
      <p:sp>
        <p:nvSpPr>
          <p:cNvPr id="5" name="Text Placeholder 10"/>
          <p:cNvSpPr>
            <a:spLocks noGrp="1"/>
          </p:cNvSpPr>
          <p:nvPr>
            <p:ph type="body" sz="quarter" idx="11" hasCustomPrompt="1"/>
          </p:nvPr>
        </p:nvSpPr>
        <p:spPr>
          <a:xfrm>
            <a:off x="153726" y="17522"/>
            <a:ext cx="6399474"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
        <p:nvSpPr>
          <p:cNvPr id="6" name="Title 1"/>
          <p:cNvSpPr>
            <a:spLocks noGrp="1"/>
          </p:cNvSpPr>
          <p:nvPr>
            <p:ph type="title"/>
          </p:nvPr>
        </p:nvSpPr>
        <p:spPr>
          <a:xfrm>
            <a:off x="131975" y="457200"/>
            <a:ext cx="8783425" cy="1047750"/>
          </a:xfrm>
        </p:spPr>
        <p:txBody>
          <a:bodyPr anchor="t">
            <a:normAutofit/>
          </a:bodyPr>
          <a:lstStyle>
            <a:lvl1pPr>
              <a:defRPr sz="2400">
                <a:solidFill>
                  <a:schemeClr val="tx1">
                    <a:lumMod val="75000"/>
                    <a:lumOff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8243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975" y="457199"/>
            <a:ext cx="8783425" cy="899093"/>
          </a:xfrm>
        </p:spPr>
        <p:txBody>
          <a:bodyPr anchor="t">
            <a:normAutofit/>
          </a:bodyPr>
          <a:lstStyle>
            <a:lvl1pPr>
              <a:defRPr>
                <a:solidFill>
                  <a:schemeClr val="tx1">
                    <a:lumMod val="75000"/>
                    <a:lumOff val="25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28600" y="1356293"/>
            <a:ext cx="8686800" cy="17943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5"/>
          <p:cNvSpPr>
            <a:spLocks noGrp="1"/>
          </p:cNvSpPr>
          <p:nvPr>
            <p:ph type="sldNum" sz="quarter" idx="4"/>
          </p:nvPr>
        </p:nvSpPr>
        <p:spPr>
          <a:xfrm>
            <a:off x="6858000" y="6666589"/>
            <a:ext cx="2057400" cy="123111"/>
          </a:xfrm>
          <a:prstGeom prst="rect">
            <a:avLst/>
          </a:prstGeom>
        </p:spPr>
        <p:txBody>
          <a:bodyPr vert="horz" lIns="0" tIns="0" rIns="0" bIns="0" rtlCol="0" anchor="ctr">
            <a:spAutoFit/>
          </a:bodyPr>
          <a:lstStyle>
            <a:lvl1pPr algn="r">
              <a:defRPr sz="800">
                <a:solidFill>
                  <a:schemeClr val="bg2"/>
                </a:solidFill>
              </a:defRPr>
            </a:lvl1pPr>
          </a:lstStyle>
          <a:p>
            <a:fld id="{C8BF5DCE-C96A-4825-8098-3E8DF421EB64}" type="slidenum">
              <a:rPr lang="en-US" smtClean="0"/>
              <a:t>‹#›</a:t>
            </a:fld>
            <a:endParaRPr lang="en-US"/>
          </a:p>
        </p:txBody>
      </p:sp>
      <p:sp>
        <p:nvSpPr>
          <p:cNvPr id="6" name="Text Placeholder 10"/>
          <p:cNvSpPr>
            <a:spLocks noGrp="1"/>
          </p:cNvSpPr>
          <p:nvPr>
            <p:ph type="body" sz="quarter" idx="11" hasCustomPrompt="1"/>
          </p:nvPr>
        </p:nvSpPr>
        <p:spPr>
          <a:xfrm>
            <a:off x="153726" y="17522"/>
            <a:ext cx="6370899" cy="276999"/>
          </a:xfrm>
          <a:noFill/>
        </p:spPr>
        <p:txBody>
          <a:bodyPr wrap="square" rtlCol="0">
            <a:spAutoFit/>
          </a:bodyPr>
          <a:lstStyle>
            <a:lvl1pPr>
              <a:defRPr lang="en-US" sz="1200" kern="1200" dirty="0" smtClean="0">
                <a:solidFill>
                  <a:schemeClr val="bg1"/>
                </a:solidFill>
                <a:latin typeface="Arial" pitchFamily="34" charset="0"/>
                <a:ea typeface="+mn-ea"/>
                <a:cs typeface="Arial" pitchFamily="34" charset="0"/>
              </a:defRPr>
            </a:lvl1pPr>
            <a:lvl2pPr>
              <a:defRPr lang="en-US" dirty="0" smtClean="0">
                <a:solidFill>
                  <a:schemeClr val="tx1"/>
                </a:solidFill>
              </a:defRPr>
            </a:lvl2pPr>
            <a:lvl3pPr>
              <a:defRPr lang="en-US" sz="1800" dirty="0" smtClean="0">
                <a:solidFill>
                  <a:schemeClr val="tx1"/>
                </a:solidFill>
              </a:defRPr>
            </a:lvl3pPr>
            <a:lvl4pPr>
              <a:defRPr lang="en-US" sz="1800" dirty="0" smtClean="0">
                <a:solidFill>
                  <a:schemeClr val="tx1"/>
                </a:solidFill>
              </a:defRPr>
            </a:lvl4pPr>
            <a:lvl5pPr>
              <a:defRPr lang="en-US" sz="1800" dirty="0">
                <a:solidFill>
                  <a:schemeClr val="tx1"/>
                </a:solidFill>
              </a:defRPr>
            </a:lvl5pPr>
          </a:lstStyle>
          <a:p>
            <a:pPr lvl="0"/>
            <a:r>
              <a:rPr lang="en-US" dirty="0" smtClean="0"/>
              <a:t>Click to edit Master text styles </a:t>
            </a:r>
            <a:r>
              <a:rPr lang="en-US" sz="900" dirty="0" smtClean="0">
                <a:solidFill>
                  <a:schemeClr val="bg2"/>
                </a:solidFill>
              </a:rPr>
              <a:t> ►</a:t>
            </a:r>
            <a:endParaRPr lang="en-US" dirty="0"/>
          </a:p>
        </p:txBody>
      </p:sp>
    </p:spTree>
    <p:extLst>
      <p:ext uri="{BB962C8B-B14F-4D97-AF65-F5344CB8AC3E}">
        <p14:creationId xmlns:p14="http://schemas.microsoft.com/office/powerpoint/2010/main" val="15580468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Section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400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000693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Tree>
    <p:extLst>
      <p:ext uri="{BB962C8B-B14F-4D97-AF65-F5344CB8AC3E}">
        <p14:creationId xmlns:p14="http://schemas.microsoft.com/office/powerpoint/2010/main" val="1344922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8"/>
            </p:custDataLst>
            <p:extLst>
              <p:ext uri="{D42A27DB-BD31-4B8C-83A1-F6EECF244321}">
                <p14:modId xmlns:p14="http://schemas.microsoft.com/office/powerpoint/2010/main" val="13296947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133350" y="365127"/>
            <a:ext cx="8686800" cy="93789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1356293"/>
            <a:ext cx="8686800" cy="1735860"/>
          </a:xfrm>
          <a:prstGeom prst="rect">
            <a:avLst/>
          </a:prstGeom>
        </p:spPr>
        <p:txBody>
          <a:bodyPr vert="horz"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7" name="Group 6"/>
          <p:cNvGrpSpPr/>
          <p:nvPr/>
        </p:nvGrpSpPr>
        <p:grpSpPr>
          <a:xfrm>
            <a:off x="0" y="0"/>
            <a:ext cx="9144000" cy="381000"/>
            <a:chOff x="0" y="0"/>
            <a:chExt cx="9144000" cy="381000"/>
          </a:xfrm>
        </p:grpSpPr>
        <p:sp>
          <p:nvSpPr>
            <p:cNvPr id="8" name="Rectangle 7"/>
            <p:cNvSpPr/>
            <p:nvPr userDrawn="1"/>
          </p:nvSpPr>
          <p:spPr>
            <a:xfrm>
              <a:off x="0" y="0"/>
              <a:ext cx="9144000" cy="3246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9" name="Picture 8" descr="Genpact_Headline2_Outline.png"/>
            <p:cNvPicPr>
              <a:picLocks noChangeAspect="1"/>
            </p:cNvPicPr>
            <p:nvPr userDrawn="1"/>
          </p:nvPicPr>
          <p:blipFill>
            <a:blip r:embed="rId11" cstate="email">
              <a:extLst>
                <a:ext uri="{28A0092B-C50C-407E-A947-70E740481C1C}">
                  <a14:useLocalDpi xmlns:a14="http://schemas.microsoft.com/office/drawing/2010/main" val="0"/>
                </a:ext>
              </a:extLst>
            </a:blip>
            <a:stretch>
              <a:fillRect/>
            </a:stretch>
          </p:blipFill>
          <p:spPr>
            <a:xfrm>
              <a:off x="6559464" y="83264"/>
              <a:ext cx="2400380" cy="149784"/>
            </a:xfrm>
            <a:prstGeom prst="rect">
              <a:avLst/>
            </a:prstGeom>
          </p:spPr>
        </p:pic>
        <p:sp>
          <p:nvSpPr>
            <p:cNvPr id="10" name="Rectangle 9"/>
            <p:cNvSpPr/>
            <p:nvPr userDrawn="1"/>
          </p:nvSpPr>
          <p:spPr>
            <a:xfrm>
              <a:off x="0" y="317863"/>
              <a:ext cx="9144000" cy="63137"/>
            </a:xfrm>
            <a:prstGeom prst="rect">
              <a:avLst/>
            </a:prstGeom>
            <a:solidFill>
              <a:srgbClr val="00A3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cxnSp>
        <p:nvCxnSpPr>
          <p:cNvPr id="13" name="Straight Connector 12"/>
          <p:cNvCxnSpPr/>
          <p:nvPr/>
        </p:nvCxnSpPr>
        <p:spPr>
          <a:xfrm>
            <a:off x="0" y="6586327"/>
            <a:ext cx="9144000" cy="1588"/>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29864" y="6666589"/>
            <a:ext cx="5088467" cy="123111"/>
          </a:xfrm>
          <a:prstGeom prst="rect">
            <a:avLst/>
          </a:prstGeom>
          <a:noFill/>
        </p:spPr>
        <p:txBody>
          <a:bodyPr wrap="square" lIns="0" tIns="0" rIns="0" bIns="0" rtlCol="0">
            <a:spAutoFit/>
          </a:bodyPr>
          <a:lstStyle/>
          <a:p>
            <a:r>
              <a:rPr lang="en-US" sz="800" dirty="0">
                <a:solidFill>
                  <a:prstClr val="black">
                    <a:lumMod val="75000"/>
                    <a:lumOff val="25000"/>
                  </a:prstClr>
                </a:solidFill>
                <a:cs typeface="Arial"/>
              </a:rPr>
              <a:t>DESIGN • TRANSFORM • RUN</a:t>
            </a:r>
          </a:p>
        </p:txBody>
      </p:sp>
      <p:sp>
        <p:nvSpPr>
          <p:cNvPr id="11" name="Slide Number Placeholder 2"/>
          <p:cNvSpPr txBox="1">
            <a:spLocks/>
          </p:cNvSpPr>
          <p:nvPr/>
        </p:nvSpPr>
        <p:spPr>
          <a:xfrm>
            <a:off x="6932588" y="6618795"/>
            <a:ext cx="20574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4F94C26-2A70-4961-AAB1-3557AEA8AC57}" type="slidenum">
              <a:rPr lang="en-US" sz="800" smtClean="0">
                <a:solidFill>
                  <a:srgbClr val="1AA2DC"/>
                </a:solidFill>
              </a:rPr>
              <a:pPr algn="r"/>
              <a:t>‹#›</a:t>
            </a:fld>
            <a:endParaRPr lang="en-US" sz="800" dirty="0">
              <a:solidFill>
                <a:srgbClr val="1AA2DC"/>
              </a:solidFill>
            </a:endParaRPr>
          </a:p>
        </p:txBody>
      </p:sp>
      <p:sp>
        <p:nvSpPr>
          <p:cNvPr id="12" name="Footer Placeholder 81"/>
          <p:cNvSpPr txBox="1">
            <a:spLocks noGrp="1"/>
          </p:cNvSpPr>
          <p:nvPr/>
        </p:nvSpPr>
        <p:spPr bwMode="auto">
          <a:xfrm>
            <a:off x="6632575" y="6677819"/>
            <a:ext cx="1958975" cy="144462"/>
          </a:xfrm>
          <a:prstGeom prst="rect">
            <a:avLst/>
          </a:prstGeom>
          <a:noFill/>
          <a:ln>
            <a:noFill/>
          </a:ln>
          <a:extLst/>
        </p:spPr>
        <p:txBody>
          <a:bodyPr lIns="0" tIns="0" rIns="0" bIns="0"/>
          <a:lstStyle>
            <a:lvl1pPr eaLnBrk="0" hangingPunct="0">
              <a:defRPr sz="800">
                <a:solidFill>
                  <a:schemeClr val="bg1"/>
                </a:solidFill>
                <a:latin typeface="Arial" charset="0"/>
                <a:ea typeface="ＭＳ Ｐゴシック" pitchFamily="34" charset="-128"/>
              </a:defRPr>
            </a:lvl1pPr>
            <a:lvl2pPr marL="742950" indent="-285750" eaLnBrk="0" hangingPunct="0">
              <a:defRPr sz="800">
                <a:solidFill>
                  <a:schemeClr val="bg1"/>
                </a:solidFill>
                <a:latin typeface="Arial" charset="0"/>
                <a:ea typeface="ＭＳ Ｐゴシック" pitchFamily="34" charset="-128"/>
              </a:defRPr>
            </a:lvl2pPr>
            <a:lvl3pPr marL="1143000" indent="-228600" eaLnBrk="0" hangingPunct="0">
              <a:defRPr sz="800">
                <a:solidFill>
                  <a:schemeClr val="bg1"/>
                </a:solidFill>
                <a:latin typeface="Arial" charset="0"/>
                <a:ea typeface="ＭＳ Ｐゴシック" pitchFamily="34" charset="-128"/>
              </a:defRPr>
            </a:lvl3pPr>
            <a:lvl4pPr marL="1600200" indent="-228600" eaLnBrk="0" hangingPunct="0">
              <a:defRPr sz="800">
                <a:solidFill>
                  <a:schemeClr val="bg1"/>
                </a:solidFill>
                <a:latin typeface="Arial" charset="0"/>
                <a:ea typeface="ＭＳ Ｐゴシック" pitchFamily="34" charset="-128"/>
              </a:defRPr>
            </a:lvl4pPr>
            <a:lvl5pPr marL="2057400" indent="-228600" eaLnBrk="0" hangingPunct="0">
              <a:defRPr sz="8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8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8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8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800">
                <a:solidFill>
                  <a:schemeClr val="bg1"/>
                </a:solidFill>
                <a:latin typeface="Arial" charset="0"/>
                <a:ea typeface="ＭＳ Ｐゴシック" pitchFamily="34" charset="-128"/>
              </a:defRPr>
            </a:lvl9pPr>
          </a:lstStyle>
          <a:p>
            <a:pPr>
              <a:defRPr/>
            </a:pPr>
            <a:r>
              <a:rPr lang="en-US" sz="700" dirty="0" smtClean="0">
                <a:solidFill>
                  <a:srgbClr val="414141"/>
                </a:solidFill>
                <a:ea typeface="Arial Unicode MS" pitchFamily="34" charset="-128"/>
                <a:cs typeface="Arial Unicode MS" pitchFamily="34" charset="-128"/>
              </a:rPr>
              <a:t>© 2014 Copyright Genpact. All Rights Reserved.</a:t>
            </a:r>
          </a:p>
        </p:txBody>
      </p:sp>
    </p:spTree>
    <p:extLst>
      <p:ext uri="{BB962C8B-B14F-4D97-AF65-F5344CB8AC3E}">
        <p14:creationId xmlns:p14="http://schemas.microsoft.com/office/powerpoint/2010/main" val="2778171630"/>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2400" kern="120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00000"/>
        </a:lnSpc>
        <a:spcBef>
          <a:spcPts val="1000"/>
        </a:spcBef>
        <a:spcAft>
          <a:spcPts val="400"/>
        </a:spcAft>
        <a:buFont typeface="Arial" panose="020B0604020202020204" pitchFamily="34" charset="0"/>
        <a:buNone/>
        <a:defRPr sz="1800" kern="1200">
          <a:solidFill>
            <a:schemeClr val="tx1">
              <a:lumMod val="75000"/>
              <a:lumOff val="25000"/>
            </a:schemeClr>
          </a:solidFill>
          <a:latin typeface="+mn-lt"/>
          <a:ea typeface="+mn-ea"/>
          <a:cs typeface="+mn-cs"/>
        </a:defRPr>
      </a:lvl1pPr>
      <a:lvl2pPr marL="169863" indent="-169863" algn="l" defTabSz="914400" rtl="0" eaLnBrk="1" latinLnBrk="0" hangingPunct="1">
        <a:lnSpc>
          <a:spcPct val="100000"/>
        </a:lnSpc>
        <a:spcBef>
          <a:spcPts val="500"/>
        </a:spcBef>
        <a:spcAft>
          <a:spcPts val="400"/>
        </a:spcAft>
        <a:buClr>
          <a:schemeClr val="bg2"/>
        </a:buClr>
        <a:buSzPct val="85000"/>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347663" indent="-177800" algn="l" defTabSz="914400" rtl="0" eaLnBrk="1" latinLnBrk="0" hangingPunct="1">
        <a:lnSpc>
          <a:spcPct val="100000"/>
        </a:lnSpc>
        <a:spcBef>
          <a:spcPts val="500"/>
        </a:spcBef>
        <a:spcAft>
          <a:spcPts val="400"/>
        </a:spcAft>
        <a:buClr>
          <a:schemeClr val="bg2"/>
        </a:buClr>
        <a:buSzPct val="50000"/>
        <a:buFont typeface="Arial" panose="020B0604020202020204" pitchFamily="34" charset="0"/>
        <a:buChar char="–"/>
        <a:tabLst/>
        <a:defRPr sz="1600" kern="1200">
          <a:solidFill>
            <a:schemeClr val="tx1">
              <a:lumMod val="75000"/>
              <a:lumOff val="25000"/>
            </a:schemeClr>
          </a:solidFill>
          <a:latin typeface="+mn-lt"/>
          <a:ea typeface="+mn-ea"/>
          <a:cs typeface="+mn-cs"/>
        </a:defRPr>
      </a:lvl3pPr>
      <a:lvl4pPr marL="515938" indent="-168275" algn="l" defTabSz="914400" rtl="0" eaLnBrk="1" latinLnBrk="0" hangingPunct="1">
        <a:lnSpc>
          <a:spcPct val="100000"/>
        </a:lnSpc>
        <a:spcBef>
          <a:spcPts val="500"/>
        </a:spcBef>
        <a:spcAft>
          <a:spcPts val="400"/>
        </a:spcAft>
        <a:buClr>
          <a:schemeClr val="bg2"/>
        </a:buClr>
        <a:buSzPct val="65000"/>
        <a:buFont typeface="Wingdings" panose="05000000000000000000" pitchFamily="2" charset="2"/>
        <a:buChar char="§"/>
        <a:defRPr sz="1400" kern="1200" baseline="0">
          <a:solidFill>
            <a:schemeClr val="tx1">
              <a:lumMod val="75000"/>
              <a:lumOff val="25000"/>
            </a:schemeClr>
          </a:solidFill>
          <a:latin typeface="+mn-lt"/>
          <a:ea typeface="+mn-ea"/>
          <a:cs typeface="+mn-cs"/>
        </a:defRPr>
      </a:lvl4pPr>
      <a:lvl5pPr marL="685800" indent="-169863" algn="l" defTabSz="914400" rtl="0" eaLnBrk="1" latinLnBrk="0" hangingPunct="1">
        <a:lnSpc>
          <a:spcPct val="90000"/>
        </a:lnSpc>
        <a:spcBef>
          <a:spcPts val="500"/>
        </a:spcBef>
        <a:buClr>
          <a:schemeClr val="bg2"/>
        </a:buClr>
        <a:buSzPct val="65000"/>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144" userDrawn="1">
          <p15:clr>
            <a:srgbClr val="F26B43"/>
          </p15:clr>
        </p15:guide>
        <p15:guide id="4" pos="5616" userDrawn="1">
          <p15:clr>
            <a:srgbClr val="F26B43"/>
          </p15:clr>
        </p15:guide>
        <p15:guide id="5" orient="horz" pos="405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icro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7620000" cy="542522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0"/>
          </p:nvPr>
        </p:nvSpPr>
        <p:spPr/>
        <p:txBody>
          <a:bodyPr/>
          <a:lstStyle/>
          <a:p>
            <a:r>
              <a:rPr lang="en-US" dirty="0" smtClean="0"/>
              <a:t>PowerPoint Template Genpact2014.8</a:t>
            </a:r>
            <a:endParaRPr lang="en-US" dirty="0"/>
          </a:p>
        </p:txBody>
      </p:sp>
      <p:sp>
        <p:nvSpPr>
          <p:cNvPr id="6" name="TextBox 5"/>
          <p:cNvSpPr txBox="1"/>
          <p:nvPr/>
        </p:nvSpPr>
        <p:spPr>
          <a:xfrm>
            <a:off x="2209800" y="1722014"/>
            <a:ext cx="5791200" cy="1107996"/>
          </a:xfrm>
          <a:prstGeom prst="rect">
            <a:avLst/>
          </a:prstGeom>
          <a:noFill/>
        </p:spPr>
        <p:txBody>
          <a:bodyPr wrap="square" rtlCol="0">
            <a:spAutoFit/>
          </a:bodyPr>
          <a:lstStyle/>
          <a:p>
            <a:r>
              <a:rPr lang="en-US" sz="6600" dirty="0" smtClean="0">
                <a:solidFill>
                  <a:schemeClr val="accent1"/>
                </a:solidFill>
              </a:rPr>
              <a:t>Microservices</a:t>
            </a:r>
            <a:endParaRPr lang="en-US" sz="6600" dirty="0">
              <a:solidFill>
                <a:schemeClr val="accent1"/>
              </a:solidFill>
            </a:endParaRPr>
          </a:p>
        </p:txBody>
      </p:sp>
    </p:spTree>
    <p:extLst>
      <p:ext uri="{BB962C8B-B14F-4D97-AF65-F5344CB8AC3E}">
        <p14:creationId xmlns:p14="http://schemas.microsoft.com/office/powerpoint/2010/main" val="613434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457200"/>
            <a:ext cx="8686800" cy="6400799"/>
          </a:xfrm>
        </p:spPr>
        <p:txBody>
          <a:bodyPr/>
          <a:lstStyle/>
          <a:p>
            <a:r>
              <a:rPr lang="en-US" dirty="0" smtClean="0"/>
              <a:t>Challenges with Microservices:</a:t>
            </a:r>
          </a:p>
          <a:p>
            <a:pPr marL="285750" lvl="0" indent="-285750">
              <a:buFont typeface="Arial" panose="020B0604020202020204" pitchFamily="34" charset="0"/>
              <a:buChar char="•"/>
            </a:pPr>
            <a:r>
              <a:rPr lang="en-US" b="1" dirty="0"/>
              <a:t>Inter Service Communication</a:t>
            </a:r>
            <a:r>
              <a:rPr lang="en-US" dirty="0"/>
              <a:t>:  It's complex to communicate between M</a:t>
            </a:r>
            <a:r>
              <a:rPr lang="en-US" dirty="0" smtClean="0"/>
              <a:t>icroservices</a:t>
            </a:r>
            <a:r>
              <a:rPr lang="en-US" dirty="0"/>
              <a:t>. There are the different way to communicate - Point to point using API Gateway and pub/sub event driven </a:t>
            </a:r>
            <a:r>
              <a:rPr lang="en-US" dirty="0" smtClean="0"/>
              <a:t>model</a:t>
            </a:r>
          </a:p>
          <a:p>
            <a:pPr marL="285750" lvl="0" indent="-285750">
              <a:buFont typeface="Arial" panose="020B0604020202020204" pitchFamily="34" charset="0"/>
              <a:buChar char="•"/>
            </a:pPr>
            <a:r>
              <a:rPr lang="en-US" b="1" dirty="0"/>
              <a:t>Data Synchronization </a:t>
            </a:r>
            <a:r>
              <a:rPr lang="en-US" dirty="0"/>
              <a:t>(Consistency) — We have event sourcing architecture to address this issue using the </a:t>
            </a:r>
            <a:r>
              <a:rPr lang="en-US" dirty="0" err="1"/>
              <a:t>async</a:t>
            </a:r>
            <a:r>
              <a:rPr lang="en-US" dirty="0"/>
              <a:t> messaging platform. The SAGA design pattern can address this challenge</a:t>
            </a:r>
            <a:r>
              <a:rPr lang="en-US" dirty="0" smtClean="0"/>
              <a:t>.</a:t>
            </a:r>
          </a:p>
          <a:p>
            <a:pPr marL="285750" lvl="0" indent="-285750">
              <a:buFont typeface="Arial" panose="020B0604020202020204" pitchFamily="34" charset="0"/>
              <a:buChar char="•"/>
            </a:pPr>
            <a:r>
              <a:rPr lang="en-IN" b="1" dirty="0"/>
              <a:t>Monitoring:</a:t>
            </a:r>
            <a:r>
              <a:rPr lang="en-IN" dirty="0"/>
              <a:t> The traditional forms of monitoring and diagnostics will not align well with </a:t>
            </a:r>
            <a:r>
              <a:rPr lang="en-IN" dirty="0" err="1"/>
              <a:t>M</a:t>
            </a:r>
            <a:r>
              <a:rPr lang="en-IN" dirty="0" err="1" smtClean="0"/>
              <a:t>icroservices</a:t>
            </a:r>
            <a:r>
              <a:rPr lang="en-IN" dirty="0" smtClean="0"/>
              <a:t> </a:t>
            </a:r>
            <a:r>
              <a:rPr lang="en-IN" dirty="0"/>
              <a:t>since you have multiple services making up the same functionality previously supported by a single application. When a problem arises in the application, finding the root cause can be challenging if you do not have a means of monitoring and tracking the path a specific request </a:t>
            </a:r>
            <a:r>
              <a:rPr lang="en-IN" dirty="0" smtClean="0"/>
              <a:t>took</a:t>
            </a:r>
          </a:p>
          <a:p>
            <a:pPr marL="285750" indent="-285750">
              <a:buFont typeface="Arial" panose="020B0604020202020204" pitchFamily="34" charset="0"/>
              <a:buChar char="•"/>
            </a:pPr>
            <a:r>
              <a:rPr lang="en-IN" b="1" dirty="0"/>
              <a:t>Fault Tolerance</a:t>
            </a:r>
            <a:r>
              <a:rPr lang="en-IN" dirty="0"/>
              <a:t>: It is important that individual services do not bring down the overall system. Fault tolerance at the service level, and more importantly, at the overall solution level, is critical. Given the complexity of a </a:t>
            </a:r>
            <a:r>
              <a:rPr lang="en-IN" dirty="0" err="1"/>
              <a:t>microservices</a:t>
            </a:r>
            <a:r>
              <a:rPr lang="en-IN" dirty="0"/>
              <a:t> environment and the complex dependency chains, failure is inevitable. </a:t>
            </a:r>
            <a:r>
              <a:rPr lang="en-IN" dirty="0" err="1"/>
              <a:t>Microservices</a:t>
            </a:r>
            <a:r>
              <a:rPr lang="en-IN" dirty="0"/>
              <a:t> need to be able to withstand both internal and external failures</a:t>
            </a:r>
            <a:endParaRPr lang="en-US" dirty="0"/>
          </a:p>
          <a:p>
            <a:pPr marL="285750" lvl="0" indent="-285750">
              <a:buFont typeface="Arial" panose="020B0604020202020204" pitchFamily="34" charset="0"/>
              <a:buChar char="•"/>
            </a:pPr>
            <a:endParaRPr lang="en-US" dirty="0"/>
          </a:p>
          <a:p>
            <a:endParaRPr lang="en-US" dirty="0" smtClean="0"/>
          </a:p>
        </p:txBody>
      </p:sp>
      <p:sp>
        <p:nvSpPr>
          <p:cNvPr id="4" name="Text Placeholder 3"/>
          <p:cNvSpPr>
            <a:spLocks noGrp="1"/>
          </p:cNvSpPr>
          <p:nvPr>
            <p:ph type="body" sz="quarter" idx="11"/>
          </p:nvPr>
        </p:nvSpPr>
        <p:spPr/>
        <p:txBody>
          <a:bodyPr/>
          <a:lstStyle/>
          <a:p>
            <a:r>
              <a:rPr lang="en-US" dirty="0" smtClean="0"/>
              <a:t>Monolith Vs. Microservices:</a:t>
            </a:r>
            <a:endParaRPr lang="en-US" dirty="0"/>
          </a:p>
        </p:txBody>
      </p:sp>
    </p:spTree>
    <p:extLst>
      <p:ext uri="{BB962C8B-B14F-4D97-AF65-F5344CB8AC3E}">
        <p14:creationId xmlns:p14="http://schemas.microsoft.com/office/powerpoint/2010/main" val="1499265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457200"/>
            <a:ext cx="8915400" cy="1200329"/>
          </a:xfrm>
        </p:spPr>
        <p:txBody>
          <a:bodyPr/>
          <a:lstStyle/>
          <a:p>
            <a:pPr marL="285750" indent="-285750">
              <a:buFont typeface="Arial" panose="020B0604020202020204" pitchFamily="34" charset="0"/>
              <a:buChar char="•"/>
            </a:pPr>
            <a:r>
              <a:rPr lang="en-IN" dirty="0"/>
              <a:t>Testing is much more complex in a </a:t>
            </a:r>
            <a:r>
              <a:rPr lang="en-IN" dirty="0" err="1"/>
              <a:t>M</a:t>
            </a:r>
            <a:r>
              <a:rPr lang="en-IN" dirty="0" err="1" smtClean="0"/>
              <a:t>icroservices</a:t>
            </a:r>
            <a:r>
              <a:rPr lang="en-IN" dirty="0" smtClean="0"/>
              <a:t> </a:t>
            </a:r>
            <a:r>
              <a:rPr lang="en-IN" dirty="0"/>
              <a:t>environment due to the different services, their integration, and interdependencies. The team members responsible for quality assurance need to be knowledgeable on the order and channels of communications between services to have full coverage in their test </a:t>
            </a:r>
            <a:r>
              <a:rPr lang="en-IN" dirty="0" smtClean="0"/>
              <a:t>cases.0</a:t>
            </a:r>
            <a:endParaRPr lang="en-US" dirty="0"/>
          </a:p>
        </p:txBody>
      </p:sp>
      <p:sp>
        <p:nvSpPr>
          <p:cNvPr id="4" name="Text Placeholder 3"/>
          <p:cNvSpPr>
            <a:spLocks noGrp="1"/>
          </p:cNvSpPr>
          <p:nvPr>
            <p:ph type="body" sz="quarter" idx="11"/>
          </p:nvPr>
        </p:nvSpPr>
        <p:spPr/>
        <p:txBody>
          <a:bodyPr/>
          <a:lstStyle/>
          <a:p>
            <a:r>
              <a:rPr lang="en-US" dirty="0" smtClean="0"/>
              <a:t>Monolith Vs. Microservices:</a:t>
            </a:r>
            <a:endParaRPr lang="en-US" dirty="0"/>
          </a:p>
        </p:txBody>
      </p:sp>
    </p:spTree>
    <p:extLst>
      <p:ext uri="{BB962C8B-B14F-4D97-AF65-F5344CB8AC3E}">
        <p14:creationId xmlns:p14="http://schemas.microsoft.com/office/powerpoint/2010/main" val="1654346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Service Discovery and </a:t>
            </a:r>
            <a:r>
              <a:rPr lang="en-US" dirty="0" smtClean="0"/>
              <a:t>Registry:</a:t>
            </a:r>
            <a:r>
              <a:rPr lang="en-US" dirty="0"/>
              <a:t/>
            </a:r>
            <a:br>
              <a:rPr lang="en-US" dirty="0"/>
            </a:br>
            <a:endParaRPr lang="en-US" dirty="0"/>
          </a:p>
        </p:txBody>
      </p:sp>
      <p:sp>
        <p:nvSpPr>
          <p:cNvPr id="3" name="Text Placeholder 2"/>
          <p:cNvSpPr>
            <a:spLocks noGrp="1"/>
          </p:cNvSpPr>
          <p:nvPr>
            <p:ph type="body" sz="quarter" idx="10"/>
          </p:nvPr>
        </p:nvSpPr>
        <p:spPr>
          <a:xfrm>
            <a:off x="228600" y="1356293"/>
            <a:ext cx="8686800" cy="2667397"/>
          </a:xfrm>
        </p:spPr>
        <p:txBody>
          <a:bodyPr/>
          <a:lstStyle/>
          <a:p>
            <a:r>
              <a:rPr lang="en-US" b="1" dirty="0" smtClean="0"/>
              <a:t>Why Service Discovery</a:t>
            </a:r>
            <a:r>
              <a:rPr lang="en-US" dirty="0" smtClean="0"/>
              <a:t>:</a:t>
            </a:r>
          </a:p>
          <a:p>
            <a:r>
              <a:rPr lang="en-US" dirty="0"/>
              <a:t>Let’s imagine that you are writing some code that invokes a service that has a REST </a:t>
            </a:r>
            <a:r>
              <a:rPr lang="en-US" dirty="0" smtClean="0"/>
              <a:t>API. </a:t>
            </a:r>
            <a:r>
              <a:rPr lang="en-US" dirty="0"/>
              <a:t>In order to make a request, your code needs to know the network location (IP address and port) of a service </a:t>
            </a:r>
            <a:r>
              <a:rPr lang="en-US" dirty="0" smtClean="0"/>
              <a:t>instance.</a:t>
            </a:r>
            <a:r>
              <a:rPr lang="en-US" dirty="0"/>
              <a:t> In a traditional application running on physical hardware, the network locations of service instances are relatively static</a:t>
            </a:r>
            <a:r>
              <a:rPr lang="en-US" dirty="0" smtClean="0"/>
              <a:t>.</a:t>
            </a:r>
          </a:p>
          <a:p>
            <a:r>
              <a:rPr lang="en-US" dirty="0"/>
              <a:t>In a modern, cloud‑based </a:t>
            </a:r>
            <a:r>
              <a:rPr lang="en-US" dirty="0" err="1"/>
              <a:t>microservices</a:t>
            </a:r>
            <a:r>
              <a:rPr lang="en-US" dirty="0"/>
              <a:t> application, however, this is a much more difficult problem to solve as shown in the following diagram</a:t>
            </a:r>
            <a:endParaRPr lang="en-US" dirty="0"/>
          </a:p>
        </p:txBody>
      </p:sp>
      <p:sp>
        <p:nvSpPr>
          <p:cNvPr id="4" name="Text Placeholder 3"/>
          <p:cNvSpPr>
            <a:spLocks noGrp="1"/>
          </p:cNvSpPr>
          <p:nvPr>
            <p:ph type="body" sz="quarter" idx="11"/>
          </p:nvPr>
        </p:nvSpPr>
        <p:spPr>
          <a:xfrm>
            <a:off x="153726" y="17522"/>
            <a:ext cx="6370899" cy="641201"/>
          </a:xfrm>
        </p:spPr>
        <p:txBody>
          <a:bodyPr/>
          <a:lstStyle/>
          <a:p>
            <a:r>
              <a:rPr lang="en-US" dirty="0"/>
              <a:t>Spring cloud Service Discovery and </a:t>
            </a:r>
            <a:r>
              <a:rPr lang="en-US" dirty="0" smtClean="0"/>
              <a:t>Registry</a:t>
            </a:r>
            <a:endParaRPr lang="en-US" dirty="0"/>
          </a:p>
          <a:p>
            <a:endParaRPr lang="en-US" dirty="0"/>
          </a:p>
        </p:txBody>
      </p:sp>
    </p:spTree>
    <p:extLst>
      <p:ext uri="{BB962C8B-B14F-4D97-AF65-F5344CB8AC3E}">
        <p14:creationId xmlns:p14="http://schemas.microsoft.com/office/powerpoint/2010/main" val="621810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457200"/>
            <a:ext cx="8915400" cy="6096000"/>
          </a:xfrm>
        </p:spPr>
        <p:txBody>
          <a:bodyPr/>
          <a:lstStyle/>
          <a:p>
            <a:endParaRPr lang="en-US" dirty="0"/>
          </a:p>
        </p:txBody>
      </p:sp>
      <p:sp>
        <p:nvSpPr>
          <p:cNvPr id="4" name="Text Placeholder 3"/>
          <p:cNvSpPr>
            <a:spLocks noGrp="1"/>
          </p:cNvSpPr>
          <p:nvPr>
            <p:ph type="body" sz="quarter" idx="11"/>
          </p:nvPr>
        </p:nvSpPr>
        <p:spPr>
          <a:xfrm>
            <a:off x="153726" y="17522"/>
            <a:ext cx="6370899" cy="641201"/>
          </a:xfrm>
        </p:spPr>
        <p:txBody>
          <a:bodyPr/>
          <a:lstStyle/>
          <a:p>
            <a:r>
              <a:rPr lang="en-US" dirty="0"/>
              <a:t>Spring cloud Service Discovery and </a:t>
            </a:r>
            <a:r>
              <a:rPr lang="en-US" dirty="0" smtClean="0"/>
              <a:t>Registry</a:t>
            </a:r>
            <a:endParaRPr lang="en-US" dirty="0"/>
          </a:p>
          <a:p>
            <a:endParaRPr lang="en-US" dirty="0"/>
          </a:p>
        </p:txBody>
      </p:sp>
      <p:pic>
        <p:nvPicPr>
          <p:cNvPr id="4098" name="Picture 2" descr="Service discovery is difficult in a modern, cloud-based microservices application because the set of instances, and their IP addresses, are subject to constant 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23556" cy="650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954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457202"/>
            <a:ext cx="8915400" cy="6095998"/>
          </a:xfrm>
        </p:spPr>
        <p:txBody>
          <a:bodyPr/>
          <a:lstStyle/>
          <a:p>
            <a:r>
              <a:rPr lang="en-US" b="1" dirty="0"/>
              <a:t>The Client‑Side Discovery </a:t>
            </a:r>
            <a:r>
              <a:rPr lang="en-US" b="1" dirty="0"/>
              <a:t>Pattern</a:t>
            </a:r>
            <a:r>
              <a:rPr lang="en-US" b="1" dirty="0" smtClean="0"/>
              <a:t>:</a:t>
            </a:r>
            <a:r>
              <a:rPr lang="en-US" dirty="0" smtClean="0"/>
              <a:t> When </a:t>
            </a:r>
            <a:r>
              <a:rPr lang="en-US" dirty="0"/>
              <a:t>using client‑side discovery, the client is responsible for determining the network locations of available service instances and load balancing requests across them. The client queries a service registry, which is a database of available service instances. The client then uses a load‑balancing algorithm to select one of the available service instances and makes a </a:t>
            </a:r>
            <a:r>
              <a:rPr lang="en-US" dirty="0" smtClean="0"/>
              <a:t>request</a:t>
            </a:r>
            <a:endParaRPr lang="en-US" dirty="0"/>
          </a:p>
          <a:p>
            <a:endParaRPr lang="en-US" dirty="0"/>
          </a:p>
        </p:txBody>
      </p:sp>
      <p:sp>
        <p:nvSpPr>
          <p:cNvPr id="4" name="Text Placeholder 3"/>
          <p:cNvSpPr>
            <a:spLocks noGrp="1"/>
          </p:cNvSpPr>
          <p:nvPr>
            <p:ph type="body" sz="quarter" idx="11"/>
          </p:nvPr>
        </p:nvSpPr>
        <p:spPr/>
        <p:txBody>
          <a:bodyPr/>
          <a:lstStyle/>
          <a:p>
            <a:endParaRPr lang="en-US" dirty="0"/>
          </a:p>
        </p:txBody>
      </p:sp>
      <p:pic>
        <p:nvPicPr>
          <p:cNvPr id="5122" name="Picture 2" descr="With client-side service discovery, the client determines the network locations of available service instances and load balances requests across th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2296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728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457200"/>
            <a:ext cx="8915400" cy="1102866"/>
          </a:xfrm>
        </p:spPr>
        <p:txBody>
          <a:bodyPr/>
          <a:lstStyle/>
          <a:p>
            <a:pPr marL="285750" indent="-285750">
              <a:buFont typeface="Arial" panose="020B0604020202020204" pitchFamily="34" charset="0"/>
              <a:buChar char="•"/>
            </a:pPr>
            <a:r>
              <a:rPr lang="en-US" dirty="0"/>
              <a:t>Netflix OSS provides a great example of the client‑side discovery pattern</a:t>
            </a:r>
          </a:p>
          <a:p>
            <a:pPr marL="285750" indent="-285750">
              <a:buFont typeface="Arial" panose="020B0604020202020204" pitchFamily="34" charset="0"/>
              <a:buChar char="•"/>
            </a:pPr>
            <a:r>
              <a:rPr lang="en-US" dirty="0"/>
              <a:t>Netflix Ribbon is an IPC client that works with Eureka to load balance requests across the available service instances</a:t>
            </a:r>
          </a:p>
        </p:txBody>
      </p:sp>
      <p:sp>
        <p:nvSpPr>
          <p:cNvPr id="4" name="Text Placeholder 3"/>
          <p:cNvSpPr>
            <a:spLocks noGrp="1"/>
          </p:cNvSpPr>
          <p:nvPr>
            <p:ph type="body" sz="quarter" idx="11"/>
          </p:nvPr>
        </p:nvSpPr>
        <p:spPr>
          <a:xfrm>
            <a:off x="153726" y="17522"/>
            <a:ext cx="6370899" cy="641201"/>
          </a:xfrm>
        </p:spPr>
        <p:txBody>
          <a:bodyPr/>
          <a:lstStyle/>
          <a:p>
            <a:r>
              <a:rPr lang="en-US" dirty="0"/>
              <a:t>Spring cloud Service Discovery and Registry</a:t>
            </a:r>
          </a:p>
          <a:p>
            <a:endParaRPr lang="en-US" dirty="0"/>
          </a:p>
        </p:txBody>
      </p:sp>
    </p:spTree>
    <p:extLst>
      <p:ext uri="{BB962C8B-B14F-4D97-AF65-F5344CB8AC3E}">
        <p14:creationId xmlns:p14="http://schemas.microsoft.com/office/powerpoint/2010/main" val="376591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8600" y="457198"/>
            <a:ext cx="8686800" cy="6019802"/>
          </a:xfrm>
        </p:spPr>
        <p:txBody>
          <a:bodyPr/>
          <a:lstStyle/>
          <a:p>
            <a:r>
              <a:rPr lang="en-US" b="1" dirty="0"/>
              <a:t>The Server‑Side Discovery </a:t>
            </a:r>
            <a:r>
              <a:rPr lang="en-US" b="1" dirty="0"/>
              <a:t>Pattern: </a:t>
            </a:r>
            <a:r>
              <a:rPr lang="en-US" dirty="0"/>
              <a:t>The other approach to service discovery is the server-side discovery </a:t>
            </a:r>
            <a:r>
              <a:rPr lang="en-US" dirty="0" smtClean="0"/>
              <a:t>pattern.</a:t>
            </a:r>
          </a:p>
          <a:p>
            <a:r>
              <a:rPr lang="en-US" dirty="0"/>
              <a:t>The client makes a request to a service via a load balancer. The load balancer queries the service registry and routes each request to an available service instance. As with client‑side discovery, service instances are registered and deregistered with the service registry</a:t>
            </a:r>
          </a:p>
          <a:p>
            <a:endParaRPr lang="en-US" dirty="0"/>
          </a:p>
        </p:txBody>
      </p:sp>
      <p:sp>
        <p:nvSpPr>
          <p:cNvPr id="4" name="Text Placeholder 3"/>
          <p:cNvSpPr>
            <a:spLocks noGrp="1"/>
          </p:cNvSpPr>
          <p:nvPr>
            <p:ph type="body" sz="quarter" idx="11"/>
          </p:nvPr>
        </p:nvSpPr>
        <p:spPr>
          <a:xfrm>
            <a:off x="153726" y="17522"/>
            <a:ext cx="6370899" cy="641201"/>
          </a:xfrm>
        </p:spPr>
        <p:txBody>
          <a:bodyPr/>
          <a:lstStyle/>
          <a:p>
            <a:r>
              <a:rPr lang="en-US" dirty="0"/>
              <a:t>Spring cloud Service Discovery and Registry</a:t>
            </a:r>
          </a:p>
          <a:p>
            <a:endParaRPr lang="en-US" dirty="0"/>
          </a:p>
        </p:txBody>
      </p:sp>
      <p:pic>
        <p:nvPicPr>
          <p:cNvPr id="6146" name="Picture 2" descr="With the server-side service discovery, the load balancer queries a service registry about service locations; clients interact only with the load balan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53" y="2365917"/>
            <a:ext cx="8226425" cy="418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703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457200"/>
            <a:ext cx="8915400" cy="3580467"/>
          </a:xfrm>
        </p:spPr>
        <p:txBody>
          <a:bodyPr/>
          <a:lstStyle/>
          <a:p>
            <a:r>
              <a:rPr lang="en-US" b="1" dirty="0"/>
              <a:t>The Service </a:t>
            </a:r>
            <a:r>
              <a:rPr lang="en-US" b="1" dirty="0" smtClean="0"/>
              <a:t>Registry</a:t>
            </a:r>
            <a:r>
              <a:rPr lang="en-US" b="1" dirty="0"/>
              <a:t>: </a:t>
            </a:r>
            <a:r>
              <a:rPr lang="en-US" dirty="0"/>
              <a:t>The service registry is a key part of service discovery. It is a database containing the network locations of service </a:t>
            </a:r>
            <a:r>
              <a:rPr lang="en-US" dirty="0" smtClean="0"/>
              <a:t>instances</a:t>
            </a:r>
          </a:p>
          <a:p>
            <a:r>
              <a:rPr lang="en-US" dirty="0"/>
              <a:t>Clients can cache network locations obtained from the service registry</a:t>
            </a:r>
            <a:r>
              <a:rPr lang="en-US" dirty="0" smtClean="0"/>
              <a:t>.</a:t>
            </a:r>
          </a:p>
          <a:p>
            <a:r>
              <a:rPr lang="en-US" dirty="0"/>
              <a:t>Netflix Eureka is good example of a service registry. It provides a REST API for registering and querying service instances. A service instance registers its network location using a POST request. Every 30 seconds it must refresh its registration using a PUT request. A registration is removed by either using an HTTP DELETE request or by the instance registration timing </a:t>
            </a:r>
            <a:r>
              <a:rPr lang="en-US" dirty="0" smtClean="0"/>
              <a:t>out.</a:t>
            </a:r>
          </a:p>
          <a:p>
            <a:r>
              <a:rPr lang="en-US" dirty="0" smtClean="0"/>
              <a:t>Consul is also a great example of Service </a:t>
            </a:r>
            <a:r>
              <a:rPr lang="en-US" dirty="0" err="1" smtClean="0"/>
              <a:t>Registery</a:t>
            </a:r>
            <a:r>
              <a:rPr lang="en-US" dirty="0" smtClean="0"/>
              <a:t>. </a:t>
            </a:r>
            <a:endParaRPr lang="en-US" dirty="0"/>
          </a:p>
          <a:p>
            <a:endParaRPr lang="en-US" dirty="0"/>
          </a:p>
        </p:txBody>
      </p:sp>
      <p:sp>
        <p:nvSpPr>
          <p:cNvPr id="4" name="Text Placeholder 3"/>
          <p:cNvSpPr>
            <a:spLocks noGrp="1"/>
          </p:cNvSpPr>
          <p:nvPr>
            <p:ph type="body" sz="quarter" idx="11"/>
          </p:nvPr>
        </p:nvSpPr>
        <p:spPr>
          <a:xfrm>
            <a:off x="153726" y="17522"/>
            <a:ext cx="6370899" cy="641201"/>
          </a:xfrm>
        </p:spPr>
        <p:txBody>
          <a:bodyPr/>
          <a:lstStyle/>
          <a:p>
            <a:r>
              <a:rPr lang="en-US" dirty="0"/>
              <a:t>Spring cloud Service Discovery and Registry</a:t>
            </a:r>
          </a:p>
          <a:p>
            <a:endParaRPr lang="en-US" dirty="0"/>
          </a:p>
        </p:txBody>
      </p:sp>
    </p:spTree>
    <p:extLst>
      <p:ext uri="{BB962C8B-B14F-4D97-AF65-F5344CB8AC3E}">
        <p14:creationId xmlns:p14="http://schemas.microsoft.com/office/powerpoint/2010/main" val="120337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294519"/>
            <a:ext cx="8915400" cy="5765681"/>
          </a:xfrm>
        </p:spPr>
        <p:txBody>
          <a:bodyPr/>
          <a:lstStyle/>
          <a:p>
            <a:r>
              <a:rPr lang="en-US" b="1" dirty="0"/>
              <a:t>Spring cloud Circuit Breaker using Hystrix:</a:t>
            </a:r>
            <a:r>
              <a:rPr lang="en-US" dirty="0"/>
              <a:t> </a:t>
            </a:r>
            <a:r>
              <a:rPr lang="en-US" dirty="0" smtClean="0"/>
              <a:t>One </a:t>
            </a:r>
            <a:r>
              <a:rPr lang="en-US" dirty="0"/>
              <a:t>of the Spring cloud Netflix stack component called Hystrix to implement circuit breaker while invoking underlying </a:t>
            </a:r>
            <a:r>
              <a:rPr lang="en-US" dirty="0" err="1" smtClean="0"/>
              <a:t>microservices</a:t>
            </a:r>
            <a:r>
              <a:rPr lang="en-US" dirty="0" smtClean="0"/>
              <a:t>.</a:t>
            </a:r>
          </a:p>
          <a:p>
            <a:r>
              <a:rPr lang="en-US" dirty="0"/>
              <a:t>It is generally required to enable fault tolerance in the application where some underlying service is down/throwing error </a:t>
            </a:r>
            <a:r>
              <a:rPr lang="en-US" dirty="0" smtClean="0"/>
              <a:t>permanently</a:t>
            </a:r>
          </a:p>
          <a:p>
            <a:r>
              <a:rPr lang="en-US" dirty="0" smtClean="0"/>
              <a:t>Steps to configure Hystrix:</a:t>
            </a:r>
          </a:p>
          <a:p>
            <a:r>
              <a:rPr lang="en-US" dirty="0"/>
              <a:t>Step1. Add Hystrix starter and dashboard dependencies</a:t>
            </a:r>
            <a:r>
              <a:rPr lang="en-US" dirty="0" smtClean="0"/>
              <a:t>.</a:t>
            </a:r>
          </a:p>
          <a:p>
            <a:endParaRPr lang="en-US" dirty="0" smtClean="0"/>
          </a:p>
          <a:p>
            <a:endParaRPr lang="en-US" dirty="0"/>
          </a:p>
          <a:p>
            <a:endParaRPr lang="en-US" dirty="0" smtClean="0"/>
          </a:p>
          <a:p>
            <a:endParaRPr lang="en-US" dirty="0"/>
          </a:p>
          <a:p>
            <a:r>
              <a:rPr lang="en-US" dirty="0"/>
              <a:t>Step2. Add @</a:t>
            </a:r>
            <a:r>
              <a:rPr lang="en-US" dirty="0" err="1"/>
              <a:t>EnableCircuitBreaker</a:t>
            </a:r>
            <a:r>
              <a:rPr lang="en-US" dirty="0"/>
              <a:t> </a:t>
            </a:r>
            <a:r>
              <a:rPr lang="en-US" dirty="0" smtClean="0"/>
              <a:t>annotation</a:t>
            </a:r>
          </a:p>
          <a:p>
            <a:r>
              <a:rPr lang="en-US" dirty="0"/>
              <a:t>Step3. Add @</a:t>
            </a:r>
            <a:r>
              <a:rPr lang="en-US" dirty="0" err="1"/>
              <a:t>EnableHystrixDashboard</a:t>
            </a:r>
            <a:r>
              <a:rPr lang="en-US" dirty="0"/>
              <a:t> </a:t>
            </a:r>
            <a:r>
              <a:rPr lang="en-US" dirty="0" smtClean="0"/>
              <a:t>annotation</a:t>
            </a:r>
          </a:p>
          <a:p>
            <a:r>
              <a:rPr lang="en-US" dirty="0" smtClean="0"/>
              <a:t>Step4</a:t>
            </a:r>
            <a:r>
              <a:rPr lang="en-US" dirty="0"/>
              <a:t>. Add annotation @</a:t>
            </a:r>
            <a:r>
              <a:rPr lang="en-US" dirty="0" err="1"/>
              <a:t>HystrixCommand</a:t>
            </a:r>
            <a:r>
              <a:rPr lang="en-US" dirty="0"/>
              <a:t>(</a:t>
            </a:r>
            <a:r>
              <a:rPr lang="en-US" dirty="0" err="1"/>
              <a:t>fallbackMethod</a:t>
            </a:r>
            <a:r>
              <a:rPr lang="en-US" dirty="0"/>
              <a:t> = "</a:t>
            </a:r>
            <a:r>
              <a:rPr lang="en-US" dirty="0" err="1"/>
              <a:t>myFallbackMethod</a:t>
            </a:r>
            <a:r>
              <a:rPr lang="en-US" dirty="0"/>
              <a:t>")</a:t>
            </a:r>
          </a:p>
        </p:txBody>
      </p:sp>
      <p:sp>
        <p:nvSpPr>
          <p:cNvPr id="4" name="Text Placeholder 3"/>
          <p:cNvSpPr>
            <a:spLocks noGrp="1"/>
          </p:cNvSpPr>
          <p:nvPr>
            <p:ph type="body" sz="quarter" idx="11"/>
          </p:nvPr>
        </p:nvSpPr>
        <p:spPr/>
        <p:txBody>
          <a:bodyPr/>
          <a:lstStyle/>
          <a:p>
            <a:r>
              <a:rPr lang="en-US" b="1" dirty="0"/>
              <a:t>Spring cloud Circuit Breaker using Hystrix:</a:t>
            </a:r>
            <a:endParaRPr lang="en-US" dirty="0"/>
          </a:p>
        </p:txBody>
      </p:sp>
      <p:pic>
        <p:nvPicPr>
          <p:cNvPr id="7" name="Picture 6"/>
          <p:cNvPicPr>
            <a:picLocks noChangeAspect="1"/>
          </p:cNvPicPr>
          <p:nvPr/>
        </p:nvPicPr>
        <p:blipFill>
          <a:blip r:embed="rId2"/>
          <a:stretch>
            <a:fillRect/>
          </a:stretch>
        </p:blipFill>
        <p:spPr>
          <a:xfrm>
            <a:off x="762000" y="2876550"/>
            <a:ext cx="5886450" cy="1619250"/>
          </a:xfrm>
          <a:prstGeom prst="rect">
            <a:avLst/>
          </a:prstGeom>
        </p:spPr>
      </p:pic>
    </p:spTree>
    <p:extLst>
      <p:ext uri="{BB962C8B-B14F-4D97-AF65-F5344CB8AC3E}">
        <p14:creationId xmlns:p14="http://schemas.microsoft.com/office/powerpoint/2010/main" val="319992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1975" y="457199"/>
            <a:ext cx="8783425" cy="609601"/>
          </a:xfrm>
        </p:spPr>
        <p:txBody>
          <a:bodyPr/>
          <a:lstStyle/>
          <a:p>
            <a:r>
              <a:rPr lang="en-US" b="1" dirty="0" smtClean="0"/>
              <a:t>Agenda</a:t>
            </a:r>
            <a:endParaRPr lang="en-US" b="1" dirty="0"/>
          </a:p>
        </p:txBody>
      </p:sp>
      <p:sp>
        <p:nvSpPr>
          <p:cNvPr id="4" name="Text Placeholder 3"/>
          <p:cNvSpPr>
            <a:spLocks noGrp="1"/>
          </p:cNvSpPr>
          <p:nvPr>
            <p:ph type="body" sz="quarter" idx="10"/>
          </p:nvPr>
        </p:nvSpPr>
        <p:spPr>
          <a:xfrm>
            <a:off x="228600" y="1066800"/>
            <a:ext cx="8686800" cy="11282576"/>
          </a:xfrm>
        </p:spPr>
        <p:txBody>
          <a:bodyPr/>
          <a:lstStyle/>
          <a:p>
            <a:pPr marL="285750" indent="-285750">
              <a:buFont typeface="Arial" panose="020B0604020202020204" pitchFamily="34" charset="0"/>
              <a:buChar char="•"/>
            </a:pPr>
            <a:r>
              <a:rPr lang="en-US" dirty="0" smtClean="0"/>
              <a:t>Introduction to </a:t>
            </a:r>
            <a:r>
              <a:rPr lang="en-US" dirty="0"/>
              <a:t>M</a:t>
            </a:r>
            <a:r>
              <a:rPr lang="en-US" dirty="0" smtClean="0"/>
              <a:t>icroservices</a:t>
            </a:r>
          </a:p>
          <a:p>
            <a:pPr marL="285750" indent="-285750">
              <a:buFont typeface="Arial" panose="020B0604020202020204" pitchFamily="34" charset="0"/>
              <a:buChar char="•"/>
            </a:pPr>
            <a:r>
              <a:rPr lang="en-US" dirty="0" smtClean="0"/>
              <a:t>Monolith vs. </a:t>
            </a:r>
            <a:r>
              <a:rPr lang="en-US" dirty="0" smtClean="0"/>
              <a:t>M</a:t>
            </a:r>
            <a:r>
              <a:rPr lang="en-US" dirty="0" smtClean="0"/>
              <a:t>icroservices architecture</a:t>
            </a:r>
          </a:p>
          <a:p>
            <a:pPr marL="285750" indent="-285750">
              <a:buFont typeface="Arial" panose="020B0604020202020204" pitchFamily="34" charset="0"/>
              <a:buChar char="•"/>
            </a:pPr>
            <a:r>
              <a:rPr lang="en-US" dirty="0" smtClean="0"/>
              <a:t>Challenges with </a:t>
            </a:r>
            <a:r>
              <a:rPr lang="en-US" dirty="0" smtClean="0"/>
              <a:t>M</a:t>
            </a:r>
            <a:r>
              <a:rPr lang="en-US" dirty="0" smtClean="0"/>
              <a:t>icroservices</a:t>
            </a:r>
            <a:endParaRPr lang="en-US" dirty="0" smtClean="0"/>
          </a:p>
          <a:p>
            <a:pPr marL="285750" indent="-285750">
              <a:buFont typeface="Arial" panose="020B0604020202020204" pitchFamily="34" charset="0"/>
              <a:buChar char="•"/>
            </a:pPr>
            <a:r>
              <a:rPr lang="en-US" dirty="0" smtClean="0"/>
              <a:t>Spring cloud Service Discovery and Registry</a:t>
            </a:r>
          </a:p>
          <a:p>
            <a:pPr marL="455613" lvl="1" indent="-285750"/>
            <a:r>
              <a:rPr lang="en-US" dirty="0" smtClean="0"/>
              <a:t>Why use Service Discovery</a:t>
            </a:r>
          </a:p>
          <a:p>
            <a:pPr marL="455613" lvl="1" indent="-285750"/>
            <a:r>
              <a:rPr lang="en-US" dirty="0"/>
              <a:t>The Client‑Side Discovery Pattern</a:t>
            </a:r>
          </a:p>
          <a:p>
            <a:pPr marL="455613" lvl="1" indent="-285750"/>
            <a:r>
              <a:rPr lang="en-US" dirty="0"/>
              <a:t>The Server‑Side Discovery </a:t>
            </a:r>
            <a:r>
              <a:rPr lang="en-US" dirty="0" smtClean="0"/>
              <a:t>Pattern</a:t>
            </a:r>
          </a:p>
          <a:p>
            <a:pPr marL="455613" lvl="1" indent="-285750"/>
            <a:r>
              <a:rPr lang="en-US" dirty="0"/>
              <a:t>The Service </a:t>
            </a:r>
            <a:r>
              <a:rPr lang="en-US" dirty="0" smtClean="0"/>
              <a:t>Registry</a:t>
            </a:r>
          </a:p>
          <a:p>
            <a:pPr marL="285750" indent="-285750">
              <a:buFont typeface="Arial" panose="020B0604020202020204" pitchFamily="34" charset="0"/>
              <a:buChar char="•"/>
            </a:pPr>
            <a:r>
              <a:rPr lang="en-US" dirty="0" smtClean="0"/>
              <a:t>Spring cloud Circuit Breaker using Hystrix</a:t>
            </a:r>
          </a:p>
          <a:p>
            <a:endParaRPr lang="en-US" dirty="0" smtClean="0"/>
          </a:p>
          <a:p>
            <a:r>
              <a:rPr lang="en-US" dirty="0" smtClean="0"/>
              <a:t/>
            </a:r>
            <a:br>
              <a:rPr lang="en-US" dirty="0" smtClean="0"/>
            </a:br>
            <a:endParaRPr lang="en-US" dirty="0" smtClean="0"/>
          </a:p>
          <a:p>
            <a:endParaRPr lang="en-US" dirty="0" smtClean="0"/>
          </a:p>
          <a:p>
            <a:endParaRPr lang="en-US" dirty="0"/>
          </a:p>
          <a:p>
            <a:endParaRPr lang="en-US" dirty="0" smtClean="0"/>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2" name="Text Placeholder 1"/>
          <p:cNvSpPr>
            <a:spLocks noGrp="1"/>
          </p:cNvSpPr>
          <p:nvPr>
            <p:ph type="body" sz="quarter" idx="11"/>
          </p:nvPr>
        </p:nvSpPr>
        <p:spPr/>
        <p:txBody>
          <a:bodyPr/>
          <a:lstStyle/>
          <a:p>
            <a:r>
              <a:rPr lang="en-US" dirty="0" smtClean="0"/>
              <a:t>Agenda</a:t>
            </a:r>
            <a:endParaRPr lang="en-US" dirty="0"/>
          </a:p>
        </p:txBody>
      </p:sp>
    </p:spTree>
    <p:extLst>
      <p:ext uri="{BB962C8B-B14F-4D97-AF65-F5344CB8AC3E}">
        <p14:creationId xmlns:p14="http://schemas.microsoft.com/office/powerpoint/2010/main" val="88492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Microservices:</a:t>
            </a:r>
            <a:r>
              <a:rPr lang="en-US" dirty="0"/>
              <a:t/>
            </a:r>
            <a:br>
              <a:rPr lang="en-US" dirty="0"/>
            </a:br>
            <a:endParaRPr lang="en-US" dirty="0"/>
          </a:p>
        </p:txBody>
      </p:sp>
      <p:sp>
        <p:nvSpPr>
          <p:cNvPr id="3" name="Text Placeholder 2"/>
          <p:cNvSpPr>
            <a:spLocks noGrp="1"/>
          </p:cNvSpPr>
          <p:nvPr>
            <p:ph type="body" sz="quarter" idx="10"/>
          </p:nvPr>
        </p:nvSpPr>
        <p:spPr>
          <a:xfrm>
            <a:off x="228600" y="1356293"/>
            <a:ext cx="8686800" cy="1379865"/>
          </a:xfrm>
        </p:spPr>
        <p:txBody>
          <a:bodyPr/>
          <a:lstStyle/>
          <a:p>
            <a:pPr marL="285750" indent="-285750">
              <a:buFont typeface="Arial" panose="020B0604020202020204" pitchFamily="34" charset="0"/>
              <a:buChar char="•"/>
            </a:pPr>
            <a:r>
              <a:rPr lang="en-US" dirty="0"/>
              <a:t>Microservices, aka </a:t>
            </a:r>
            <a:r>
              <a:rPr lang="en-US" dirty="0" smtClean="0"/>
              <a:t>Microservices </a:t>
            </a:r>
            <a:r>
              <a:rPr lang="en-US" dirty="0"/>
              <a:t>Architecture, is an architectural style that structures an application as a collection of small autonomous services, modeled around a business domain</a:t>
            </a:r>
            <a:r>
              <a:rPr lang="en-US" dirty="0" smtClean="0"/>
              <a:t>.</a:t>
            </a:r>
          </a:p>
          <a:p>
            <a:pPr marL="285750" indent="-285750">
              <a:buFont typeface="Arial" panose="020B0604020202020204" pitchFamily="34" charset="0"/>
              <a:buChar char="•"/>
            </a:pPr>
            <a:endParaRPr lang="en-US" dirty="0"/>
          </a:p>
        </p:txBody>
      </p:sp>
      <p:sp>
        <p:nvSpPr>
          <p:cNvPr id="4" name="Text Placeholder 3"/>
          <p:cNvSpPr>
            <a:spLocks noGrp="1"/>
          </p:cNvSpPr>
          <p:nvPr>
            <p:ph type="body" sz="quarter" idx="11"/>
          </p:nvPr>
        </p:nvSpPr>
        <p:spPr/>
        <p:txBody>
          <a:bodyPr/>
          <a:lstStyle/>
          <a:p>
            <a:endParaRPr lang="en-US" dirty="0"/>
          </a:p>
        </p:txBody>
      </p:sp>
      <p:pic>
        <p:nvPicPr>
          <p:cNvPr id="5" name="Picture 4"/>
          <p:cNvPicPr>
            <a:picLocks noChangeAspect="1"/>
          </p:cNvPicPr>
          <p:nvPr/>
        </p:nvPicPr>
        <p:blipFill>
          <a:blip r:embed="rId2"/>
          <a:stretch>
            <a:fillRect/>
          </a:stretch>
        </p:blipFill>
        <p:spPr>
          <a:xfrm>
            <a:off x="1371600" y="2590800"/>
            <a:ext cx="5867400" cy="3352800"/>
          </a:xfrm>
          <a:prstGeom prst="rect">
            <a:avLst/>
          </a:prstGeom>
        </p:spPr>
      </p:pic>
    </p:spTree>
    <p:extLst>
      <p:ext uri="{BB962C8B-B14F-4D97-AF65-F5344CB8AC3E}">
        <p14:creationId xmlns:p14="http://schemas.microsoft.com/office/powerpoint/2010/main" val="1158799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flipV="1">
            <a:off x="131975" y="381000"/>
            <a:ext cx="8783425" cy="76199"/>
          </a:xfrm>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a:t/>
            </a:r>
            <a:br>
              <a:rPr lang="en-US" dirty="0"/>
            </a:br>
            <a:endParaRPr lang="en-US" dirty="0"/>
          </a:p>
        </p:txBody>
      </p:sp>
      <p:sp>
        <p:nvSpPr>
          <p:cNvPr id="3" name="Text Placeholder 2"/>
          <p:cNvSpPr>
            <a:spLocks noGrp="1"/>
          </p:cNvSpPr>
          <p:nvPr>
            <p:ph type="body" sz="quarter" idx="10"/>
          </p:nvPr>
        </p:nvSpPr>
        <p:spPr>
          <a:xfrm>
            <a:off x="131975" y="457200"/>
            <a:ext cx="8783425" cy="5943600"/>
          </a:xfrm>
        </p:spPr>
        <p:txBody>
          <a:bodyPr/>
          <a:lstStyle/>
          <a:p>
            <a:pPr marL="285750" indent="-285750">
              <a:buFont typeface="Arial" panose="020B0604020202020204" pitchFamily="34" charset="0"/>
              <a:buChar char="•"/>
            </a:pPr>
            <a:r>
              <a:rPr lang="en-US" dirty="0"/>
              <a:t>In </a:t>
            </a:r>
            <a:r>
              <a:rPr lang="en-US" dirty="0" err="1"/>
              <a:t>Microservice</a:t>
            </a:r>
            <a:r>
              <a:rPr lang="en-US" dirty="0"/>
              <a:t> Architecture, each service is self-contained and implements a single business capability</a:t>
            </a:r>
            <a:r>
              <a:rPr lang="en-US" dirty="0" smtClean="0"/>
              <a:t>.</a:t>
            </a:r>
          </a:p>
          <a:p>
            <a:pPr marL="285750" indent="-285750">
              <a:buFont typeface="Arial" panose="020B0604020202020204" pitchFamily="34" charset="0"/>
              <a:buChar char="•"/>
            </a:pPr>
            <a:r>
              <a:rPr lang="en-US" dirty="0"/>
              <a:t>Each </a:t>
            </a:r>
            <a:r>
              <a:rPr lang="en-US" dirty="0" err="1"/>
              <a:t>microservice</a:t>
            </a:r>
            <a:r>
              <a:rPr lang="en-US" dirty="0"/>
              <a:t> should have its own database and should contain data relevant to that </a:t>
            </a:r>
            <a:r>
              <a:rPr lang="en-US" dirty="0" err="1"/>
              <a:t>microservice</a:t>
            </a:r>
            <a:r>
              <a:rPr lang="en-US" dirty="0"/>
              <a:t> </a:t>
            </a:r>
            <a:r>
              <a:rPr lang="en-US" dirty="0" smtClean="0"/>
              <a:t>itself.</a:t>
            </a:r>
            <a:r>
              <a:rPr lang="en-US" dirty="0"/>
              <a:t> This will allow you to deploy individual services </a:t>
            </a:r>
            <a:r>
              <a:rPr lang="en-US" dirty="0" smtClean="0"/>
              <a:t>independently.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2" name="Text Placeholder 1"/>
          <p:cNvSpPr>
            <a:spLocks noGrp="1"/>
          </p:cNvSpPr>
          <p:nvPr>
            <p:ph type="body" sz="quarter" idx="11"/>
          </p:nvPr>
        </p:nvSpPr>
        <p:spPr/>
        <p:txBody>
          <a:bodyPr/>
          <a:lstStyle/>
          <a:p>
            <a:r>
              <a:rPr lang="en-US" b="1" dirty="0" smtClean="0"/>
              <a:t>Introduction to Microservices</a:t>
            </a:r>
            <a:endParaRPr lang="en-US" b="1" dirty="0"/>
          </a:p>
        </p:txBody>
      </p:sp>
      <p:pic>
        <p:nvPicPr>
          <p:cNvPr id="7170" name="Picture 2" descr="https://dotnetvibes.files.wordpress.com/2018/09/decentralized-data-management.png?w=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666750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799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Monolith vs. Microservices Architecture:</a:t>
            </a:r>
            <a:endParaRPr lang="en-US" dirty="0"/>
          </a:p>
        </p:txBody>
      </p:sp>
      <p:sp>
        <p:nvSpPr>
          <p:cNvPr id="7" name="Text Placeholder 6"/>
          <p:cNvSpPr>
            <a:spLocks noGrp="1"/>
          </p:cNvSpPr>
          <p:nvPr>
            <p:ph type="body" sz="quarter" idx="10"/>
          </p:nvPr>
        </p:nvSpPr>
        <p:spPr>
          <a:xfrm>
            <a:off x="228600" y="1356293"/>
            <a:ext cx="8686800" cy="2205732"/>
          </a:xfrm>
        </p:spPr>
        <p:txBody>
          <a:bodyPr/>
          <a:lstStyle/>
          <a:p>
            <a:r>
              <a:rPr lang="en-US" sz="2000" b="1" dirty="0" smtClean="0"/>
              <a:t>Monolith Architecture</a:t>
            </a:r>
            <a:r>
              <a:rPr lang="en-US" sz="2000" dirty="0" smtClean="0"/>
              <a:t>: </a:t>
            </a:r>
            <a:r>
              <a:rPr lang="en-US" dirty="0" smtClean="0"/>
              <a:t>A </a:t>
            </a:r>
            <a:r>
              <a:rPr lang="en-US" dirty="0"/>
              <a:t>monolithic application has single code base with multiple modules. Modules are divided as either for business features or technical features. It has single build system which build entire application. It also has single executable or deployable binary</a:t>
            </a:r>
            <a:r>
              <a:rPr lang="en-US" dirty="0" smtClean="0"/>
              <a:t>.</a:t>
            </a:r>
          </a:p>
          <a:p>
            <a:endParaRPr lang="en-US" sz="2000" dirty="0"/>
          </a:p>
          <a:p>
            <a:endParaRPr lang="en-US" sz="2000" dirty="0" smtClean="0"/>
          </a:p>
        </p:txBody>
      </p:sp>
      <p:sp>
        <p:nvSpPr>
          <p:cNvPr id="2" name="Text Placeholder 1"/>
          <p:cNvSpPr>
            <a:spLocks noGrp="1"/>
          </p:cNvSpPr>
          <p:nvPr>
            <p:ph type="body" sz="quarter" idx="11"/>
          </p:nvPr>
        </p:nvSpPr>
        <p:spPr/>
        <p:txBody>
          <a:bodyPr/>
          <a:lstStyle/>
          <a:p>
            <a:r>
              <a:rPr lang="en-US" dirty="0" smtClean="0"/>
              <a:t>Monolith vs Microservices Architecture</a:t>
            </a:r>
            <a:endParaRPr lang="en-US" dirty="0"/>
          </a:p>
        </p:txBody>
      </p:sp>
      <p:pic>
        <p:nvPicPr>
          <p:cNvPr id="9" name="Picture 8"/>
          <p:cNvPicPr>
            <a:picLocks noChangeAspect="1"/>
          </p:cNvPicPr>
          <p:nvPr/>
        </p:nvPicPr>
        <p:blipFill>
          <a:blip r:embed="rId2"/>
          <a:stretch>
            <a:fillRect/>
          </a:stretch>
        </p:blipFill>
        <p:spPr>
          <a:xfrm>
            <a:off x="1524000" y="2895600"/>
            <a:ext cx="5715000" cy="2971800"/>
          </a:xfrm>
          <a:prstGeom prst="rect">
            <a:avLst/>
          </a:prstGeom>
        </p:spPr>
      </p:pic>
    </p:spTree>
    <p:extLst>
      <p:ext uri="{BB962C8B-B14F-4D97-AF65-F5344CB8AC3E}">
        <p14:creationId xmlns:p14="http://schemas.microsoft.com/office/powerpoint/2010/main" val="1926342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685800"/>
            <a:ext cx="8840526" cy="7607211"/>
          </a:xfrm>
        </p:spPr>
        <p:txBody>
          <a:bodyPr/>
          <a:lstStyle/>
          <a:p>
            <a:r>
              <a:rPr lang="en-US" dirty="0" smtClean="0"/>
              <a:t>Advantages of Monolith:</a:t>
            </a:r>
          </a:p>
          <a:p>
            <a:pPr marL="285750" indent="-285750">
              <a:buFont typeface="Arial" panose="020B0604020202020204" pitchFamily="34" charset="0"/>
              <a:buChar char="•"/>
            </a:pPr>
            <a:r>
              <a:rPr lang="en-US" b="1" dirty="0"/>
              <a:t>Fewer Cross-cutting Concerns</a:t>
            </a:r>
            <a:r>
              <a:rPr lang="en-US" dirty="0"/>
              <a:t>: The major advantage of the monolithic architecture is that most apps typically have a large number of cross-cutting concerns, such as logging, rate limiting, and security features such audit trails and DOS protection. When everything is running through the same app, it’s easy to hook up components to those cross-cutting concerns</a:t>
            </a:r>
            <a:r>
              <a:rPr lang="en-US" dirty="0" smtClean="0"/>
              <a:t>.</a:t>
            </a:r>
          </a:p>
          <a:p>
            <a:pPr marL="285750" indent="-285750">
              <a:buFont typeface="Arial" panose="020B0604020202020204" pitchFamily="34" charset="0"/>
              <a:buChar char="•"/>
            </a:pPr>
            <a:r>
              <a:rPr lang="en-US" b="1" dirty="0"/>
              <a:t>Testing is very simple</a:t>
            </a:r>
            <a:r>
              <a:rPr lang="en-US" dirty="0"/>
              <a:t>. Just launch the application and start end-to-end testing. We can also do test automation using Selenium without any difficulty</a:t>
            </a:r>
            <a:r>
              <a:rPr lang="en-US" dirty="0" smtClean="0"/>
              <a:t>.</a:t>
            </a:r>
          </a:p>
          <a:p>
            <a:pPr marL="285750" indent="-285750">
              <a:buFont typeface="Arial" panose="020B0604020202020204" pitchFamily="34" charset="0"/>
              <a:buChar char="•"/>
            </a:pPr>
            <a:r>
              <a:rPr lang="en-US" dirty="0"/>
              <a:t>Deploying the monolithic application is straightforward; just </a:t>
            </a:r>
            <a:r>
              <a:rPr lang="en-US" b="1" dirty="0"/>
              <a:t>copy the packaged application to the server</a:t>
            </a:r>
            <a:r>
              <a:rPr lang="en-US" b="1" dirty="0" smtClean="0"/>
              <a:t>.</a:t>
            </a:r>
          </a:p>
          <a:p>
            <a:pPr marL="285750" indent="-285750">
              <a:buFont typeface="Arial" panose="020B0604020202020204" pitchFamily="34" charset="0"/>
              <a:buChar char="•"/>
            </a:pPr>
            <a:endParaRPr lang="en-US" dirty="0"/>
          </a:p>
          <a:p>
            <a:r>
              <a:rPr lang="en-US" dirty="0" smtClean="0"/>
              <a:t>Disadvantages of Monolith:</a:t>
            </a:r>
          </a:p>
          <a:p>
            <a:pPr marL="285750" indent="-285750">
              <a:buFont typeface="Arial" panose="020B0604020202020204" pitchFamily="34" charset="0"/>
              <a:buChar char="•"/>
            </a:pPr>
            <a:r>
              <a:rPr lang="en-US" b="1" dirty="0"/>
              <a:t>Flexibility</a:t>
            </a:r>
            <a:r>
              <a:rPr lang="en-US" dirty="0"/>
              <a:t>: Monolithic architecture is not flexible. We can’t use different technologies. The technology stack is decided at the start and followed throughout.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a:p>
            <a:endParaRPr lang="en-US" dirty="0"/>
          </a:p>
          <a:p>
            <a:pPr marL="285750" indent="-285750">
              <a:buFont typeface="Arial" panose="020B0604020202020204" pitchFamily="34" charset="0"/>
              <a:buChar char="•"/>
            </a:pPr>
            <a:endParaRPr lang="en-US" dirty="0"/>
          </a:p>
        </p:txBody>
      </p:sp>
      <p:sp>
        <p:nvSpPr>
          <p:cNvPr id="4" name="Text Placeholder 3"/>
          <p:cNvSpPr>
            <a:spLocks noGrp="1"/>
          </p:cNvSpPr>
          <p:nvPr>
            <p:ph type="body" sz="quarter" idx="11"/>
          </p:nvPr>
        </p:nvSpPr>
        <p:spPr/>
        <p:txBody>
          <a:bodyPr/>
          <a:lstStyle/>
          <a:p>
            <a:r>
              <a:rPr lang="en-US" dirty="0" smtClean="0"/>
              <a:t>Monolith vs Microservices</a:t>
            </a:r>
            <a:endParaRPr lang="en-US" dirty="0"/>
          </a:p>
        </p:txBody>
      </p:sp>
    </p:spTree>
    <p:extLst>
      <p:ext uri="{BB962C8B-B14F-4D97-AF65-F5344CB8AC3E}">
        <p14:creationId xmlns:p14="http://schemas.microsoft.com/office/powerpoint/2010/main" val="808117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533400"/>
            <a:ext cx="8915400" cy="2667397"/>
          </a:xfrm>
        </p:spPr>
        <p:txBody>
          <a:bodyPr/>
          <a:lstStyle/>
          <a:p>
            <a:pPr marL="285750" indent="-285750">
              <a:buFont typeface="Arial" panose="020B0604020202020204" pitchFamily="34" charset="0"/>
              <a:buChar char="•"/>
            </a:pPr>
            <a:r>
              <a:rPr lang="en-US" b="1" dirty="0"/>
              <a:t>Reliability</a:t>
            </a:r>
            <a:r>
              <a:rPr lang="en-US" dirty="0"/>
              <a:t>: It's not reliable. If one feature goes down, the entire application might go down</a:t>
            </a:r>
            <a:r>
              <a:rPr lang="en-US" dirty="0" smtClean="0"/>
              <a:t>.</a:t>
            </a:r>
          </a:p>
          <a:p>
            <a:pPr marL="285750" indent="-285750">
              <a:buFont typeface="Arial" panose="020B0604020202020204" pitchFamily="34" charset="0"/>
              <a:buChar char="•"/>
            </a:pPr>
            <a:r>
              <a:rPr lang="en-US" b="1" dirty="0"/>
              <a:t>Development speed</a:t>
            </a:r>
            <a:r>
              <a:rPr lang="en-US" dirty="0"/>
              <a:t>: Development is really slow in monolithic architecture. It's difficult for new team members to understand and modify the code of a large monolithic </a:t>
            </a:r>
            <a:r>
              <a:rPr lang="en-US" dirty="0" smtClean="0"/>
              <a:t>application</a:t>
            </a:r>
          </a:p>
          <a:p>
            <a:pPr marL="285750" indent="-285750">
              <a:buFont typeface="Arial" panose="020B0604020202020204" pitchFamily="34" charset="0"/>
              <a:buChar char="•"/>
            </a:pPr>
            <a:r>
              <a:rPr lang="en-US" b="1" dirty="0"/>
              <a:t>Continuous deployment</a:t>
            </a:r>
            <a:r>
              <a:rPr lang="en-US" dirty="0"/>
              <a:t>:  Continuous deployment is extremely difficult. Large monolithic applications are actually an obstacle to frequent deployments. In order to update one component, we have to redeploy the entire application.</a:t>
            </a:r>
            <a:endParaRPr lang="en-US" dirty="0"/>
          </a:p>
        </p:txBody>
      </p:sp>
      <p:sp>
        <p:nvSpPr>
          <p:cNvPr id="4" name="Text Placeholder 3"/>
          <p:cNvSpPr>
            <a:spLocks noGrp="1"/>
          </p:cNvSpPr>
          <p:nvPr>
            <p:ph type="body" sz="quarter" idx="11"/>
          </p:nvPr>
        </p:nvSpPr>
        <p:spPr/>
        <p:txBody>
          <a:bodyPr/>
          <a:lstStyle/>
          <a:p>
            <a:r>
              <a:rPr lang="en-US" dirty="0" smtClean="0"/>
              <a:t>Monolith vs Microservices:</a:t>
            </a:r>
            <a:endParaRPr lang="en-US" dirty="0"/>
          </a:p>
        </p:txBody>
      </p:sp>
    </p:spTree>
    <p:extLst>
      <p:ext uri="{BB962C8B-B14F-4D97-AF65-F5344CB8AC3E}">
        <p14:creationId xmlns:p14="http://schemas.microsoft.com/office/powerpoint/2010/main" val="3070223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Monolith vs Microservices Architecture</a:t>
            </a:r>
            <a:endParaRPr lang="en-US" dirty="0"/>
          </a:p>
        </p:txBody>
      </p:sp>
      <p:sp>
        <p:nvSpPr>
          <p:cNvPr id="3" name="Title 2"/>
          <p:cNvSpPr>
            <a:spLocks noGrp="1"/>
          </p:cNvSpPr>
          <p:nvPr>
            <p:ph type="title"/>
          </p:nvPr>
        </p:nvSpPr>
        <p:spPr>
          <a:xfrm>
            <a:off x="131975" y="457200"/>
            <a:ext cx="8783425" cy="5029200"/>
          </a:xfrm>
        </p:spPr>
        <p:txBody>
          <a:bodyPr>
            <a:normAutofit/>
          </a:bodyPr>
          <a:lstStyle/>
          <a:p>
            <a:r>
              <a:rPr lang="en-US" sz="2000" b="1" dirty="0" smtClean="0"/>
              <a:t>Microservices </a:t>
            </a:r>
            <a:r>
              <a:rPr lang="en-US" sz="2000" b="1" dirty="0"/>
              <a:t>Architecture</a:t>
            </a:r>
            <a:r>
              <a:rPr lang="en-US" sz="2000" dirty="0"/>
              <a:t>: A </a:t>
            </a:r>
            <a:r>
              <a:rPr lang="en-US" sz="2000" dirty="0" smtClean="0"/>
              <a:t>Microservices </a:t>
            </a:r>
            <a:r>
              <a:rPr lang="en-US" sz="2000" dirty="0"/>
              <a:t>architecture consists of a collection of small, autonomous services. Each service is self-contained and should implement a single business </a:t>
            </a:r>
            <a:r>
              <a:rPr lang="en-US" sz="2000" dirty="0" smtClean="0"/>
              <a:t>capability</a:t>
            </a:r>
            <a:br>
              <a:rPr lang="en-US" sz="2000" dirty="0" smtClean="0"/>
            </a:br>
            <a:r>
              <a:rPr lang="en-US" sz="2000" dirty="0"/>
              <a:t/>
            </a:r>
            <a:br>
              <a:rPr lang="en-US" sz="2000" dirty="0"/>
            </a:br>
            <a:endParaRPr lang="en-US" sz="2000" dirty="0"/>
          </a:p>
        </p:txBody>
      </p:sp>
      <p:pic>
        <p:nvPicPr>
          <p:cNvPr id="4" name="Picture 3"/>
          <p:cNvPicPr>
            <a:picLocks noChangeAspect="1"/>
          </p:cNvPicPr>
          <p:nvPr/>
        </p:nvPicPr>
        <p:blipFill>
          <a:blip r:embed="rId2"/>
          <a:stretch>
            <a:fillRect/>
          </a:stretch>
        </p:blipFill>
        <p:spPr>
          <a:xfrm>
            <a:off x="990600" y="1524000"/>
            <a:ext cx="6124575" cy="4610100"/>
          </a:xfrm>
          <a:prstGeom prst="rect">
            <a:avLst/>
          </a:prstGeom>
        </p:spPr>
      </p:pic>
    </p:spTree>
    <p:extLst>
      <p:ext uri="{BB962C8B-B14F-4D97-AF65-F5344CB8AC3E}">
        <p14:creationId xmlns:p14="http://schemas.microsoft.com/office/powerpoint/2010/main" val="46929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533400"/>
            <a:ext cx="8915400" cy="3857466"/>
          </a:xfrm>
        </p:spPr>
        <p:txBody>
          <a:bodyPr/>
          <a:lstStyle/>
          <a:p>
            <a:r>
              <a:rPr lang="en-US" dirty="0" smtClean="0"/>
              <a:t>Advantages of Microservices:</a:t>
            </a:r>
          </a:p>
          <a:p>
            <a:pPr marL="285750" indent="-285750">
              <a:buFont typeface="Arial" panose="020B0604020202020204" pitchFamily="34" charset="0"/>
              <a:buChar char="•"/>
            </a:pPr>
            <a:r>
              <a:rPr lang="en-US" b="1" dirty="0"/>
              <a:t>Flexibility</a:t>
            </a:r>
            <a:r>
              <a:rPr lang="en-US" dirty="0"/>
              <a:t>: Microservices architecture is quite flexible. Different </a:t>
            </a:r>
            <a:r>
              <a:rPr lang="en-US" dirty="0"/>
              <a:t>M</a:t>
            </a:r>
            <a:r>
              <a:rPr lang="en-US" dirty="0" smtClean="0"/>
              <a:t>icroservices </a:t>
            </a:r>
            <a:r>
              <a:rPr lang="en-US" dirty="0"/>
              <a:t>can be developed in different </a:t>
            </a:r>
            <a:r>
              <a:rPr lang="en-US" dirty="0" smtClean="0"/>
              <a:t>technologies</a:t>
            </a:r>
          </a:p>
          <a:p>
            <a:pPr marL="285750" indent="-285750">
              <a:buFont typeface="Arial" panose="020B0604020202020204" pitchFamily="34" charset="0"/>
              <a:buChar char="•"/>
            </a:pPr>
            <a:r>
              <a:rPr lang="en-US" b="1" dirty="0"/>
              <a:t>Reliability</a:t>
            </a:r>
            <a:r>
              <a:rPr lang="en-US" dirty="0"/>
              <a:t>: Microservices architecture can be very reliable. If one feature goes down, the entire application doesn’t go down</a:t>
            </a:r>
            <a:r>
              <a:rPr lang="en-US" dirty="0" smtClean="0"/>
              <a:t>.</a:t>
            </a:r>
          </a:p>
          <a:p>
            <a:pPr marL="285750" indent="-285750">
              <a:buFont typeface="Arial" panose="020B0604020202020204" pitchFamily="34" charset="0"/>
              <a:buChar char="•"/>
            </a:pPr>
            <a:r>
              <a:rPr lang="en-US" b="1" dirty="0"/>
              <a:t>Dev</a:t>
            </a:r>
            <a:r>
              <a:rPr lang="en-US" b="1" dirty="0"/>
              <a:t>elopment</a:t>
            </a:r>
            <a:r>
              <a:rPr lang="en-US" dirty="0"/>
              <a:t> </a:t>
            </a:r>
            <a:r>
              <a:rPr lang="en-US" b="1" dirty="0"/>
              <a:t>speed</a:t>
            </a:r>
            <a:r>
              <a:rPr lang="en-US" dirty="0"/>
              <a:t>: Development is pretty fast in </a:t>
            </a:r>
            <a:r>
              <a:rPr lang="en-US" dirty="0"/>
              <a:t>M</a:t>
            </a:r>
            <a:r>
              <a:rPr lang="en-US" dirty="0" smtClean="0"/>
              <a:t>icroservices </a:t>
            </a:r>
            <a:r>
              <a:rPr lang="en-US" dirty="0"/>
              <a:t>architecture. Since the volume of code is much less for a </a:t>
            </a:r>
            <a:r>
              <a:rPr lang="en-US" dirty="0" err="1"/>
              <a:t>M</a:t>
            </a:r>
            <a:r>
              <a:rPr lang="en-US" dirty="0" err="1" smtClean="0"/>
              <a:t>icroservice</a:t>
            </a:r>
            <a:r>
              <a:rPr lang="en-US" dirty="0"/>
              <a:t>, it’s not difficult for new team members to understand and modify the code</a:t>
            </a:r>
            <a:r>
              <a:rPr lang="en-US" dirty="0" smtClean="0"/>
              <a:t>.</a:t>
            </a:r>
          </a:p>
          <a:p>
            <a:pPr marL="285750" indent="-285750">
              <a:buFont typeface="Arial" panose="020B0604020202020204" pitchFamily="34" charset="0"/>
              <a:buChar char="•"/>
            </a:pPr>
            <a:r>
              <a:rPr lang="en-US" b="1" dirty="0"/>
              <a:t>Development speed</a:t>
            </a:r>
            <a:r>
              <a:rPr lang="en-US" dirty="0"/>
              <a:t>: Development is pretty fast in </a:t>
            </a:r>
            <a:r>
              <a:rPr lang="en-US" dirty="0"/>
              <a:t>M</a:t>
            </a:r>
            <a:r>
              <a:rPr lang="en-US" dirty="0" smtClean="0"/>
              <a:t>icroservices </a:t>
            </a:r>
            <a:r>
              <a:rPr lang="en-US" dirty="0"/>
              <a:t>architecture. Since the volume of code is much less for a </a:t>
            </a:r>
            <a:r>
              <a:rPr lang="en-US" dirty="0" err="1"/>
              <a:t>M</a:t>
            </a:r>
            <a:r>
              <a:rPr lang="en-US" dirty="0" err="1" smtClean="0"/>
              <a:t>icroservice</a:t>
            </a:r>
            <a:r>
              <a:rPr lang="en-US" dirty="0"/>
              <a:t>, it’s not difficult for new team members to understand and modify the code.</a:t>
            </a:r>
            <a:endParaRPr lang="en-US" dirty="0"/>
          </a:p>
        </p:txBody>
      </p:sp>
      <p:sp>
        <p:nvSpPr>
          <p:cNvPr id="2" name="Text Placeholder 1"/>
          <p:cNvSpPr>
            <a:spLocks noGrp="1"/>
          </p:cNvSpPr>
          <p:nvPr>
            <p:ph type="body" sz="quarter" idx="11"/>
          </p:nvPr>
        </p:nvSpPr>
        <p:spPr/>
        <p:txBody>
          <a:bodyPr/>
          <a:lstStyle/>
          <a:p>
            <a:r>
              <a:rPr lang="en-US" dirty="0" smtClean="0"/>
              <a:t>Monolith Vs. Microservices:</a:t>
            </a:r>
            <a:endParaRPr lang="en-US" dirty="0"/>
          </a:p>
        </p:txBody>
      </p:sp>
    </p:spTree>
    <p:extLst>
      <p:ext uri="{BB962C8B-B14F-4D97-AF65-F5344CB8AC3E}">
        <p14:creationId xmlns:p14="http://schemas.microsoft.com/office/powerpoint/2010/main" val="1558323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npact2014.8">
  <a:themeElements>
    <a:clrScheme name="GNPT2">
      <a:dk1>
        <a:sysClr val="windowText" lastClr="000000"/>
      </a:dk1>
      <a:lt1>
        <a:sysClr val="window" lastClr="FFFFFF"/>
      </a:lt1>
      <a:dk2>
        <a:srgbClr val="F5E003"/>
      </a:dk2>
      <a:lt2>
        <a:srgbClr val="1AA2DC"/>
      </a:lt2>
      <a:accent1>
        <a:srgbClr val="00608A"/>
      </a:accent1>
      <a:accent2>
        <a:srgbClr val="905500"/>
      </a:accent2>
      <a:accent3>
        <a:srgbClr val="4C7520"/>
      </a:accent3>
      <a:accent4>
        <a:srgbClr val="F7941E"/>
      </a:accent4>
      <a:accent5>
        <a:srgbClr val="8DC63F"/>
      </a:accent5>
      <a:accent6>
        <a:srgbClr val="959697"/>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Genpact2014.8</Template>
  <TotalTime>15701</TotalTime>
  <Words>1265</Words>
  <Application>Microsoft Office PowerPoint</Application>
  <PresentationFormat>On-screen Show (4:3)</PresentationFormat>
  <Paragraphs>96</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Arial Unicode MS</vt:lpstr>
      <vt:lpstr>Wingdings</vt:lpstr>
      <vt:lpstr>Genpact2014.8</vt:lpstr>
      <vt:lpstr>think-cell Slide</vt:lpstr>
      <vt:lpstr>PowerPoint Presentation</vt:lpstr>
      <vt:lpstr>Agenda</vt:lpstr>
      <vt:lpstr>Introduction to Microservices: </vt:lpstr>
      <vt:lpstr>    </vt:lpstr>
      <vt:lpstr>Monolith vs. Microservices Architecture:</vt:lpstr>
      <vt:lpstr>PowerPoint Presentation</vt:lpstr>
      <vt:lpstr>PowerPoint Presentation</vt:lpstr>
      <vt:lpstr>Microservices Architecture: A Microservices architecture consists of a collection of small, autonomous services. Each service is self-contained and should implement a single business capability  </vt:lpstr>
      <vt:lpstr>PowerPoint Presentation</vt:lpstr>
      <vt:lpstr>PowerPoint Presentation</vt:lpstr>
      <vt:lpstr>PowerPoint Presentation</vt:lpstr>
      <vt:lpstr>Spring cloud Service Discovery and Registry: </vt:lpstr>
      <vt:lpstr>PowerPoint Presentation</vt:lpstr>
      <vt:lpstr>PowerPoint Presentation</vt:lpstr>
      <vt:lpstr>PowerPoint Presentation</vt:lpstr>
      <vt:lpstr>PowerPoint Presentation</vt:lpstr>
      <vt:lpstr>PowerPoint Presentation</vt:lpstr>
      <vt:lpstr>PowerPoint Presentation</vt:lpstr>
    </vt:vector>
  </TitlesOfParts>
  <Company>Genpact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Gencore</dc:creator>
  <cp:lastModifiedBy>Dikshit, Mudit</cp:lastModifiedBy>
  <cp:revision>274</cp:revision>
  <dcterms:created xsi:type="dcterms:W3CDTF">2014-12-08T13:22:45Z</dcterms:created>
  <dcterms:modified xsi:type="dcterms:W3CDTF">2019-06-06T07:36:56Z</dcterms:modified>
</cp:coreProperties>
</file>