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016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2880">
          <p15:clr>
            <a:srgbClr val="A4A3A4"/>
          </p15:clr>
        </p15:guide>
        <p15:guide id="5" pos="1296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eann.j.hancock" initials="" lastIdx="3" clrIdx="0"/>
  <p:cmAuthor id="1" name="kelly.rakowski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4411"/>
    <a:srgbClr val="993399"/>
    <a:srgbClr val="445511"/>
    <a:srgbClr val="FF9900"/>
    <a:srgbClr val="00BBEE"/>
    <a:srgbClr val="66AA44"/>
    <a:srgbClr val="666666"/>
    <a:srgbClr val="DD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6514" autoAdjust="0"/>
    <p:restoredTop sz="93957" autoAdjust="0"/>
  </p:normalViewPr>
  <p:slideViewPr>
    <p:cSldViewPr>
      <p:cViewPr varScale="1">
        <p:scale>
          <a:sx n="68" d="100"/>
          <a:sy n="68" d="100"/>
        </p:scale>
        <p:origin x="-1932" y="-180"/>
      </p:cViewPr>
      <p:guideLst>
        <p:guide orient="horz" pos="2160"/>
        <p:guide orient="horz" pos="2016"/>
        <p:guide orient="horz" pos="2304"/>
        <p:guide pos="2880"/>
        <p:guide pos="1296"/>
        <p:guide pos="192"/>
      </p:guideLst>
    </p:cSldViewPr>
  </p:slideViewPr>
  <p:outlineViewPr>
    <p:cViewPr>
      <p:scale>
        <a:sx n="33" d="100"/>
        <a:sy n="33" d="100"/>
      </p:scale>
      <p:origin x="0" y="17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02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76DC86-B789-444A-808D-432C6D4871F0}" type="datetimeFigureOut">
              <a:rPr lang="en-US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2016 Accenture.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357201-F908-42CD-97A7-781CB7CCA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7941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75C0C9-8522-4674-90CF-EF7E8020F8D3}" type="datetimeFigureOut">
              <a:rPr lang="en-US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2016 Accenture.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E641BD3-27C0-4555-A9B0-9147B0E11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91335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41BD3-27C0-4555-A9B0-9147B0E1100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2016 Accenture.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46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304925"/>
          </a:xfrm>
          <a:prstGeom prst="rect">
            <a:avLst/>
          </a:prstGeom>
          <a:solidFill>
            <a:srgbClr val="0033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8438" y="152400"/>
            <a:ext cx="70405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525" y="1371600"/>
            <a:ext cx="89058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51" name="Picture 3" descr="C:\Users\d.selvakumar\Pictures\11327_jp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6236" y="-1"/>
            <a:ext cx="1627764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MC_Footer"/>
          <p:cNvSpPr txBox="1">
            <a:spLocks/>
          </p:cNvSpPr>
          <p:nvPr userDrawn="1"/>
        </p:nvSpPr>
        <p:spPr>
          <a:xfrm>
            <a:off x="208881" y="6630987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800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2014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22288" indent="-2809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1363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5525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1275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hyperlink" Target="mailto:smriti.agarwall@accentu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1607662" y="-241828"/>
            <a:ext cx="2964338" cy="1691292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+mn-lt"/>
                <a:cs typeface="Arial" charset="0"/>
              </a:rPr>
              <a:t/>
            </a:r>
            <a:br>
              <a:rPr lang="en-US" sz="2000" dirty="0">
                <a:latin typeface="+mn-lt"/>
                <a:cs typeface="Arial" charset="0"/>
              </a:rPr>
            </a:br>
            <a:r>
              <a:rPr lang="en-US" sz="1600" dirty="0">
                <a:latin typeface="+mn-lt"/>
                <a:cs typeface="Arial" charset="0"/>
              </a:rPr>
              <a:t/>
            </a:r>
            <a:br>
              <a:rPr lang="en-US" sz="1600" dirty="0">
                <a:latin typeface="+mn-lt"/>
                <a:cs typeface="Arial" charset="0"/>
              </a:rPr>
            </a:br>
            <a:r>
              <a:rPr lang="en-US" sz="1600" dirty="0">
                <a:latin typeface="+mn-lt"/>
                <a:cs typeface="Arial" charset="0"/>
              </a:rPr>
              <a:t>Smriti Agarwal</a:t>
            </a:r>
            <a:br>
              <a:rPr lang="en-US" sz="1600" dirty="0">
                <a:latin typeface="+mn-lt"/>
                <a:cs typeface="Arial" charset="0"/>
              </a:rPr>
            </a:br>
            <a:r>
              <a:rPr lang="en-US" sz="1600" dirty="0" smtClean="0">
                <a:latin typeface="+mn-lt"/>
                <a:cs typeface="Arial" charset="0"/>
              </a:rPr>
              <a:t>11695635</a:t>
            </a:r>
            <a:br>
              <a:rPr lang="en-US" sz="1600" dirty="0" smtClean="0">
                <a:latin typeface="+mn-lt"/>
                <a:cs typeface="Arial" charset="0"/>
              </a:rPr>
            </a:br>
            <a:r>
              <a:rPr lang="en-US" sz="1600" dirty="0" smtClean="0">
                <a:latin typeface="+mn-lt"/>
                <a:cs typeface="Arial" charset="0"/>
                <a:hlinkClick r:id="rId9"/>
              </a:rPr>
              <a:t>smriti.agarwall@accenture.com</a:t>
            </a:r>
            <a:r>
              <a:rPr lang="en-US" sz="1600" dirty="0">
                <a:latin typeface="+mn-lt"/>
                <a:cs typeface="Arial" charset="0"/>
              </a:rPr>
              <a:t/>
            </a:r>
            <a:br>
              <a:rPr lang="en-US" sz="1600" dirty="0">
                <a:latin typeface="+mn-lt"/>
                <a:cs typeface="Arial" charset="0"/>
              </a:rPr>
            </a:br>
            <a:r>
              <a:rPr lang="en-US" sz="1600" dirty="0" smtClean="0">
                <a:latin typeface="+mn-lt"/>
                <a:cs typeface="Arial" charset="0"/>
              </a:rPr>
              <a:t>Phno|8601725748</a:t>
            </a:r>
            <a:r>
              <a:rPr lang="en-US" sz="2400" dirty="0">
                <a:latin typeface="+mn-lt"/>
                <a:cs typeface="Arial" charset="0"/>
              </a:rPr>
              <a:t/>
            </a:r>
            <a:br>
              <a:rPr lang="en-US" sz="2400" dirty="0">
                <a:latin typeface="+mn-lt"/>
                <a:cs typeface="Arial" charset="0"/>
              </a:rPr>
            </a:br>
            <a:endParaRPr lang="en-US" sz="1800" dirty="0">
              <a:latin typeface="+mn-lt"/>
              <a:cs typeface="Arial" charset="0"/>
            </a:endParaRPr>
          </a:p>
        </p:txBody>
      </p:sp>
      <p:sp>
        <p:nvSpPr>
          <p:cNvPr id="10245" name="Rectangle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20070" y="1295400"/>
            <a:ext cx="4474031" cy="334094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195263" indent="-195263"/>
            <a:r>
              <a:rPr lang="en-US" altLang="zh-CN" sz="1400" b="1" dirty="0">
                <a:solidFill>
                  <a:srgbClr val="FFFFFF"/>
                </a:solidFill>
                <a:latin typeface="+mj-lt"/>
                <a:cs typeface="Arial" charset="0"/>
              </a:rPr>
              <a:t>Relevant</a:t>
            </a:r>
            <a:r>
              <a:rPr lang="en-US" altLang="zh-CN" sz="1400" b="1" i="1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FFFFFF"/>
                </a:solidFill>
                <a:latin typeface="+mj-lt"/>
                <a:cs typeface="Arial" charset="0"/>
              </a:rPr>
              <a:t>Experience</a:t>
            </a:r>
          </a:p>
        </p:txBody>
      </p:sp>
      <p:sp>
        <p:nvSpPr>
          <p:cNvPr id="10" name="Rectangle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612" y="2823650"/>
            <a:ext cx="4290832" cy="370572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195263" indent="-195263"/>
            <a:r>
              <a:rPr lang="en-US" sz="1400" b="1" dirty="0">
                <a:solidFill>
                  <a:srgbClr val="FFFFFF"/>
                </a:solidFill>
                <a:latin typeface="+mj-lt"/>
                <a:cs typeface="Arial" charset="0"/>
              </a:rPr>
              <a:t>Qualification &amp; Skill Summary</a:t>
            </a:r>
          </a:p>
        </p:txBody>
      </p:sp>
      <p:sp>
        <p:nvSpPr>
          <p:cNvPr id="13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274" y="1622296"/>
            <a:ext cx="4259508" cy="1201353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sz="1000" dirty="0"/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Application Development &amp; Analyst with 2.5 years of  experience in Mainframe development with Health Insurance client.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Have gained good knowledge in requirement analysis and defect resolution.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Adaptable to work both as a team member as well as independently.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Excellent communication Skills.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endParaRPr lang="en-US" sz="1000" dirty="0"/>
          </a:p>
          <a:p>
            <a:pPr>
              <a:defRPr/>
            </a:pPr>
            <a:endParaRPr lang="en-US" sz="1000" dirty="0"/>
          </a:p>
          <a:p>
            <a:pPr>
              <a:defRPr/>
            </a:pPr>
            <a:endParaRPr lang="en-US" sz="1000" dirty="0"/>
          </a:p>
          <a:p>
            <a:pPr>
              <a:defRPr/>
            </a:pPr>
            <a:endParaRPr lang="en-US" sz="1000" dirty="0"/>
          </a:p>
          <a:p>
            <a:pPr>
              <a:defRPr/>
            </a:pPr>
            <a:endParaRPr lang="en-US" sz="1000" dirty="0"/>
          </a:p>
        </p:txBody>
      </p:sp>
      <p:sp>
        <p:nvSpPr>
          <p:cNvPr id="10244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295" y="1371600"/>
            <a:ext cx="4376069" cy="250697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195263" indent="-195263"/>
            <a:r>
              <a:rPr lang="en-US" sz="1400" b="1" dirty="0">
                <a:solidFill>
                  <a:srgbClr val="FFFFFF"/>
                </a:solidFill>
                <a:latin typeface="+mj-lt"/>
                <a:cs typeface="Arial" charset="0"/>
              </a:rPr>
              <a:t>Background</a:t>
            </a:r>
          </a:p>
        </p:txBody>
      </p:sp>
      <p:sp>
        <p:nvSpPr>
          <p:cNvPr id="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8117" y="1689559"/>
            <a:ext cx="4542816" cy="3399706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42900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Worked In various development projects with a good exposure in requirement analysis, Debugging and implementation.</a:t>
            </a:r>
          </a:p>
          <a:p>
            <a:pPr marL="342900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Design, build and configure applications to meet business process and application requirements</a:t>
            </a:r>
            <a:endParaRPr lang="en-US" sz="1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Knowledge and experience in more than one recognized development methodology example :Agile and Waterfall methodology.</a:t>
            </a:r>
          </a:p>
          <a:p>
            <a:pPr marL="342900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End-to-end flawless component deliveries, resolving live defects.</a:t>
            </a:r>
          </a:p>
          <a:p>
            <a:pPr marL="342900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Adhere to coding standards. 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Coordinating with Onsite counterparts/SME for gathering information/clarification about requirements. 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Creating Unit Test Plans based on Identified Code change.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Worked on Batch modules, Online modules and Stored Procedures.</a:t>
            </a:r>
          </a:p>
          <a:p>
            <a:pPr marL="342900" lvl="1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Code migration to different environments.</a:t>
            </a:r>
          </a:p>
          <a:p>
            <a:pPr marL="342900" lvl="1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Knowledge transition and demos with client.</a:t>
            </a:r>
          </a:p>
          <a:p>
            <a:pPr marL="342900" lvl="1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Involved in Product Support activities such as resolving real time abends, monitoring jobs, taking reports.</a:t>
            </a:r>
          </a:p>
          <a:p>
            <a:pPr marL="342900" lvl="1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defRPr/>
            </a:pPr>
            <a:r>
              <a:rPr lang="en-US" sz="1000" dirty="0">
                <a:ea typeface="Times New Roman" panose="02020603050405020304" pitchFamily="18" charset="0"/>
                <a:cs typeface="Calibri" panose="020F0502020204030204" pitchFamily="34" charset="0"/>
              </a:rPr>
              <a:t>EPDB application generally maintains the database of providers. It interacts with the different application, interfaces like Claims, DSE, SFE and provides the requested information to them.</a:t>
            </a:r>
            <a:endParaRPr lang="en-US" altLang="en-US" sz="10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n"/>
              <a:defRPr/>
            </a:pPr>
            <a:r>
              <a:rPr lang="en-US" altLang="en-US" sz="1000" dirty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1000" b="1" dirty="0">
                <a:ea typeface="SimSun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GB" sz="1000" b="1" dirty="0">
                <a:solidFill>
                  <a:srgbClr val="323E4F"/>
                </a:solidFill>
                <a:latin typeface="Calibri" panose="020F0502020204030204" pitchFamily="34" charset="0"/>
              </a:rPr>
              <a:t>Client : </a:t>
            </a:r>
            <a:r>
              <a:rPr lang="en-US" altLang="en-US" sz="1000" b="1" dirty="0">
                <a:ea typeface="SimSun" panose="02010600030101010101" pitchFamily="2" charset="-122"/>
                <a:cs typeface="Arial" panose="020B0604020202020204" pitchFamily="34" charset="0"/>
              </a:rPr>
              <a:t>] Aetna Inc, Hartford CT, USA</a:t>
            </a:r>
          </a:p>
          <a:p>
            <a:pPr>
              <a:spcBef>
                <a:spcPts val="300"/>
              </a:spcBef>
              <a:spcAft>
                <a:spcPts val="600"/>
              </a:spcAft>
              <a:defRPr/>
            </a:pPr>
            <a:endParaRPr lang="en-US" sz="1050" dirty="0"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9017184"/>
              </p:ext>
            </p:extLst>
          </p:nvPr>
        </p:nvGraphicFramePr>
        <p:xfrm>
          <a:off x="124668" y="3291463"/>
          <a:ext cx="4145230" cy="29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155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Educational Background: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 Tech(Electronics and communication)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Rectangle 21">
            <a:extLst>
              <a:ext uri="{FF2B5EF4-FFF2-40B4-BE49-F238E27FC236}">
                <a16:creationId xmlns:a16="http://schemas.microsoft.com/office/drawing/2014/main" xmlns="" id="{564C8397-493F-4959-AE79-86FAF54E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1" y="3900298"/>
            <a:ext cx="2189109" cy="2424302"/>
          </a:xfrm>
          <a:prstGeom prst="rect">
            <a:avLst/>
          </a:prstGeom>
          <a:noFill/>
          <a:ln w="12700">
            <a:solidFill>
              <a:srgbClr val="618FFD"/>
            </a:solidFill>
            <a:miter lim="800000"/>
            <a:headEnd/>
            <a:tailEnd/>
          </a:ln>
        </p:spPr>
        <p:txBody>
          <a:bodyPr lIns="92075" tIns="136525" rIns="92075" bIns="136525"/>
          <a:lstStyle>
            <a:lvl1pPr marL="190500" indent="-190500" eaLnBrk="0" hangingPunct="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99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A5002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dk1"/>
                </a:solidFill>
              </a:rPr>
              <a:t>Technical skills </a:t>
            </a:r>
            <a:r>
              <a:rPr lang="en-US" sz="1000" dirty="0">
                <a:solidFill>
                  <a:schemeClr val="dk1"/>
                </a:solidFill>
              </a:rPr>
              <a:t>-COBOL, JCL, DB2, CICS</a:t>
            </a:r>
          </a:p>
          <a:p>
            <a:pPr>
              <a:buClr>
                <a:srgbClr val="A5002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dk1"/>
                </a:solidFill>
              </a:rPr>
              <a:t>Database - </a:t>
            </a:r>
            <a:r>
              <a:rPr lang="en-GB" sz="1000" dirty="0">
                <a:solidFill>
                  <a:schemeClr val="dk1"/>
                </a:solidFill>
              </a:rPr>
              <a:t>DB2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buClr>
                <a:srgbClr val="A5002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dk1"/>
                </a:solidFill>
              </a:rPr>
              <a:t>Tools - 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Endevor</a:t>
            </a:r>
            <a:r>
              <a:rPr lang="en-US" sz="1000" dirty="0">
                <a:solidFill>
                  <a:schemeClr val="dk1"/>
                </a:solidFill>
              </a:rPr>
              <a:t>, </a:t>
            </a:r>
          </a:p>
          <a:p>
            <a:pPr marL="0" indent="0">
              <a:buClr>
                <a:srgbClr val="A50021"/>
              </a:buClr>
              <a:buNone/>
              <a:defRPr/>
            </a:pPr>
            <a:r>
              <a:rPr lang="en-US" sz="1000" dirty="0">
                <a:solidFill>
                  <a:schemeClr val="dk1"/>
                </a:solidFill>
              </a:rPr>
              <a:t>                   Xpeditor </a:t>
            </a:r>
          </a:p>
          <a:p>
            <a:pPr marL="0" indent="0">
              <a:buClr>
                <a:srgbClr val="A50021"/>
              </a:buClr>
              <a:buNone/>
              <a:defRPr/>
            </a:pPr>
            <a:r>
              <a:rPr lang="en-US" sz="1000" dirty="0">
                <a:solidFill>
                  <a:schemeClr val="dk1"/>
                </a:solidFill>
              </a:rPr>
              <a:t>                  Abend Viewer </a:t>
            </a:r>
          </a:p>
          <a:p>
            <a:pPr marL="0" indent="0">
              <a:buClr>
                <a:srgbClr val="A50021"/>
              </a:buClr>
              <a:buNone/>
              <a:defRPr/>
            </a:pPr>
            <a:r>
              <a:rPr lang="en-US" sz="1000" dirty="0">
                <a:solidFill>
                  <a:schemeClr val="dk1"/>
                </a:solidFill>
              </a:rPr>
              <a:t>                  IBM Data Studio, </a:t>
            </a:r>
          </a:p>
          <a:p>
            <a:pPr marL="0" indent="0">
              <a:buClr>
                <a:srgbClr val="A50021"/>
              </a:buClr>
              <a:buNone/>
              <a:defRPr/>
            </a:pPr>
            <a:r>
              <a:rPr lang="en-US" sz="1000" dirty="0">
                <a:solidFill>
                  <a:schemeClr val="dk1"/>
                </a:solidFill>
              </a:rPr>
              <a:t>                  File Aid</a:t>
            </a:r>
          </a:p>
          <a:p>
            <a:pPr>
              <a:buClr>
                <a:srgbClr val="A5002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dk1"/>
                </a:solidFill>
              </a:rPr>
              <a:t>SDLC -</a:t>
            </a:r>
            <a:r>
              <a:rPr lang="en-US" sz="1000" dirty="0">
                <a:solidFill>
                  <a:schemeClr val="dk1"/>
                </a:solidFill>
              </a:rPr>
              <a:t>Well</a:t>
            </a:r>
            <a:r>
              <a:rPr lang="en-US" sz="1000" dirty="0">
                <a:solidFill>
                  <a:srgbClr val="323E4F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dk1"/>
                </a:solidFill>
              </a:rPr>
              <a:t>versed in Agile Methodology as well as waterfall. </a:t>
            </a:r>
          </a:p>
          <a:p>
            <a:pPr>
              <a:buClr>
                <a:srgbClr val="A5002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chemeClr val="dk1"/>
                </a:solidFill>
              </a:rPr>
              <a:t>Scheduler - </a:t>
            </a:r>
            <a:r>
              <a:rPr lang="en-US" sz="1000" dirty="0">
                <a:solidFill>
                  <a:schemeClr val="dk1"/>
                </a:solidFill>
              </a:rPr>
              <a:t>Zeke</a:t>
            </a:r>
            <a:r>
              <a:rPr lang="en-US" sz="900" dirty="0">
                <a:solidFill>
                  <a:schemeClr val="dk1"/>
                </a:solidFill>
              </a:rPr>
              <a:t>	</a:t>
            </a:r>
            <a:endParaRPr lang="en-US" altLang="en-US" sz="900" dirty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C42A945-A933-4494-82A0-E6306170D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09" y="3575999"/>
            <a:ext cx="1477053" cy="2545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050" b="1" i="1" dirty="0">
                <a:latin typeface="+mj-lt"/>
                <a:ea typeface="SimSun" panose="02010600030101010101" pitchFamily="2" charset="-122"/>
              </a:rPr>
              <a:t>Technical Expertise: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xmlns="" id="{2ADD4107-C564-4EA7-BDF8-F9CD10B4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965" y="3958541"/>
            <a:ext cx="1734811" cy="2124382"/>
          </a:xfrm>
          <a:prstGeom prst="rect">
            <a:avLst/>
          </a:prstGeom>
          <a:noFill/>
          <a:ln w="12700">
            <a:solidFill>
              <a:srgbClr val="618FFD"/>
            </a:solidFill>
            <a:miter lim="800000"/>
            <a:headEnd/>
            <a:tailEnd/>
          </a:ln>
        </p:spPr>
        <p:txBody>
          <a:bodyPr lIns="92075" tIns="136525" rIns="92075" bIns="136525"/>
          <a:lstStyle>
            <a:lvl1pPr marL="190500" indent="-190500" eaLnBrk="0" hangingPunct="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99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§"/>
              <a:defRPr/>
            </a:pPr>
            <a:endParaRPr lang="en-US" altLang="en-US" sz="900" dirty="0"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xmlns="" id="{813D5638-EE27-4D8C-8710-501F9C5C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964" y="3465140"/>
            <a:ext cx="1433369" cy="4161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50" b="1" i="1" dirty="0">
                <a:ea typeface="SimSun" panose="02010600030101010101" pitchFamily="2" charset="-122"/>
              </a:rPr>
              <a:t>Achievements /Trainings: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xmlns="" id="{5E33A38C-8786-40F0-9858-1461170799A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10800000" flipV="1">
            <a:off x="4459808" y="5497893"/>
            <a:ext cx="2571462" cy="445706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195263" indent="-195263"/>
            <a:r>
              <a:rPr lang="en-US" sz="1400" b="1" dirty="0">
                <a:solidFill>
                  <a:srgbClr val="FFFFFF"/>
                </a:solidFill>
                <a:latin typeface="+mj-lt"/>
                <a:cs typeface="Arial" charset="0"/>
              </a:rPr>
              <a:t>Previous Project information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69459C-FC08-4649-8D93-28DB0E0900E5}"/>
              </a:ext>
            </a:extLst>
          </p:cNvPr>
          <p:cNvSpPr txBox="1"/>
          <p:nvPr/>
        </p:nvSpPr>
        <p:spPr>
          <a:xfrm>
            <a:off x="2450964" y="3962400"/>
            <a:ext cx="1734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dk1"/>
                </a:solidFill>
                <a:latin typeface="Arial" panose="020B0604020202020204" pitchFamily="34" charset="0"/>
              </a:rPr>
              <a:t>Training in Mainframes.</a:t>
            </a:r>
          </a:p>
          <a:p>
            <a:pPr marL="171450" indent="-17145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dk1"/>
                </a:solidFill>
                <a:latin typeface="Arial" panose="020B0604020202020204" pitchFamily="34" charset="0"/>
              </a:rPr>
              <a:t>Awarded in my previous organization for excellent contribution in project and working with client directly and independently.</a:t>
            </a:r>
            <a:endParaRPr lang="en-GB" sz="1000" dirty="0">
              <a:solidFill>
                <a:schemeClr val="dk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D93183A-BB28-4AE6-BE09-49EBF60C2A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26936"/>
            <a:ext cx="1371600" cy="13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35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9kSdMdb8UuEgvtflRdFW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12y7WQQESpYM9X_q.1U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Jyh5zN_2EeSylI2UPfU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12y7WQQESpYM9X_q.1U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Jyh5zN_2EeSylI2UPfU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12y7WQQESpYM9X_q.1UQ"/>
</p:tagLst>
</file>

<file path=ppt/theme/theme1.xml><?xml version="1.0" encoding="utf-8"?>
<a:theme xmlns:a="http://schemas.openxmlformats.org/drawingml/2006/main" name="Office Theme">
  <a:themeElements>
    <a:clrScheme name="AC Health OW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741A9118CE9EBA47B1E85D10BB8A1470" ma:contentTypeVersion="0" ma:contentTypeDescription="Create a new folder." ma:contentTypeScope="" ma:versionID="448447d5b4a649a743bf274fe5b2182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a7e97febcdc823e6f29eb69cd9a489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temChildCount" minOccurs="0"/>
                <xsd:element ref="ns1:FolderChild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temChildCount" ma:index="3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4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E66BDC-FC91-43F0-9446-88C423128B94}">
  <ds:schemaRefs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A710D8-8B15-45AB-9B3E-409F690CE5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8067DD-F5C5-4954-AB7C-57D9D47D06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21433</TotalTime>
  <Words>215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Smriti Agarwal 11695635 smriti.agarwall@accenture.com Phno|8601725748 </vt:lpstr>
    </vt:vector>
  </TitlesOfParts>
  <Company>Quicksilver Associates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Transformation Community Resumes</dc:title>
  <dc:creator>shyamcharan.gandlur@accenture.com</dc:creator>
  <cp:lastModifiedBy>himani maurya</cp:lastModifiedBy>
  <cp:revision>852</cp:revision>
  <dcterms:created xsi:type="dcterms:W3CDTF">2010-12-17T17:37:41Z</dcterms:created>
  <dcterms:modified xsi:type="dcterms:W3CDTF">2019-05-28T12:18:17Z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0x012000741A9118CE9EBA47B1E85D10BB8A1470</vt:lpwstr>
  </property>
  <property fmtid="{D5CDD505-2E9C-101B-9397-08002B2CF9AE}" pid="3" name="SubmittedBy">
    <vt:lpwstr>DIR\amber.l.brockington</vt:lpwstr>
  </property>
  <property fmtid="{D5CDD505-2E9C-101B-9397-08002B2CF9AE}" pid="4" name="ArchiveDate">
    <vt:lpwstr>2014-06-19T22:00:00Z</vt:lpwstr>
  </property>
  <property fmtid="{D5CDD505-2E9C-101B-9397-08002B2CF9AE}" pid="5" name="Abstract">
    <vt:lpwstr>Resumes of Health Transoformation community members</vt:lpwstr>
  </property>
  <property fmtid="{D5CDD505-2E9C-101B-9397-08002B2CF9AE}" pid="6" name="PertinentToOrgUnit">
    <vt:lpwstr>;#6799;~Operating Groups;#6802;~Health and Public Service</vt:lpwstr>
  </property>
  <property fmtid="{D5CDD505-2E9C-101B-9397-08002B2CF9AE}" pid="7" name="PertinentToDomainSpecialty">
    <vt:lpwstr/>
  </property>
  <property fmtid="{D5CDD505-2E9C-101B-9397-08002B2CF9AE}" pid="8" name="VisibleToAsset">
    <vt:lpwstr/>
  </property>
  <property fmtid="{D5CDD505-2E9C-101B-9397-08002B2CF9AE}" pid="9" name="Contacts">
    <vt:lpwstr>DIR\amber.l.brockington</vt:lpwstr>
  </property>
  <property fmtid="{D5CDD505-2E9C-101B-9397-08002B2CF9AE}" pid="10" name="ConditionsforUse">
    <vt:lpwstr>Accenture Internal Use Only</vt:lpwstr>
  </property>
  <property fmtid="{D5CDD505-2E9C-101B-9397-08002B2CF9AE}" pid="11" name="DetailsPageURL">
    <vt:lpwstr>https://kx.accenture.com/Repositories/ContributionForm.aspx?path=C23/95/91&amp;mode=Read</vt:lpwstr>
  </property>
  <property fmtid="{D5CDD505-2E9C-101B-9397-08002B2CF9AE}" pid="12" name="StorageType">
    <vt:lpwstr>File</vt:lpwstr>
  </property>
  <property fmtid="{D5CDD505-2E9C-101B-9397-08002B2CF9AE}" pid="13" name="OfficialAsset">
    <vt:lpwstr>No</vt:lpwstr>
  </property>
  <property fmtid="{D5CDD505-2E9C-101B-9397-08002B2CF9AE}" pid="14" name="BusinessFunctionKeywords">
    <vt:lpwstr/>
  </property>
  <property fmtid="{D5CDD505-2E9C-101B-9397-08002B2CF9AE}" pid="15" name="CSuiteImperative">
    <vt:lpwstr>;#9043;~Mergers Acquisitions and Alliances;#9042;~Driving Growth;#9044;~Operational Excellence;#9045;~Profit and Cash Optimization;#9974;~Talent</vt:lpwstr>
  </property>
  <property fmtid="{D5CDD505-2E9C-101B-9397-08002B2CF9AE}" pid="16" name="Client">
    <vt:lpwstr/>
  </property>
  <property fmtid="{D5CDD505-2E9C-101B-9397-08002B2CF9AE}" pid="17" name="DeliveryCenter">
    <vt:lpwstr/>
  </property>
  <property fmtid="{D5CDD505-2E9C-101B-9397-08002B2CF9AE}" pid="18" name="ContentCurrentDate">
    <vt:lpwstr>2012-06-19T22:00:00Z</vt:lpwstr>
  </property>
  <property fmtid="{D5CDD505-2E9C-101B-9397-08002B2CF9AE}" pid="19" name="ContribKeywords">
    <vt:lpwstr>;#2216;~Health and Public Service</vt:lpwstr>
  </property>
  <property fmtid="{D5CDD505-2E9C-101B-9397-08002B2CF9AE}" pid="20" name="VendorProductKeywords">
    <vt:lpwstr/>
  </property>
  <property fmtid="{D5CDD505-2E9C-101B-9397-08002B2CF9AE}" pid="21" name="Offerings">
    <vt:lpwstr>;#4933;~Health and Public Service;#9828;~OF-001192 - Health Transformation</vt:lpwstr>
  </property>
  <property fmtid="{D5CDD505-2E9C-101B-9397-08002B2CF9AE}" pid="22" name="EngagementLink">
    <vt:lpwstr/>
  </property>
  <property fmtid="{D5CDD505-2E9C-101B-9397-08002B2CF9AE}" pid="23" name="flagVVID">
    <vt:lpwstr/>
  </property>
  <property fmtid="{D5CDD505-2E9C-101B-9397-08002B2CF9AE}" pid="24" name="KXGeography">
    <vt:lpwstr>;#9059;~North America</vt:lpwstr>
  </property>
  <property fmtid="{D5CDD505-2E9C-101B-9397-08002B2CF9AE}" pid="25" name="ApprovedForUseBy">
    <vt:lpwstr>;#33;~Health and Public Service</vt:lpwstr>
  </property>
  <property fmtid="{D5CDD505-2E9C-101B-9397-08002B2CF9AE}" pid="26" name="DetailsPageURL2">
    <vt:lpwstr>https://kx.accenture.com/Repositories/DownloadForm.aspx?path=C23/95/91/HT%20Community%20Resumes.pptx</vt:lpwstr>
  </property>
  <property fmtid="{D5CDD505-2E9C-101B-9397-08002B2CF9AE}" pid="27" name="PertinentToCountry">
    <vt:lpwstr/>
  </property>
  <property fmtid="{D5CDD505-2E9C-101B-9397-08002B2CF9AE}" pid="28" name="RevisionBy">
    <vt:lpwstr>DIR\amber.l.brockington&lt;br&gt;DIR\ambika.balaraj&lt;br&gt;DIR\ambika.balaraj&lt;br&gt;DIR\amber.l.brockington</vt:lpwstr>
  </property>
  <property fmtid="{D5CDD505-2E9C-101B-9397-08002B2CF9AE}" pid="29" name="DateCreated">
    <vt:lpwstr>2012-06-20T11:58:02Z</vt:lpwstr>
  </property>
  <property fmtid="{D5CDD505-2E9C-101B-9397-08002B2CF9AE}" pid="30" name="TechnologyKeywords">
    <vt:lpwstr/>
  </property>
  <property fmtid="{D5CDD505-2E9C-101B-9397-08002B2CF9AE}" pid="31" name="Geography">
    <vt:lpwstr/>
  </property>
  <property fmtid="{D5CDD505-2E9C-101B-9397-08002B2CF9AE}" pid="32" name="HasAttachment">
    <vt:lpwstr>No</vt:lpwstr>
  </property>
  <property fmtid="{D5CDD505-2E9C-101B-9397-08002B2CF9AE}" pid="33" name="ItemType">
    <vt:lpwstr>;#525;~Accenture Organization Material</vt:lpwstr>
  </property>
  <property fmtid="{D5CDD505-2E9C-101B-9397-08002B2CF9AE}" pid="34" name="FederalData">
    <vt:lpwstr>No</vt:lpwstr>
  </property>
  <property fmtid="{D5CDD505-2E9C-101B-9397-08002B2CF9AE}" pid="35" name="ArchiveStatus">
    <vt:lpwstr>Active</vt:lpwstr>
  </property>
  <property fmtid="{D5CDD505-2E9C-101B-9397-08002B2CF9AE}" pid="36" name="IndustryKeywords">
    <vt:lpwstr>;#377;~Health;#378;~Payer;#379;~Provider;#382;~Public Health</vt:lpwstr>
  </property>
  <property fmtid="{D5CDD505-2E9C-101B-9397-08002B2CF9AE}" pid="37" name="RevisionTime">
    <vt:lpwstr>7/18/2012 11:08:39 AM&lt;br&gt;7/18/2012 2:50:57 AM&lt;br&gt;7/16/2012 7:57:47 AM&lt;br&gt;6/20/2012 1:58:02 PM</vt:lpwstr>
  </property>
  <property fmtid="{D5CDD505-2E9C-101B-9397-08002B2CF9AE}" pid="38" name="AssetClass">
    <vt:lpwstr/>
  </property>
  <property fmtid="{D5CDD505-2E9C-101B-9397-08002B2CF9AE}" pid="39" name="ArchivalDate">
    <vt:lpwstr/>
  </property>
  <property fmtid="{D5CDD505-2E9C-101B-9397-08002B2CF9AE}" pid="40" name="ConditionsforUseComments">
    <vt:lpwstr/>
  </property>
  <property fmtid="{D5CDD505-2E9C-101B-9397-08002B2CF9AE}" pid="41" name="ContribLanguage">
    <vt:lpwstr/>
  </property>
  <property fmtid="{D5CDD505-2E9C-101B-9397-08002B2CF9AE}" pid="42" name="PertinentToServiceLine">
    <vt:lpwstr/>
  </property>
</Properties>
</file>