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57" r:id="rId4"/>
    <p:sldId id="258" r:id="rId5"/>
    <p:sldId id="269" r:id="rId6"/>
    <p:sldId id="260" r:id="rId7"/>
    <p:sldId id="267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9F9FA42-2C43-43EB-8685-13A7CF35FB65}" v="47" dt="2025-02-07T06:59:58.03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91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64FBE-4E7F-4A80-F188-9A7ADA9069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B5838A-12EB-D114-2AB0-58CE62C5AE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ACB54-FA88-668F-7D5E-3A4179064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E4BD4-51A3-427A-82FB-62ED6975AE2B}" type="datetimeFigureOut">
              <a:rPr lang="en-IN" smtClean="0"/>
              <a:t>06-02-2025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50C963-62BE-F064-C061-C178C75BE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57E1B3-08A0-F329-3DD0-DDD6802E3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5B3DA-33BC-4E74-AD6B-8C95E72F95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2643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CC677-D848-C806-46F3-08DB542FB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7D965A-353C-BBF2-A40A-B3B86C7652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8F7C4B-6286-B50F-DB43-F34AF351D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E4BD4-51A3-427A-82FB-62ED6975AE2B}" type="datetimeFigureOut">
              <a:rPr lang="en-IN" smtClean="0"/>
              <a:t>06-02-2025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CB84A2-007C-F30E-7B4F-7CBB02C1A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3B3E96-E0AB-258C-14FC-39CF08969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5B3DA-33BC-4E74-AD6B-8C95E72F95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8262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7E7FE1-4602-08A5-F7C2-FF41BBE887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6B0AB8-2018-6370-3380-022D85E624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5AE6E8-AF05-BDFD-BF49-1BA1DAD61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E4BD4-51A3-427A-82FB-62ED6975AE2B}" type="datetimeFigureOut">
              <a:rPr lang="en-IN" smtClean="0"/>
              <a:t>06-02-2025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57688C-E028-EAC8-B4E7-FA63A37CB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71252-5C99-4E04-BF1F-48666D848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5B3DA-33BC-4E74-AD6B-8C95E72F95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9900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19DEB-4797-F81C-CBDB-1DD645D30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E6227-A666-D59C-EB6B-316F981CD4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2F64A8-F90F-70C5-BC49-C8228F4AD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E4BD4-51A3-427A-82FB-62ED6975AE2B}" type="datetimeFigureOut">
              <a:rPr lang="en-IN" smtClean="0"/>
              <a:t>06-02-2025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0FB2E-7A95-3B08-779B-F197BAE2D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6EE421-DD4C-3729-C7E3-4BDC2E45D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5B3DA-33BC-4E74-AD6B-8C95E72F95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7595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E4311-37FF-A668-88D3-AF04F8819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E0B206-55CC-B1BA-18BE-12F6535C07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ED394A-6139-5C8F-1B23-16F52ADE2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E4BD4-51A3-427A-82FB-62ED6975AE2B}" type="datetimeFigureOut">
              <a:rPr lang="en-IN" smtClean="0"/>
              <a:t>06-02-2025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A9E311-B6AD-0720-1C21-B72133A00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218A9-9213-4F6F-93A6-30F6A23F9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5B3DA-33BC-4E74-AD6B-8C95E72F95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5716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5C640-A7B9-8ADC-68D3-FDBA31963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EA807-AEA7-04C1-4F17-2AE53AE032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AF7C75-F819-4421-EBB8-7088F90A7B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585671-A40E-73AC-34C3-A08E24CEE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E4BD4-51A3-427A-82FB-62ED6975AE2B}" type="datetimeFigureOut">
              <a:rPr lang="en-IN" smtClean="0"/>
              <a:t>06-02-2025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710520-9E33-AA64-6BE3-B611C2093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2CC0BD-9BDA-9176-77B0-6A74E32CC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5B3DA-33BC-4E74-AD6B-8C95E72F95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5240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6CC26-4CF4-7C50-8D1C-187E02F6B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A0D48B-32BC-7981-8E85-800A4C0590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75025A-1655-81C2-8A6E-4C44B85307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CD0B86-A308-A53D-3D35-18B0E99DD1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9D39FC-95DF-443F-0298-84DF63DDAC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7B10A4-0C27-6B42-8511-1D0A90181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E4BD4-51A3-427A-82FB-62ED6975AE2B}" type="datetimeFigureOut">
              <a:rPr lang="en-IN" smtClean="0"/>
              <a:t>06-02-2025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539696-D116-C96A-F308-A4691607C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7B4BD6-121C-81E4-6D3A-6B2BB2D6A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5B3DA-33BC-4E74-AD6B-8C95E72F95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9187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21780-99D6-4E15-A440-61738007F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E6A309-6C72-B555-0794-24B8B22A1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E4BD4-51A3-427A-82FB-62ED6975AE2B}" type="datetimeFigureOut">
              <a:rPr lang="en-IN" smtClean="0"/>
              <a:t>06-02-2025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B49B25-9CAE-FACB-7CF8-FAABE84BB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A29459-61DC-68E4-B0E2-D303A741A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5B3DA-33BC-4E74-AD6B-8C95E72F95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8140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5457DF-AAB9-5DE9-4BD1-57E85B542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E4BD4-51A3-427A-82FB-62ED6975AE2B}" type="datetimeFigureOut">
              <a:rPr lang="en-IN" smtClean="0"/>
              <a:t>06-02-2025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3D5FC0-D147-D2BD-E817-102D8DE97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16E7E4-88D8-2B6C-DD6F-A046BF928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5B3DA-33BC-4E74-AD6B-8C95E72F95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406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DF1CD-D84D-604F-067B-051166019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5F7696-4656-7682-05AA-B686D170A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3094DB-0A65-E07A-8DEB-861AF54CDB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B5CCB3-FD82-A365-5985-39E2748AA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E4BD4-51A3-427A-82FB-62ED6975AE2B}" type="datetimeFigureOut">
              <a:rPr lang="en-IN" smtClean="0"/>
              <a:t>06-02-2025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5CEFA3-D0E3-D896-BF6C-4EF7BAE6C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A6E73F-CF08-7941-DA6D-A7BA0C568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5B3DA-33BC-4E74-AD6B-8C95E72F95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2178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F4A78-01DE-B1ED-F854-18EFFDC97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33737A-E801-F964-DB24-4110D0B1A0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8FFC39-95DD-77DB-BB4C-1B62B8F8D2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7C8C49-C888-AC10-1525-BEF19BCCF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E4BD4-51A3-427A-82FB-62ED6975AE2B}" type="datetimeFigureOut">
              <a:rPr lang="en-IN" smtClean="0"/>
              <a:t>06-02-2025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4DFD17-C6D6-3E6B-1E19-4AB01FA97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F2C5A1-2320-688C-648F-EDD11378E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5B3DA-33BC-4E74-AD6B-8C95E72F95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9791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765F93-C0A2-C336-F9B8-7C533AA19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A72AE5-8274-10DB-1E71-9BD5F3C58E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F62DF2-3288-403A-2FD9-DB413D9725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C2E4BD4-51A3-427A-82FB-62ED6975AE2B}" type="datetimeFigureOut">
              <a:rPr lang="en-IN" smtClean="0"/>
              <a:t>06-02-2025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AAB3DA-A935-7DA3-95F1-81B4B1AA95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158D44-1092-A53F-2079-0DEFD2DBA8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DC5B3DA-33BC-4E74-AD6B-8C95E72F95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0264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cssref/css_selectors.asp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27F75-E4AA-6F1D-5EC6-9492948079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6191" y="297415"/>
            <a:ext cx="9144000" cy="2387600"/>
          </a:xfrm>
        </p:spPr>
        <p:txBody>
          <a:bodyPr/>
          <a:lstStyle/>
          <a:p>
            <a:r>
              <a:rPr lang="en-US" dirty="0"/>
              <a:t>Web Technology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B719DE-F47E-1513-A4DA-D06269B0E3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6191" y="3075264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US" sz="2800" b="1" dirty="0"/>
              <a:t>Introduction to </a:t>
            </a:r>
            <a:r>
              <a:rPr lang="en-US" sz="2800" b="1" dirty="0" err="1"/>
              <a:t>jQUERY</a:t>
            </a:r>
            <a:endParaRPr lang="en-US" sz="2800" b="1" dirty="0"/>
          </a:p>
          <a:p>
            <a:endParaRPr lang="en-US" dirty="0"/>
          </a:p>
          <a:p>
            <a:r>
              <a:rPr lang="en-US" dirty="0"/>
              <a:t>                                                                                       </a:t>
            </a:r>
            <a:r>
              <a:rPr lang="en-US" sz="1600" dirty="0" err="1"/>
              <a:t>By,SHRAVAN</a:t>
            </a:r>
            <a:r>
              <a:rPr lang="en-US" sz="1600" dirty="0"/>
              <a:t> KUMAR J</a:t>
            </a:r>
          </a:p>
          <a:p>
            <a:r>
              <a:rPr lang="en-US" sz="1600" dirty="0"/>
              <a:t>                                           			   		SIT MANAGALORE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2685788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8B0A3-3A82-8B2E-EEF0-EEBD9CD22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/>
              <a:t>Other example of jQuery selectors</a:t>
            </a:r>
            <a:endParaRPr lang="en-IN" sz="3200" b="1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14340CA-90ED-D325-BF9C-B4D6423B85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0878746"/>
              </p:ext>
            </p:extLst>
          </p:nvPr>
        </p:nvGraphicFramePr>
        <p:xfrm>
          <a:off x="838200" y="1956420"/>
          <a:ext cx="10515600" cy="375948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101799792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244133461"/>
                    </a:ext>
                  </a:extLst>
                </a:gridCol>
              </a:tblGrid>
              <a:tr h="527001">
                <a:tc>
                  <a:txBody>
                    <a:bodyPr/>
                    <a:lstStyle/>
                    <a:p>
                      <a:r>
                        <a:rPr lang="en-US"/>
                        <a:t>                              Syntax   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                  Description </a:t>
                      </a:r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4727831"/>
                  </a:ext>
                </a:extLst>
              </a:tr>
              <a:tr h="527001">
                <a:tc>
                  <a:txBody>
                    <a:bodyPr/>
                    <a:lstStyle/>
                    <a:p>
                      <a:r>
                        <a:rPr lang="en-US"/>
                        <a:t>$(“*”)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Select all </a:t>
                      </a:r>
                      <a:r>
                        <a:rPr lang="en-US" err="1"/>
                        <a:t>elments</a:t>
                      </a:r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9297436"/>
                  </a:ext>
                </a:extLst>
              </a:tr>
              <a:tr h="59748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$(“this”)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Select the current HTML element</a:t>
                      </a:r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8015129"/>
                  </a:ext>
                </a:extLst>
              </a:tr>
              <a:tr h="527001">
                <a:tc>
                  <a:txBody>
                    <a:bodyPr/>
                    <a:lstStyle/>
                    <a:p>
                      <a:r>
                        <a:rPr lang="en-US"/>
                        <a:t>$(“.intro”)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Returns all elements with class=“intro”</a:t>
                      </a:r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9865845"/>
                  </a:ext>
                </a:extLst>
              </a:tr>
              <a:tr h="527001">
                <a:tc>
                  <a:txBody>
                    <a:bodyPr/>
                    <a:lstStyle/>
                    <a:p>
                      <a:r>
                        <a:rPr lang="en-US"/>
                        <a:t>$(“</a:t>
                      </a:r>
                      <a:r>
                        <a:rPr lang="en-US" err="1"/>
                        <a:t>p:first</a:t>
                      </a:r>
                      <a:r>
                        <a:rPr lang="en-US"/>
                        <a:t>”)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Select the first &lt;p&gt; element</a:t>
                      </a:r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4977515"/>
                  </a:ext>
                </a:extLst>
              </a:tr>
              <a:tr h="527001">
                <a:tc>
                  <a:txBody>
                    <a:bodyPr/>
                    <a:lstStyle/>
                    <a:p>
                      <a:r>
                        <a:rPr lang="en-US"/>
                        <a:t>$(“[</a:t>
                      </a:r>
                      <a:r>
                        <a:rPr lang="en-US" err="1"/>
                        <a:t>href</a:t>
                      </a:r>
                      <a:r>
                        <a:rPr lang="en-US"/>
                        <a:t>]”)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Selects all elements with an </a:t>
                      </a:r>
                      <a:r>
                        <a:rPr lang="en-US" err="1"/>
                        <a:t>href</a:t>
                      </a:r>
                      <a:r>
                        <a:rPr lang="en-US"/>
                        <a:t> attribute</a:t>
                      </a:r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8771477"/>
                  </a:ext>
                </a:extLst>
              </a:tr>
              <a:tr h="527001">
                <a:tc>
                  <a:txBody>
                    <a:bodyPr/>
                    <a:lstStyle/>
                    <a:p>
                      <a:r>
                        <a:rPr lang="en-US"/>
                        <a:t>$(“:button”)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Selects all &lt;button&gt; elements </a:t>
                      </a:r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02260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04169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93D49-DA41-90E9-99E4-6949B6685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/>
              <a:t>Conclusion</a:t>
            </a:r>
            <a:r>
              <a:rPr lang="en-US" sz="3200" b="1"/>
              <a:t> </a:t>
            </a:r>
            <a:endParaRPr lang="en-IN" sz="3200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B1E9B-416F-DD20-EBBE-596378A300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8248" y="1825625"/>
            <a:ext cx="10515600" cy="4351338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jQuery has been a popular JavaScript library, simplifying web development with easy DOM manipulation, event handling, and AJAX support. It provided cross-browser compatibility and reduced the need for complex JavaScript code. 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9936943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2E41B-1453-203C-7563-08597838A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2464"/>
            <a:ext cx="10515600" cy="1325563"/>
          </a:xfrm>
        </p:spPr>
        <p:txBody>
          <a:bodyPr/>
          <a:lstStyle/>
          <a:p>
            <a:r>
              <a:rPr lang="en-US"/>
              <a:t>                                  </a:t>
            </a:r>
            <a:r>
              <a:rPr lang="en-US" b="1"/>
              <a:t>Thank you</a:t>
            </a:r>
            <a:endParaRPr lang="en-IN" b="1"/>
          </a:p>
        </p:txBody>
      </p:sp>
    </p:spTree>
    <p:extLst>
      <p:ext uri="{BB962C8B-B14F-4D97-AF65-F5344CB8AC3E}">
        <p14:creationId xmlns:p14="http://schemas.microsoft.com/office/powerpoint/2010/main" val="3935351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9F080-48F4-39DF-F6CE-716F7EC98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/>
              <a:t>CONTENTS</a:t>
            </a:r>
            <a:endParaRPr lang="en-IN" sz="3200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4DD0C-FD88-2C5B-97DD-A382381F12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i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jQuery </a:t>
            </a:r>
          </a:p>
          <a:p>
            <a:r>
              <a:rPr lang="en-IN" sz="2400" i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jQuery</a:t>
            </a:r>
            <a:r>
              <a:rPr lang="en-IN" sz="2400"/>
              <a:t> syntax</a:t>
            </a:r>
          </a:p>
          <a:p>
            <a:r>
              <a:rPr lang="en-IN" sz="2400" i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The Document Ready Event</a:t>
            </a:r>
          </a:p>
          <a:p>
            <a:r>
              <a:rPr lang="en-IN" sz="2400" i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jQuery Selectors</a:t>
            </a:r>
            <a:endParaRPr lang="en-IN" sz="2400"/>
          </a:p>
        </p:txBody>
      </p:sp>
    </p:spTree>
    <p:extLst>
      <p:ext uri="{BB962C8B-B14F-4D97-AF65-F5344CB8AC3E}">
        <p14:creationId xmlns:p14="http://schemas.microsoft.com/office/powerpoint/2010/main" val="786272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14A95-888B-7848-9E40-C97249566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7652" y="182769"/>
            <a:ext cx="10515600" cy="996536"/>
          </a:xfrm>
        </p:spPr>
        <p:txBody>
          <a:bodyPr>
            <a:normAutofit/>
          </a:bodyPr>
          <a:lstStyle/>
          <a:p>
            <a:r>
              <a:rPr lang="en-US" sz="3600" b="1"/>
              <a:t>jQuery</a:t>
            </a:r>
            <a:endParaRPr lang="en-IN" sz="3600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ED337-DAAD-E02F-6E28-67F290FCC4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2148"/>
            <a:ext cx="10515600" cy="4894815"/>
          </a:xfrm>
        </p:spPr>
        <p:txBody>
          <a:bodyPr>
            <a:normAutofit/>
          </a:bodyPr>
          <a:lstStyle/>
          <a:p>
            <a:r>
              <a:rPr lang="en-IN" sz="2200"/>
              <a:t>jQuery is a concise JavaScript library that enables you to quickly and easily create Web pages and web applications.</a:t>
            </a:r>
          </a:p>
          <a:p>
            <a:r>
              <a:rPr lang="en-IN" sz="2200"/>
              <a:t>It is a lightweight JavaScript , Asynchronous JavaScript and XML(AJAX) library, which supports multiple browser and emphasizes on Interaction between JavaScript and Hyper Test Markup Language(HTML).</a:t>
            </a:r>
          </a:p>
          <a:p>
            <a:r>
              <a:rPr lang="en-IN" sz="2200"/>
              <a:t>It enables create Web applications that can contain animations</a:t>
            </a:r>
          </a:p>
          <a:p>
            <a:r>
              <a:rPr lang="en-IN" sz="2200"/>
              <a:t>It enables communicate with server to send requests or get response ,and handle events.</a:t>
            </a:r>
          </a:p>
          <a:p>
            <a:r>
              <a:rPr lang="en-IN" sz="2200"/>
              <a:t>jQuery is itself written in JavaScript language and available in the form of the .</a:t>
            </a:r>
            <a:r>
              <a:rPr lang="en-IN" sz="2200" err="1"/>
              <a:t>js</a:t>
            </a:r>
            <a:r>
              <a:rPr lang="en-IN" sz="2200"/>
              <a:t> file.</a:t>
            </a:r>
          </a:p>
          <a:p>
            <a:r>
              <a:rPr lang="en-IN" sz="2200"/>
              <a:t>One of the important features of jQuery is that it supports and works on many different browsers such as Internet Explorer ,Firefox , and Safari.</a:t>
            </a:r>
          </a:p>
          <a:p>
            <a:r>
              <a:rPr lang="en-IN" sz="2200"/>
              <a:t>jQuery also allows you to select Document Object Model(DOM)elements, traverse or navigate them and modify their content.</a:t>
            </a:r>
          </a:p>
          <a:p>
            <a:pPr marL="0" indent="0">
              <a:buNone/>
            </a:pPr>
            <a:endParaRPr lang="en-IN" sz="1800"/>
          </a:p>
        </p:txBody>
      </p:sp>
    </p:spTree>
    <p:extLst>
      <p:ext uri="{BB962C8B-B14F-4D97-AF65-F5344CB8AC3E}">
        <p14:creationId xmlns:p14="http://schemas.microsoft.com/office/powerpoint/2010/main" val="348899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B8826-507E-BD8A-3296-9CCEB9B2DA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8671" y="326680"/>
            <a:ext cx="10515600" cy="6204640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sz="2200">
                <a:solidFill>
                  <a:srgbClr val="000000"/>
                </a:solidFill>
                <a:latin typeface="Verdana" panose="020B0604030504040204" pitchFamily="34" charset="0"/>
              </a:rPr>
              <a:t>It also provide built-in animations effects that can use in websites to make them more attractive.</a:t>
            </a:r>
          </a:p>
          <a:p>
            <a:pPr algn="l"/>
            <a:r>
              <a:rPr lang="en-US" sz="2200">
                <a:solidFill>
                  <a:srgbClr val="000000"/>
                </a:solidFill>
                <a:latin typeface="Verdana" panose="020B0604030504040204" pitchFamily="34" charset="0"/>
              </a:rPr>
              <a:t>jQuery can be integrated with AJAX to create websites.</a:t>
            </a:r>
          </a:p>
          <a:p>
            <a:pPr algn="l"/>
            <a:endParaRPr lang="en-US" sz="2200" b="0" i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indent="0" algn="l">
              <a:buNone/>
            </a:pPr>
            <a:r>
              <a:rPr lang="en-US" sz="2200" b="1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jQuery library contains the following features: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200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HTML/DOM manipulation:</a:t>
            </a:r>
          </a:p>
          <a:p>
            <a:pPr marL="0" indent="0" algn="l">
              <a:buNone/>
            </a:pPr>
            <a:r>
              <a:rPr lang="en-US" sz="2200">
                <a:solidFill>
                  <a:srgbClr val="000000"/>
                </a:solidFill>
                <a:latin typeface="Verdana" panose="020B0604030504040204" pitchFamily="34" charset="0"/>
              </a:rPr>
              <a:t>       </a:t>
            </a:r>
            <a:r>
              <a:rPr lang="en-US" sz="2200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-Easily select ,traverse, and modify elements in the DOM.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200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CSS manipulation:</a:t>
            </a:r>
          </a:p>
          <a:p>
            <a:pPr marL="0" indent="0" algn="l">
              <a:buNone/>
            </a:pPr>
            <a:r>
              <a:rPr lang="en-US" sz="2200">
                <a:solidFill>
                  <a:srgbClr val="000000"/>
                </a:solidFill>
                <a:latin typeface="Verdana" panose="020B0604030504040204" pitchFamily="34" charset="0"/>
              </a:rPr>
              <a:t>       -Allows easy addition, removal and modification of </a:t>
            </a:r>
            <a:r>
              <a:rPr lang="en-US" sz="2200" err="1">
                <a:solidFill>
                  <a:srgbClr val="000000"/>
                </a:solidFill>
                <a:latin typeface="Verdana" panose="020B0604030504040204" pitchFamily="34" charset="0"/>
              </a:rPr>
              <a:t>css</a:t>
            </a:r>
            <a:r>
              <a:rPr lang="en-US" sz="2200">
                <a:solidFill>
                  <a:srgbClr val="000000"/>
                </a:solidFill>
                <a:latin typeface="Verdana" panose="020B0604030504040204" pitchFamily="34" charset="0"/>
              </a:rPr>
              <a:t> classes and properties.</a:t>
            </a:r>
            <a:endParaRPr lang="en-US" sz="2200" b="0" i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200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HTML event methods:</a:t>
            </a:r>
          </a:p>
          <a:p>
            <a:pPr marL="0" indent="0" algn="l">
              <a:buNone/>
            </a:pPr>
            <a:r>
              <a:rPr lang="en-US" sz="2200">
                <a:solidFill>
                  <a:srgbClr val="000000"/>
                </a:solidFill>
                <a:latin typeface="Verdana" panose="020B0604030504040204" pitchFamily="34" charset="0"/>
              </a:rPr>
              <a:t>       -Simplifies event binding, handling and delegation.</a:t>
            </a:r>
            <a:endParaRPr lang="en-US" sz="2200" b="0" i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200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Effects and animations:</a:t>
            </a:r>
            <a:endParaRPr lang="en-US" sz="220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indent="0" algn="l">
              <a:buNone/>
            </a:pPr>
            <a:r>
              <a:rPr lang="en-US" sz="2200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      -Provides built-in methods for animations, transitions and effects.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200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AJAX:</a:t>
            </a:r>
          </a:p>
          <a:p>
            <a:pPr marL="0" indent="0" algn="l">
              <a:buNone/>
            </a:pPr>
            <a:r>
              <a:rPr lang="en-US" sz="2200">
                <a:solidFill>
                  <a:srgbClr val="000000"/>
                </a:solidFill>
                <a:latin typeface="Verdana" panose="020B0604030504040204" pitchFamily="34" charset="0"/>
              </a:rPr>
              <a:t>       -Enables seamless asynchronous data loading without reloading the page.</a:t>
            </a:r>
            <a:endParaRPr lang="en-US" sz="2200" b="0" i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200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Utility Function:</a:t>
            </a:r>
          </a:p>
          <a:p>
            <a:pPr marL="0" indent="0" algn="l">
              <a:buNone/>
            </a:pPr>
            <a:r>
              <a:rPr lang="en-US" sz="2200">
                <a:solidFill>
                  <a:srgbClr val="000000"/>
                </a:solidFill>
                <a:latin typeface="Verdana" panose="020B0604030504040204" pitchFamily="34" charset="0"/>
              </a:rPr>
              <a:t>       -Includes helpful </a:t>
            </a:r>
            <a:r>
              <a:rPr lang="en-US" sz="2200" err="1">
                <a:solidFill>
                  <a:srgbClr val="000000"/>
                </a:solidFill>
                <a:latin typeface="Verdana" panose="020B0604030504040204" pitchFamily="34" charset="0"/>
              </a:rPr>
              <a:t>fuctions</a:t>
            </a:r>
            <a:r>
              <a:rPr lang="en-US" sz="2200">
                <a:solidFill>
                  <a:srgbClr val="000000"/>
                </a:solidFill>
                <a:latin typeface="Verdana" panose="020B0604030504040204" pitchFamily="34" charset="0"/>
              </a:rPr>
              <a:t> like array iteration, string manipulation ,etc. </a:t>
            </a:r>
            <a:endParaRPr lang="en-US" sz="2200" b="0" i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4985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DDD3F-2977-F1AB-4F5F-5B132EFA6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3291"/>
            <a:ext cx="10515600" cy="58236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There are two versions of jQuery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Production version - this is for our live website because it has been minified and compressed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Development version - this is for testing and development (uncompressed and readable code)</a:t>
            </a:r>
          </a:p>
          <a:p>
            <a:endParaRPr lang="en-IN" sz="2200"/>
          </a:p>
        </p:txBody>
      </p:sp>
    </p:spTree>
    <p:extLst>
      <p:ext uri="{BB962C8B-B14F-4D97-AF65-F5344CB8AC3E}">
        <p14:creationId xmlns:p14="http://schemas.microsoft.com/office/powerpoint/2010/main" val="2301902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DC3C5-943C-77BD-0E91-EAE4A4D11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418" y="819"/>
            <a:ext cx="10515600" cy="1325563"/>
          </a:xfrm>
        </p:spPr>
        <p:txBody>
          <a:bodyPr>
            <a:normAutofit/>
          </a:bodyPr>
          <a:lstStyle/>
          <a:p>
            <a:r>
              <a:rPr lang="en-IN" sz="3200" b="1" i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jQuery Syntax</a:t>
            </a:r>
            <a:endParaRPr lang="en-IN" sz="3200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72894-2A79-27A7-12E9-3DE9805E6B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418" y="1326382"/>
            <a:ext cx="10854695" cy="4240521"/>
          </a:xfrm>
        </p:spPr>
        <p:txBody>
          <a:bodyPr>
            <a:norm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jQuery syntax is made for </a:t>
            </a:r>
            <a: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selecting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HTML elements and performing some </a:t>
            </a:r>
            <a: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action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on the element.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Basic syntax is: </a:t>
            </a:r>
            <a: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$(</a:t>
            </a:r>
            <a:r>
              <a:rPr kumimoji="0" lang="en-US" altLang="en-US" sz="2000" b="1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selector</a:t>
            </a:r>
            <a: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).</a:t>
            </a:r>
            <a:r>
              <a:rPr kumimoji="0" lang="en-US" altLang="en-US" sz="2000" b="1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action</a:t>
            </a:r>
            <a: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()</a:t>
            </a:r>
            <a:endParaRPr kumimoji="0" lang="en-US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$ </a:t>
            </a:r>
            <a:r>
              <a:rPr lang="en-US" altLang="en-US" sz="2000">
                <a:solidFill>
                  <a:srgbClr val="000000"/>
                </a:solidFill>
                <a:latin typeface="Verdana" panose="020B0604030504040204" pitchFamily="34" charset="0"/>
              </a:rPr>
              <a:t>-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access jQuery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(</a:t>
            </a:r>
            <a:r>
              <a:rPr kumimoji="0" lang="en-US" altLang="en-US" sz="20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selector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) </a:t>
            </a:r>
            <a:r>
              <a:rPr lang="en-US" altLang="en-US" sz="2000">
                <a:solidFill>
                  <a:srgbClr val="000000"/>
                </a:solidFill>
                <a:latin typeface="Verdana" panose="020B0604030504040204" pitchFamily="34" charset="0"/>
              </a:rPr>
              <a:t>-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"query (or find)" HTML elements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kumimoji="0" lang="en-US" altLang="en-US" sz="2000" b="0" i="1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action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() </a:t>
            </a:r>
            <a:r>
              <a:rPr lang="en-US" altLang="en-US" sz="2000">
                <a:solidFill>
                  <a:srgbClr val="000000"/>
                </a:solidFill>
                <a:latin typeface="Verdana" panose="020B0604030504040204" pitchFamily="34" charset="0"/>
              </a:rPr>
              <a:t>–action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performed on the element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Examples:</a:t>
            </a:r>
            <a:endParaRPr kumimoji="0" lang="en-US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$(this).hide()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- hides the current element.</a:t>
            </a:r>
            <a:endParaRPr kumimoji="0" lang="en-US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$("p").hide()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- hides all &lt;p&gt; elements.</a:t>
            </a:r>
            <a:endParaRPr kumimoji="0" lang="en-US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$(".test").hide()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- hides all elements with class="test".</a:t>
            </a:r>
            <a:endParaRPr kumimoji="0" lang="en-US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$("#test").hide()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- hides the element with id="test".</a:t>
            </a:r>
            <a:endParaRPr kumimoji="0" lang="en-US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5903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0CAEAB-22E3-A615-C9DB-1CF93BAD5A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687" y="106155"/>
            <a:ext cx="10515600" cy="658288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sz="4600" b="1"/>
              <a:t> Example</a:t>
            </a:r>
          </a:p>
          <a:p>
            <a:pPr marL="0" indent="0">
              <a:buNone/>
            </a:pPr>
            <a:r>
              <a:rPr lang="en-IN" sz="3100"/>
              <a:t>&lt;!DOCTYPE html&gt;</a:t>
            </a:r>
          </a:p>
          <a:p>
            <a:pPr marL="0" indent="0">
              <a:buNone/>
            </a:pPr>
            <a:r>
              <a:rPr lang="en-IN" sz="3100"/>
              <a:t>&lt;html lang="</a:t>
            </a:r>
            <a:r>
              <a:rPr lang="en-IN" sz="3100" err="1"/>
              <a:t>en</a:t>
            </a:r>
            <a:r>
              <a:rPr lang="en-IN" sz="3100"/>
              <a:t>"&gt;</a:t>
            </a:r>
          </a:p>
          <a:p>
            <a:pPr marL="0" indent="0">
              <a:buNone/>
            </a:pPr>
            <a:r>
              <a:rPr lang="en-IN" sz="3100"/>
              <a:t>&lt;head&gt;</a:t>
            </a:r>
          </a:p>
          <a:p>
            <a:pPr marL="0" indent="0">
              <a:buNone/>
            </a:pPr>
            <a:r>
              <a:rPr lang="en-IN" sz="3100"/>
              <a:t>    &lt;title&gt;jQuery Example&lt;/title&gt;</a:t>
            </a:r>
          </a:p>
          <a:p>
            <a:pPr marL="0" indent="0">
              <a:buNone/>
            </a:pPr>
            <a:r>
              <a:rPr lang="en-IN" sz="3100"/>
              <a:t>    &lt;script </a:t>
            </a:r>
            <a:r>
              <a:rPr lang="en-IN" sz="3100" err="1"/>
              <a:t>src</a:t>
            </a:r>
            <a:r>
              <a:rPr lang="en-IN" sz="3100"/>
              <a:t>="https://code.jquery.com/jquery-3.6.0.min.js"&gt;&lt;/script&gt;</a:t>
            </a:r>
          </a:p>
          <a:p>
            <a:pPr marL="0" indent="0">
              <a:buNone/>
            </a:pPr>
            <a:r>
              <a:rPr lang="en-IN" sz="3100"/>
              <a:t> &lt;/head&gt;</a:t>
            </a:r>
          </a:p>
          <a:p>
            <a:pPr marL="0" indent="0">
              <a:buNone/>
            </a:pPr>
            <a:r>
              <a:rPr lang="en-IN" sz="3100"/>
              <a:t>&lt;body&gt;</a:t>
            </a:r>
          </a:p>
          <a:p>
            <a:pPr marL="0" indent="0">
              <a:buNone/>
            </a:pPr>
            <a:r>
              <a:rPr lang="en-IN" sz="3100"/>
              <a:t>    &lt;button id="</a:t>
            </a:r>
            <a:r>
              <a:rPr lang="en-IN" sz="3100" err="1"/>
              <a:t>btn</a:t>
            </a:r>
            <a:r>
              <a:rPr lang="en-IN" sz="3100"/>
              <a:t>"&gt;Click Me&lt;/button&gt;</a:t>
            </a:r>
          </a:p>
          <a:p>
            <a:pPr marL="0" indent="0">
              <a:buNone/>
            </a:pPr>
            <a:r>
              <a:rPr lang="en-IN" sz="3100"/>
              <a:t>    &lt;p id="text"&gt;Hello, jQuery!&lt;/p&gt;</a:t>
            </a:r>
          </a:p>
          <a:p>
            <a:pPr marL="0" indent="0">
              <a:buNone/>
            </a:pPr>
            <a:r>
              <a:rPr lang="en-IN" sz="3100"/>
              <a:t>    &lt;script&gt;</a:t>
            </a:r>
          </a:p>
          <a:p>
            <a:pPr marL="0" indent="0">
              <a:buNone/>
            </a:pPr>
            <a:r>
              <a:rPr lang="en-IN" sz="3100"/>
              <a:t>        $(document).ready(function() {</a:t>
            </a:r>
          </a:p>
          <a:p>
            <a:pPr marL="0" indent="0">
              <a:buNone/>
            </a:pPr>
            <a:r>
              <a:rPr lang="en-IN" sz="3100"/>
              <a:t>            $("#</a:t>
            </a:r>
            <a:r>
              <a:rPr lang="en-IN" sz="3100" err="1"/>
              <a:t>btn</a:t>
            </a:r>
            <a:r>
              <a:rPr lang="en-IN" sz="3100"/>
              <a:t>").click(function() {</a:t>
            </a:r>
          </a:p>
          <a:p>
            <a:pPr marL="0" indent="0">
              <a:buNone/>
            </a:pPr>
            <a:r>
              <a:rPr lang="en-IN" sz="3100"/>
              <a:t>                $("#text").text("Text Changed!");</a:t>
            </a:r>
          </a:p>
          <a:p>
            <a:pPr marL="0" indent="0">
              <a:buNone/>
            </a:pPr>
            <a:r>
              <a:rPr lang="en-IN" sz="3100"/>
              <a:t>          });</a:t>
            </a:r>
          </a:p>
          <a:p>
            <a:pPr marL="0" indent="0">
              <a:buNone/>
            </a:pPr>
            <a:r>
              <a:rPr lang="en-IN" sz="3100"/>
              <a:t>      });</a:t>
            </a:r>
          </a:p>
          <a:p>
            <a:pPr marL="0" indent="0">
              <a:buNone/>
            </a:pPr>
            <a:r>
              <a:rPr lang="en-IN" sz="3100"/>
              <a:t>&lt;/script&gt;</a:t>
            </a:r>
          </a:p>
          <a:p>
            <a:pPr marL="0" indent="0">
              <a:buNone/>
            </a:pPr>
            <a:r>
              <a:rPr lang="en-IN" sz="3100"/>
              <a:t>&lt;/body&gt;</a:t>
            </a:r>
          </a:p>
          <a:p>
            <a:pPr marL="0" indent="0">
              <a:buNone/>
            </a:pPr>
            <a:r>
              <a:rPr lang="en-IN" sz="3100"/>
              <a:t>&lt;/html&gt;</a:t>
            </a:r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8187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61817-6403-13C5-F8DB-9088C51A4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644" y="73724"/>
            <a:ext cx="10515600" cy="1006474"/>
          </a:xfrm>
        </p:spPr>
        <p:txBody>
          <a:bodyPr>
            <a:normAutofit/>
          </a:bodyPr>
          <a:lstStyle/>
          <a:p>
            <a:r>
              <a:rPr lang="en-IN" sz="3200" b="1" i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jQuery Selectors</a:t>
            </a:r>
            <a:endParaRPr lang="en-IN" sz="3200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960886-FC14-2DB4-A013-AFCE357AB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1596" y="1195754"/>
            <a:ext cx="11022204" cy="4981209"/>
          </a:xfrm>
        </p:spPr>
        <p:txBody>
          <a:bodyPr>
            <a:normAutofit/>
          </a:bodyPr>
          <a:lstStyle/>
          <a:p>
            <a:pPr algn="l"/>
            <a:r>
              <a:rPr lang="en-US" sz="2200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jQuery selectors allow you to select and manipulate HTML element(s).</a:t>
            </a:r>
          </a:p>
          <a:p>
            <a:pPr algn="just"/>
            <a:r>
              <a:rPr lang="en-US" sz="2200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jQuery selectors are used to "find" (or select) HTML elements based on their name, id, classes, types, attributes, values of attributes and much more. It's based on the existing </a:t>
            </a:r>
            <a:r>
              <a:rPr lang="en-US" sz="2200" b="0" i="0">
                <a:solidFill>
                  <a:srgbClr val="000000"/>
                </a:solidFill>
                <a:effectLst/>
                <a:latin typeface="Verdana" panose="020B0604030504040204" pitchFamily="34" charset="0"/>
                <a:hlinkClick r:id="rId2"/>
              </a:rPr>
              <a:t>CSS Selectors</a:t>
            </a:r>
            <a:r>
              <a:rPr lang="en-US" sz="2200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 and in addition, it has some own custom selectors.</a:t>
            </a:r>
          </a:p>
          <a:p>
            <a:pPr algn="l"/>
            <a:r>
              <a:rPr lang="en-US" sz="2200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All selectors in jQuery start with the dollar sign and parentheses: $().</a:t>
            </a:r>
          </a:p>
          <a:p>
            <a:pPr algn="l"/>
            <a:endParaRPr lang="en-US" sz="220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indent="0" algn="l">
              <a:buNone/>
            </a:pPr>
            <a:r>
              <a:rPr lang="en-US" sz="2200" b="1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element selector </a:t>
            </a:r>
          </a:p>
          <a:p>
            <a:pPr marL="0" indent="0" algn="l">
              <a:buNone/>
            </a:pPr>
            <a:r>
              <a:rPr lang="en-US" sz="2200">
                <a:solidFill>
                  <a:srgbClr val="000000"/>
                </a:solidFill>
                <a:latin typeface="Verdana" panose="020B0604030504040204" pitchFamily="34" charset="0"/>
              </a:rPr>
              <a:t>The jQuery element selector selects elements based on the element name.</a:t>
            </a:r>
          </a:p>
          <a:p>
            <a:pPr marL="0" indent="0" algn="l">
              <a:buNone/>
            </a:pPr>
            <a:r>
              <a:rPr lang="en-US" sz="2200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You can select all &lt;p&gt; elements on a page like this:</a:t>
            </a:r>
          </a:p>
          <a:p>
            <a:pPr marL="0" indent="0" algn="l">
              <a:buNone/>
            </a:pPr>
            <a:r>
              <a:rPr lang="en-US" sz="2200">
                <a:solidFill>
                  <a:srgbClr val="000000"/>
                </a:solidFill>
                <a:latin typeface="Verdana" panose="020B0604030504040204" pitchFamily="34" charset="0"/>
              </a:rPr>
              <a:t>$(“p”)</a:t>
            </a:r>
          </a:p>
          <a:p>
            <a:pPr marL="0" indent="0" algn="l">
              <a:buNone/>
            </a:pPr>
            <a:endParaRPr lang="en-US" sz="2000" b="0" i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indent="0">
              <a:buNone/>
            </a:pP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60678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26B7C7-8CF8-E1FF-4890-86E0D3A94F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1327" y="383108"/>
            <a:ext cx="10515600" cy="591854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/>
              <a:t>The #id selector</a:t>
            </a:r>
          </a:p>
          <a:p>
            <a:r>
              <a:rPr lang="en-US" sz="2400"/>
              <a:t>The jQuery #id selector uses the id attribute of an HTML tag to find the specific element.</a:t>
            </a:r>
          </a:p>
          <a:p>
            <a:r>
              <a:rPr lang="en-US" sz="2400"/>
              <a:t>An id should be unique within a page, so you should use the #id selector when you want to find a single, unique element .</a:t>
            </a:r>
          </a:p>
          <a:p>
            <a:r>
              <a:rPr lang="en-US" sz="2400"/>
              <a:t>To find an element with a specific id, write a hash character, followed by the id of the HTML element</a:t>
            </a:r>
          </a:p>
          <a:p>
            <a:pPr marL="0" indent="0">
              <a:buNone/>
            </a:pPr>
            <a:r>
              <a:rPr lang="en-US" sz="2400"/>
              <a:t>     $(“#test”)</a:t>
            </a:r>
          </a:p>
          <a:p>
            <a:endParaRPr lang="en-US" sz="2200"/>
          </a:p>
          <a:p>
            <a:pPr marL="0" indent="0">
              <a:buNone/>
            </a:pPr>
            <a:r>
              <a:rPr lang="en-US" b="1"/>
              <a:t>The .class selector </a:t>
            </a:r>
          </a:p>
          <a:p>
            <a:r>
              <a:rPr lang="en-US" sz="2400"/>
              <a:t>The query .class selector finds elements with a specific class.</a:t>
            </a:r>
          </a:p>
          <a:p>
            <a:r>
              <a:rPr lang="en-US" sz="2400"/>
              <a:t>To find element with a specific class, write  a period </a:t>
            </a:r>
            <a:r>
              <a:rPr lang="en-US" sz="2400" err="1"/>
              <a:t>character,followed</a:t>
            </a:r>
            <a:r>
              <a:rPr lang="en-US" sz="2400"/>
              <a:t> by the name of the class:</a:t>
            </a:r>
          </a:p>
          <a:p>
            <a:pPr marL="0" indent="0">
              <a:buNone/>
            </a:pPr>
            <a:r>
              <a:rPr lang="en-US" sz="2400"/>
              <a:t>    $(“.test”)</a:t>
            </a:r>
          </a:p>
        </p:txBody>
      </p:sp>
    </p:spTree>
    <p:extLst>
      <p:ext uri="{BB962C8B-B14F-4D97-AF65-F5344CB8AC3E}">
        <p14:creationId xmlns:p14="http://schemas.microsoft.com/office/powerpoint/2010/main" val="27384331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911</Words>
  <Application>Microsoft Office PowerPoint</Application>
  <PresentationFormat>Widescreen</PresentationFormat>
  <Paragraphs>105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Web Technology</vt:lpstr>
      <vt:lpstr>CONTENTS</vt:lpstr>
      <vt:lpstr>jQuery</vt:lpstr>
      <vt:lpstr>PowerPoint Presentation</vt:lpstr>
      <vt:lpstr>PowerPoint Presentation</vt:lpstr>
      <vt:lpstr>jQuery Syntax</vt:lpstr>
      <vt:lpstr>PowerPoint Presentation</vt:lpstr>
      <vt:lpstr>jQuery Selectors</vt:lpstr>
      <vt:lpstr>PowerPoint Presentation</vt:lpstr>
      <vt:lpstr>Other example of jQuery selectors</vt:lpstr>
      <vt:lpstr>Conclusion </vt:lpstr>
      <vt:lpstr>                                  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shravankumar954436mn@gmail.com</dc:creator>
  <cp:lastModifiedBy>shravankumar954436mn@gmail.com</cp:lastModifiedBy>
  <cp:revision>2</cp:revision>
  <dcterms:created xsi:type="dcterms:W3CDTF">2025-02-05T14:55:58Z</dcterms:created>
  <dcterms:modified xsi:type="dcterms:W3CDTF">2025-02-07T07:09:12Z</dcterms:modified>
</cp:coreProperties>
</file>