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4C5C5-A1FD-C05F-4AFA-4E6912022DD5}" v="217" dt="2025-10-25T02:46:34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/>
                <a:ea typeface="+mj-lt"/>
                <a:cs typeface="+mj-lt"/>
              </a:rPr>
              <a:t>Underfitting and Overfitting</a:t>
            </a:r>
            <a:endParaRPr lang="en-US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9F238-D4D5-BBAB-A253-14F57DD0FE08}"/>
              </a:ext>
            </a:extLst>
          </p:cNvPr>
          <p:cNvSpPr txBox="1"/>
          <p:nvPr/>
        </p:nvSpPr>
        <p:spPr>
          <a:xfrm>
            <a:off x="263299" y="2025381"/>
            <a:ext cx="11382648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dirty="0">
                <a:latin typeface="Times New Roman"/>
                <a:ea typeface="+mn-lt"/>
                <a:cs typeface="+mn-lt"/>
              </a:rPr>
              <a:t>Machine learning models aim to perform well on both training data and new, unseen data and is considered "good" if:</a:t>
            </a:r>
            <a:endParaRPr lang="en-US" sz="2600" dirty="0">
              <a:latin typeface="Times New Roman"/>
              <a:cs typeface="Times New Roman"/>
            </a:endParaRPr>
          </a:p>
          <a:p>
            <a:pPr algn="just"/>
            <a:endParaRPr lang="en-US" sz="26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r>
              <a:rPr lang="en-US" sz="2600" dirty="0">
                <a:latin typeface="Times New Roman"/>
                <a:ea typeface="+mn-lt"/>
                <a:cs typeface="+mn-lt"/>
              </a:rPr>
              <a:t>It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learns patterns effectively from the training data.</a:t>
            </a:r>
            <a:endParaRPr lang="en-US" sz="2600" b="1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r>
              <a:rPr lang="en-US" sz="2600" dirty="0">
                <a:latin typeface="Times New Roman"/>
                <a:ea typeface="+mn-lt"/>
                <a:cs typeface="+mn-lt"/>
              </a:rPr>
              <a:t>It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generalizes well to new, unseen data.</a:t>
            </a:r>
            <a:endParaRPr lang="en-US" sz="2600" b="1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r>
              <a:rPr lang="en-US" sz="2600" dirty="0">
                <a:latin typeface="Times New Roman"/>
                <a:ea typeface="+mn-lt"/>
                <a:cs typeface="+mn-lt"/>
              </a:rPr>
              <a:t>It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avoids memorizing the training data (overfitting)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or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failing to capture relevant patterns (underfitting)</a:t>
            </a:r>
            <a:r>
              <a:rPr lang="en-US" sz="2600" dirty="0">
                <a:latin typeface="Times New Roman"/>
                <a:ea typeface="+mn-lt"/>
                <a:cs typeface="+mn-lt"/>
              </a:rPr>
              <a:t>.</a:t>
            </a:r>
          </a:p>
          <a:p>
            <a:pPr algn="just"/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3BFD8023-6F6F-369B-6D2F-4ACCFBB4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50" y="176213"/>
            <a:ext cx="9190006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 with Crust in the background&#10;&#10;AI-generated content may be incorrect.">
            <a:extLst>
              <a:ext uri="{FF2B5EF4-FFF2-40B4-BE49-F238E27FC236}">
                <a16:creationId xmlns:a16="http://schemas.microsoft.com/office/drawing/2014/main" id="{6CDAB876-34E5-DC61-F256-52A44C94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5" y="9256"/>
            <a:ext cx="11527046" cy="68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hite and blue text&#10;&#10;AI-generated content may be incorrect.">
            <a:extLst>
              <a:ext uri="{FF2B5EF4-FFF2-40B4-BE49-F238E27FC236}">
                <a16:creationId xmlns:a16="http://schemas.microsoft.com/office/drawing/2014/main" id="{9256B6FC-BC3F-23E9-432D-B97AC064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79" y="191400"/>
            <a:ext cx="12219136" cy="66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ext&#10;&#10;AI-generated content may be incorrect.">
            <a:extLst>
              <a:ext uri="{FF2B5EF4-FFF2-40B4-BE49-F238E27FC236}">
                <a16:creationId xmlns:a16="http://schemas.microsoft.com/office/drawing/2014/main" id="{EC5CB14A-4503-1F65-B4DA-49FE2C70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" y="-4672"/>
            <a:ext cx="12008327" cy="68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D1078E-F8AF-4568-E7EC-45481BEF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1" y="149525"/>
            <a:ext cx="12157493" cy="67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1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C11B444-20F9-9D8E-645C-3E78BBE4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29" y="158151"/>
            <a:ext cx="8403142" cy="66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2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yramid&#10;&#10;AI-generated content may be incorrect.">
            <a:extLst>
              <a:ext uri="{FF2B5EF4-FFF2-40B4-BE49-F238E27FC236}">
                <a16:creationId xmlns:a16="http://schemas.microsoft.com/office/drawing/2014/main" id="{B40F428A-E3FF-37A6-D7DD-1369C55A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7188"/>
            <a:ext cx="11484633" cy="68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diagram of a network training&#10;&#10;AI-generated content may be incorrect.">
            <a:extLst>
              <a:ext uri="{FF2B5EF4-FFF2-40B4-BE49-F238E27FC236}">
                <a16:creationId xmlns:a16="http://schemas.microsoft.com/office/drawing/2014/main" id="{CD6534B9-A1F6-FDE8-E7D8-54155395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658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0BA9AB44-696F-C46C-64F4-04CF51DF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6" y="171450"/>
            <a:ext cx="11691487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0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A8F5B-E42D-F8CE-EB51-B411328A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7" y="8268"/>
            <a:ext cx="12194874" cy="68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and person standing next to a cellphone&#10;&#10;AI-generated content may be incorrect.">
            <a:extLst>
              <a:ext uri="{FF2B5EF4-FFF2-40B4-BE49-F238E27FC236}">
                <a16:creationId xmlns:a16="http://schemas.microsoft.com/office/drawing/2014/main" id="{1E3A8985-3821-530B-C668-86A0E162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50" y="6291"/>
            <a:ext cx="7378459" cy="70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7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ree with roots and text&#10;&#10;AI-generated content may be incorrect.">
            <a:extLst>
              <a:ext uri="{FF2B5EF4-FFF2-40B4-BE49-F238E27FC236}">
                <a16:creationId xmlns:a16="http://schemas.microsoft.com/office/drawing/2014/main" id="{BD905A7B-653A-453E-0851-D233D39F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" y="-3594"/>
            <a:ext cx="12164681" cy="68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4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E5FFD718-94E5-4CC4-EA6C-5401EB39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26" y="0"/>
            <a:ext cx="9323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icebergs and text&#10;&#10;AI-generated content may be incorrect.">
            <a:extLst>
              <a:ext uri="{FF2B5EF4-FFF2-40B4-BE49-F238E27FC236}">
                <a16:creationId xmlns:a16="http://schemas.microsoft.com/office/drawing/2014/main" id="{07FDA994-05AF-0FE2-9DE0-7875807B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" y="11143"/>
            <a:ext cx="12191278" cy="72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7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iceberg&#10;&#10;AI-generated content may be incorrect.">
            <a:extLst>
              <a:ext uri="{FF2B5EF4-FFF2-40B4-BE49-F238E27FC236}">
                <a16:creationId xmlns:a16="http://schemas.microsoft.com/office/drawing/2014/main" id="{B3C6EB20-D437-9B8E-2710-F5981E8D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32" r="-13862" b="195"/>
          <a:stretch>
            <a:fillRect/>
          </a:stretch>
        </p:blipFill>
        <p:spPr>
          <a:xfrm>
            <a:off x="360" y="3963"/>
            <a:ext cx="12197094" cy="735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0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ee with a root system&#10;&#10;AI-generated content may be incorrect.">
            <a:extLst>
              <a:ext uri="{FF2B5EF4-FFF2-40B4-BE49-F238E27FC236}">
                <a16:creationId xmlns:a16="http://schemas.microsoft.com/office/drawing/2014/main" id="{BDA79711-DBAC-6E59-F1A7-42701EC1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8" y="0"/>
            <a:ext cx="1125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7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graph&#10;&#10;AI-generated content may be incorrect.">
            <a:extLst>
              <a:ext uri="{FF2B5EF4-FFF2-40B4-BE49-F238E27FC236}">
                <a16:creationId xmlns:a16="http://schemas.microsoft.com/office/drawing/2014/main" id="{2EAE9724-2E52-1A0B-8984-94D879A4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" y="174147"/>
            <a:ext cx="12160907" cy="66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4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Underfitting and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145</cp:revision>
  <dcterms:created xsi:type="dcterms:W3CDTF">2025-10-25T00:46:31Z</dcterms:created>
  <dcterms:modified xsi:type="dcterms:W3CDTF">2025-10-28T01:05:19Z</dcterms:modified>
</cp:coreProperties>
</file>