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80" r:id="rId2"/>
    <p:sldId id="281" r:id="rId3"/>
    <p:sldId id="282" r:id="rId4"/>
    <p:sldId id="261" r:id="rId5"/>
    <p:sldId id="278" r:id="rId6"/>
    <p:sldId id="268" r:id="rId7"/>
    <p:sldId id="263" r:id="rId8"/>
    <p:sldId id="283" r:id="rId9"/>
    <p:sldId id="267" r:id="rId10"/>
    <p:sldId id="276" r:id="rId11"/>
    <p:sldId id="277" r:id="rId12"/>
    <p:sldId id="266" r:id="rId13"/>
    <p:sldId id="28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7650" userDrawn="1">
          <p15:clr>
            <a:srgbClr val="A4A3A4"/>
          </p15:clr>
        </p15:guide>
        <p15:guide id="3" orient="horz" pos="43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EFFFF"/>
    <a:srgbClr val="FCFFFF"/>
    <a:srgbClr val="F5FDFC"/>
    <a:srgbClr val="F9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79" autoAdjust="0"/>
    <p:restoredTop sz="94660"/>
  </p:normalViewPr>
  <p:slideViewPr>
    <p:cSldViewPr snapToGrid="0">
      <p:cViewPr varScale="1">
        <p:scale>
          <a:sx n="68" d="100"/>
          <a:sy n="68" d="100"/>
        </p:scale>
        <p:origin x="528" y="64"/>
      </p:cViewPr>
      <p:guideLst>
        <p:guide pos="7650"/>
        <p:guide orient="horz" pos="4320"/>
      </p:guideLst>
    </p:cSldViewPr>
  </p:slideViewPr>
  <p:notesTextViewPr>
    <p:cViewPr>
      <p:scale>
        <a:sx n="1" d="1"/>
        <a:sy n="1" d="1"/>
      </p:scale>
      <p:origin x="0" y="0"/>
    </p:cViewPr>
  </p:notesTextViewPr>
  <p:notesViewPr>
    <p:cSldViewPr snapToGrid="0">
      <p:cViewPr varScale="1">
        <p:scale>
          <a:sx n="53" d="100"/>
          <a:sy n="53" d="100"/>
        </p:scale>
        <p:origin x="284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356784-D59E-4D6A-B4FA-F36E59DD88B1}" type="datetimeFigureOut">
              <a:rPr lang="en-IN" smtClean="0"/>
              <a:t>07-11-2022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C9B5F9-9468-44DE-A56F-139B7D2BDAD1}" type="slidenum">
              <a:rPr lang="en-IN" smtClean="0"/>
              <a:t>‹#›</a:t>
            </a:fld>
            <a:endParaRPr lang="en-IN"/>
          </a:p>
        </p:txBody>
      </p:sp>
    </p:spTree>
    <p:extLst>
      <p:ext uri="{BB962C8B-B14F-4D97-AF65-F5344CB8AC3E}">
        <p14:creationId xmlns:p14="http://schemas.microsoft.com/office/powerpoint/2010/main" val="879373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E02E51-5D16-47C7-947F-72F0C537B808}" type="datetimeFigureOut">
              <a:rPr lang="en-IN" smtClean="0"/>
              <a:t>06-11-2022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A17E4-397F-4FD2-9B8D-D94B8353081C}" type="slidenum">
              <a:rPr lang="en-IN" smtClean="0"/>
              <a:t>‹#›</a:t>
            </a:fld>
            <a:endParaRPr lang="en-IN"/>
          </a:p>
        </p:txBody>
      </p:sp>
    </p:spTree>
    <p:extLst>
      <p:ext uri="{BB962C8B-B14F-4D97-AF65-F5344CB8AC3E}">
        <p14:creationId xmlns:p14="http://schemas.microsoft.com/office/powerpoint/2010/main" val="2379880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8" name="Rectangle 7"/>
          <p:cNvSpPr/>
          <p:nvPr userDrawn="1"/>
        </p:nvSpPr>
        <p:spPr>
          <a:xfrm>
            <a:off x="0" y="0"/>
            <a:ext cx="12191999" cy="131773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a:xfrm>
            <a:off x="858157" y="2304219"/>
            <a:ext cx="10515600" cy="1325563"/>
          </a:xfrm>
        </p:spPr>
        <p:txBody>
          <a:bodyPr/>
          <a:lstStyle>
            <a:lvl1pPr algn="ctr">
              <a:defRPr i="1"/>
            </a:lvl1pPr>
          </a:lstStyle>
          <a:p>
            <a:r>
              <a:rPr lang="en-US" dirty="0"/>
              <a:t>Project Name</a:t>
            </a:r>
            <a:endParaRPr lang="en-IN"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4128" y="43542"/>
            <a:ext cx="1259115" cy="1259115"/>
          </a:xfrm>
          <a:prstGeom prst="rect">
            <a:avLst/>
          </a:prstGeom>
        </p:spPr>
      </p:pic>
      <p:sp>
        <p:nvSpPr>
          <p:cNvPr id="7" name="Title 1"/>
          <p:cNvSpPr txBox="1">
            <a:spLocks/>
          </p:cNvSpPr>
          <p:nvPr userDrawn="1"/>
        </p:nvSpPr>
        <p:spPr>
          <a:xfrm>
            <a:off x="1676400" y="115490"/>
            <a:ext cx="8451850" cy="13255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marL="0" indent="0"/>
            <a:endParaRPr lang="en-IN" sz="3600" i="0" dirty="0">
              <a:solidFill>
                <a:schemeClr val="bg1"/>
              </a:solidFill>
            </a:endParaRPr>
          </a:p>
        </p:txBody>
      </p:sp>
      <p:sp>
        <p:nvSpPr>
          <p:cNvPr id="10" name="Title 1"/>
          <p:cNvSpPr txBox="1">
            <a:spLocks/>
          </p:cNvSpPr>
          <p:nvPr userDrawn="1"/>
        </p:nvSpPr>
        <p:spPr>
          <a:xfrm>
            <a:off x="2828471" y="1455014"/>
            <a:ext cx="6574972" cy="65439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sz="3200" i="0" dirty="0"/>
              <a:t>Project Phase - I (BTCOP709)</a:t>
            </a:r>
          </a:p>
        </p:txBody>
      </p:sp>
      <p:sp>
        <p:nvSpPr>
          <p:cNvPr id="11" name="Rectangle 10"/>
          <p:cNvSpPr/>
          <p:nvPr userDrawn="1"/>
        </p:nvSpPr>
        <p:spPr>
          <a:xfrm>
            <a:off x="1572985" y="37839"/>
            <a:ext cx="10415815" cy="1261884"/>
          </a:xfrm>
          <a:prstGeom prst="rect">
            <a:avLst/>
          </a:prstGeom>
        </p:spPr>
        <p:txBody>
          <a:bodyPr wrap="square">
            <a:spAutoFit/>
          </a:bodyPr>
          <a:lstStyle/>
          <a:p>
            <a:pPr marL="0" indent="0"/>
            <a:r>
              <a:rPr lang="en-US" sz="4000" i="0" kern="1200" dirty="0">
                <a:solidFill>
                  <a:schemeClr val="bg1"/>
                </a:solidFill>
                <a:latin typeface="+mj-lt"/>
                <a:ea typeface="+mj-ea"/>
                <a:cs typeface="+mj-cs"/>
              </a:rPr>
              <a:t>Bajaj Institute of Technology, Wardha</a:t>
            </a:r>
          </a:p>
          <a:p>
            <a:pPr marL="0" indent="0" algn="l"/>
            <a:r>
              <a:rPr lang="en-US" sz="3600" i="0" kern="1200" dirty="0">
                <a:solidFill>
                  <a:schemeClr val="bg1"/>
                </a:solidFill>
                <a:latin typeface="+mj-lt"/>
                <a:ea typeface="+mj-ea"/>
                <a:cs typeface="+mj-cs"/>
              </a:rPr>
              <a:t>Department of Computer Engineering</a:t>
            </a:r>
            <a:endParaRPr lang="en-IN" sz="3600" i="0" kern="1200" dirty="0">
              <a:solidFill>
                <a:schemeClr val="bg1"/>
              </a:solidFill>
              <a:latin typeface="+mj-lt"/>
              <a:ea typeface="+mj-ea"/>
              <a:cs typeface="+mj-cs"/>
            </a:endParaRPr>
          </a:p>
        </p:txBody>
      </p:sp>
      <p:sp>
        <p:nvSpPr>
          <p:cNvPr id="17" name="Rectangle 16"/>
          <p:cNvSpPr/>
          <p:nvPr userDrawn="1"/>
        </p:nvSpPr>
        <p:spPr>
          <a:xfrm>
            <a:off x="6807200" y="4410651"/>
            <a:ext cx="1731564" cy="680636"/>
          </a:xfrm>
          <a:prstGeom prst="rect">
            <a:avLst/>
          </a:prstGeom>
        </p:spPr>
        <p:txBody>
          <a:bodyPr wrap="none">
            <a:spAutoFit/>
          </a:bodyPr>
          <a:lstStyle/>
          <a:p>
            <a:pPr algn="l">
              <a:lnSpc>
                <a:spcPct val="170000"/>
              </a:lnSpc>
            </a:pPr>
            <a:r>
              <a:rPr lang="en-US" sz="2600" dirty="0">
                <a:solidFill>
                  <a:srgbClr val="002060"/>
                </a:solidFill>
              </a:rPr>
              <a:t>Guided By:</a:t>
            </a:r>
          </a:p>
        </p:txBody>
      </p:sp>
      <p:sp>
        <p:nvSpPr>
          <p:cNvPr id="18" name="Rectangle 17"/>
          <p:cNvSpPr/>
          <p:nvPr userDrawn="1"/>
        </p:nvSpPr>
        <p:spPr>
          <a:xfrm>
            <a:off x="858157" y="3812312"/>
            <a:ext cx="2553904" cy="680636"/>
          </a:xfrm>
          <a:prstGeom prst="rect">
            <a:avLst/>
          </a:prstGeom>
        </p:spPr>
        <p:txBody>
          <a:bodyPr wrap="none">
            <a:spAutoFit/>
          </a:bodyPr>
          <a:lstStyle/>
          <a:p>
            <a:pPr algn="l">
              <a:lnSpc>
                <a:spcPct val="170000"/>
              </a:lnSpc>
            </a:pPr>
            <a:r>
              <a:rPr lang="en-US" sz="2600" dirty="0">
                <a:solidFill>
                  <a:srgbClr val="002060"/>
                </a:solidFill>
              </a:rPr>
              <a:t>Project Members </a:t>
            </a:r>
          </a:p>
        </p:txBody>
      </p:sp>
    </p:spTree>
    <p:extLst>
      <p:ext uri="{BB962C8B-B14F-4D97-AF65-F5344CB8AC3E}">
        <p14:creationId xmlns:p14="http://schemas.microsoft.com/office/powerpoint/2010/main" val="80102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A2EF8-DE20-42F7-A9BD-EA2B260AC3A5}" type="datetime1">
              <a:rPr lang="en-IN" smtClean="0"/>
              <a:t>06-11-2022</a:t>
            </a:fld>
            <a:endParaRPr lang="en-IN"/>
          </a:p>
        </p:txBody>
      </p:sp>
      <p:sp>
        <p:nvSpPr>
          <p:cNvPr id="6" name="Footer Placeholder 5"/>
          <p:cNvSpPr>
            <a:spLocks noGrp="1"/>
          </p:cNvSpPr>
          <p:nvPr>
            <p:ph type="ftr" sz="quarter" idx="11"/>
          </p:nvPr>
        </p:nvSpPr>
        <p:spPr/>
        <p:txBody>
          <a:bodyPr/>
          <a:lstStyle/>
          <a:p>
            <a:r>
              <a:rPr lang="en-IN"/>
              <a:t>Project Name</a:t>
            </a:r>
          </a:p>
        </p:txBody>
      </p:sp>
      <p:sp>
        <p:nvSpPr>
          <p:cNvPr id="7" name="Slide Number Placeholder 6"/>
          <p:cNvSpPr>
            <a:spLocks noGrp="1"/>
          </p:cNvSpPr>
          <p:nvPr>
            <p:ph type="sldNum" sz="quarter" idx="12"/>
          </p:nvPr>
        </p:nvSpPr>
        <p:spPr/>
        <p:txBody>
          <a:bodyPr/>
          <a:lstStyle/>
          <a:p>
            <a:fld id="{1DEB9025-8623-43DC-835C-CC7482BE7300}" type="slidenum">
              <a:rPr lang="en-IN" smtClean="0"/>
              <a:t>‹#›</a:t>
            </a:fld>
            <a:endParaRPr lang="en-IN"/>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94221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p:cNvSpPr>
            <a:spLocks noGrp="1"/>
          </p:cNvSpPr>
          <p:nvPr>
            <p:ph type="dt" sz="half" idx="10"/>
          </p:nvPr>
        </p:nvSpPr>
        <p:spPr/>
        <p:txBody>
          <a:bodyPr/>
          <a:lstStyle/>
          <a:p>
            <a:fld id="{DD3E76D1-DCA2-4F32-AE81-9F0948AF8C53}" type="datetime1">
              <a:rPr lang="en-IN" smtClean="0"/>
              <a:t>06-11-2022</a:t>
            </a:fld>
            <a:endParaRPr lang="en-IN"/>
          </a:p>
        </p:txBody>
      </p:sp>
      <p:sp>
        <p:nvSpPr>
          <p:cNvPr id="5" name="Footer Placeholder 4"/>
          <p:cNvSpPr>
            <a:spLocks noGrp="1"/>
          </p:cNvSpPr>
          <p:nvPr>
            <p:ph type="ftr" sz="quarter" idx="11"/>
          </p:nvPr>
        </p:nvSpPr>
        <p:spPr/>
        <p:txBody>
          <a:bodyPr/>
          <a:lstStyle/>
          <a:p>
            <a:r>
              <a:rPr lang="en-IN"/>
              <a:t>Project Name</a:t>
            </a:r>
            <a:endParaRPr lang="en-IN" dirty="0"/>
          </a:p>
        </p:txBody>
      </p:sp>
      <p:sp>
        <p:nvSpPr>
          <p:cNvPr id="6" name="Slide Number Placeholder 5"/>
          <p:cNvSpPr>
            <a:spLocks noGrp="1"/>
          </p:cNvSpPr>
          <p:nvPr>
            <p:ph type="sldNum" sz="quarter" idx="12"/>
          </p:nvPr>
        </p:nvSpPr>
        <p:spPr/>
        <p:txBody>
          <a:bodyPr/>
          <a:lstStyle/>
          <a:p>
            <a:fld id="{1DEB9025-8623-43DC-835C-CC7482BE7300}" type="slidenum">
              <a:rPr lang="en-IN" smtClean="0"/>
              <a:t>‹#›</a:t>
            </a:fld>
            <a:endParaRPr lang="en-IN"/>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11886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4ADB005-2E3D-41BC-9D73-934276C3D2AB}" type="datetime1">
              <a:rPr lang="en-IN" smtClean="0"/>
              <a:t>06-11-2022</a:t>
            </a:fld>
            <a:endParaRPr lang="en-IN"/>
          </a:p>
        </p:txBody>
      </p:sp>
      <p:sp>
        <p:nvSpPr>
          <p:cNvPr id="5" name="Footer Placeholder 4"/>
          <p:cNvSpPr>
            <a:spLocks noGrp="1"/>
          </p:cNvSpPr>
          <p:nvPr>
            <p:ph type="ftr" sz="quarter" idx="11"/>
          </p:nvPr>
        </p:nvSpPr>
        <p:spPr/>
        <p:txBody>
          <a:bodyPr/>
          <a:lstStyle/>
          <a:p>
            <a:r>
              <a:rPr lang="en-IN"/>
              <a:t>Project Name</a:t>
            </a:r>
          </a:p>
        </p:txBody>
      </p:sp>
      <p:sp>
        <p:nvSpPr>
          <p:cNvPr id="6" name="Slide Number Placeholder 5"/>
          <p:cNvSpPr>
            <a:spLocks noGrp="1"/>
          </p:cNvSpPr>
          <p:nvPr>
            <p:ph type="sldNum" sz="quarter" idx="12"/>
          </p:nvPr>
        </p:nvSpPr>
        <p:spPr/>
        <p:txBody>
          <a:bodyPr/>
          <a:lstStyle/>
          <a:p>
            <a:fld id="{1DEB9025-8623-43DC-835C-CC7482BE7300}"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175309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4C39E7-B894-437B-8BC2-870DB2ED1B88}" type="datetime1">
              <a:rPr lang="en-IN" smtClean="0"/>
              <a:t>06-11-2022</a:t>
            </a:fld>
            <a:endParaRPr lang="en-IN"/>
          </a:p>
        </p:txBody>
      </p:sp>
      <p:sp>
        <p:nvSpPr>
          <p:cNvPr id="5" name="Footer Placeholder 4"/>
          <p:cNvSpPr>
            <a:spLocks noGrp="1"/>
          </p:cNvSpPr>
          <p:nvPr>
            <p:ph type="ftr" sz="quarter" idx="11"/>
          </p:nvPr>
        </p:nvSpPr>
        <p:spPr/>
        <p:txBody>
          <a:bodyPr/>
          <a:lstStyle/>
          <a:p>
            <a:r>
              <a:rPr lang="en-IN"/>
              <a:t>Project Name</a:t>
            </a:r>
          </a:p>
        </p:txBody>
      </p:sp>
      <p:sp>
        <p:nvSpPr>
          <p:cNvPr id="6" name="Slide Number Placeholder 5"/>
          <p:cNvSpPr>
            <a:spLocks noGrp="1"/>
          </p:cNvSpPr>
          <p:nvPr>
            <p:ph type="sldNum" sz="quarter" idx="12"/>
          </p:nvPr>
        </p:nvSpPr>
        <p:spPr/>
        <p:txBody>
          <a:bodyPr/>
          <a:lstStyle/>
          <a:p>
            <a:fld id="{1DEB9025-8623-43DC-835C-CC7482BE7300}" type="slidenum">
              <a:rPr lang="en-IN" smtClean="0"/>
              <a:t>‹#›</a:t>
            </a:fld>
            <a:endParaRPr lang="en-IN"/>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827424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DF5EC52-C720-4000-A582-47A37DCA43AA}" type="datetime1">
              <a:rPr lang="en-IN" smtClean="0"/>
              <a:t>06-11-2022</a:t>
            </a:fld>
            <a:endParaRPr lang="en-IN"/>
          </a:p>
        </p:txBody>
      </p:sp>
      <p:sp>
        <p:nvSpPr>
          <p:cNvPr id="6" name="Footer Placeholder 5"/>
          <p:cNvSpPr>
            <a:spLocks noGrp="1"/>
          </p:cNvSpPr>
          <p:nvPr>
            <p:ph type="ftr" sz="quarter" idx="11"/>
          </p:nvPr>
        </p:nvSpPr>
        <p:spPr/>
        <p:txBody>
          <a:bodyPr/>
          <a:lstStyle/>
          <a:p>
            <a:r>
              <a:rPr lang="en-IN"/>
              <a:t>Project Name</a:t>
            </a:r>
          </a:p>
        </p:txBody>
      </p:sp>
      <p:sp>
        <p:nvSpPr>
          <p:cNvPr id="7" name="Slide Number Placeholder 6"/>
          <p:cNvSpPr>
            <a:spLocks noGrp="1"/>
          </p:cNvSpPr>
          <p:nvPr>
            <p:ph type="sldNum" sz="quarter" idx="12"/>
          </p:nvPr>
        </p:nvSpPr>
        <p:spPr/>
        <p:txBody>
          <a:bodyPr/>
          <a:lstStyle/>
          <a:p>
            <a:fld id="{1DEB9025-8623-43DC-835C-CC7482BE7300}" type="slidenum">
              <a:rPr lang="en-IN" smtClean="0"/>
              <a:t>‹#›</a:t>
            </a:fld>
            <a:endParaRPr lang="en-IN"/>
          </a:p>
        </p:txBody>
      </p:sp>
      <p:sp>
        <p:nvSpPr>
          <p:cNvPr id="14" name="Rectangle 13"/>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429844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DCBBD27-F186-4941-B095-28418B72E876}" type="datetime1">
              <a:rPr lang="en-IN" smtClean="0"/>
              <a:t>06-11-2022</a:t>
            </a:fld>
            <a:endParaRPr lang="en-IN"/>
          </a:p>
        </p:txBody>
      </p:sp>
      <p:sp>
        <p:nvSpPr>
          <p:cNvPr id="8" name="Footer Placeholder 7"/>
          <p:cNvSpPr>
            <a:spLocks noGrp="1"/>
          </p:cNvSpPr>
          <p:nvPr>
            <p:ph type="ftr" sz="quarter" idx="11"/>
          </p:nvPr>
        </p:nvSpPr>
        <p:spPr/>
        <p:txBody>
          <a:bodyPr/>
          <a:lstStyle/>
          <a:p>
            <a:r>
              <a:rPr lang="en-IN"/>
              <a:t>Project Name</a:t>
            </a:r>
          </a:p>
        </p:txBody>
      </p:sp>
      <p:sp>
        <p:nvSpPr>
          <p:cNvPr id="9" name="Slide Number Placeholder 8"/>
          <p:cNvSpPr>
            <a:spLocks noGrp="1"/>
          </p:cNvSpPr>
          <p:nvPr>
            <p:ph type="sldNum" sz="quarter" idx="12"/>
          </p:nvPr>
        </p:nvSpPr>
        <p:spPr/>
        <p:txBody>
          <a:bodyPr/>
          <a:lstStyle/>
          <a:p>
            <a:fld id="{1DEB9025-8623-43DC-835C-CC7482BE7300}" type="slidenum">
              <a:rPr lang="en-IN" smtClean="0"/>
              <a:t>‹#›</a:t>
            </a:fld>
            <a:endParaRPr lang="en-IN"/>
          </a:p>
        </p:txBody>
      </p:sp>
      <p:sp>
        <p:nvSpPr>
          <p:cNvPr id="15" name="Rectangle 14"/>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28571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840DB68-5EB6-45CB-82F3-37E85B95C0AD}" type="datetime1">
              <a:rPr lang="en-IN" smtClean="0"/>
              <a:t>06-11-2022</a:t>
            </a:fld>
            <a:endParaRPr lang="en-IN"/>
          </a:p>
        </p:txBody>
      </p:sp>
      <p:sp>
        <p:nvSpPr>
          <p:cNvPr id="4" name="Footer Placeholder 3"/>
          <p:cNvSpPr>
            <a:spLocks noGrp="1"/>
          </p:cNvSpPr>
          <p:nvPr>
            <p:ph type="ftr" sz="quarter" idx="11"/>
          </p:nvPr>
        </p:nvSpPr>
        <p:spPr/>
        <p:txBody>
          <a:bodyPr/>
          <a:lstStyle/>
          <a:p>
            <a:r>
              <a:rPr lang="en-IN"/>
              <a:t>Project Name</a:t>
            </a:r>
          </a:p>
        </p:txBody>
      </p:sp>
      <p:sp>
        <p:nvSpPr>
          <p:cNvPr id="5" name="Slide Number Placeholder 4"/>
          <p:cNvSpPr>
            <a:spLocks noGrp="1"/>
          </p:cNvSpPr>
          <p:nvPr>
            <p:ph type="sldNum" sz="quarter" idx="12"/>
          </p:nvPr>
        </p:nvSpPr>
        <p:spPr/>
        <p:txBody>
          <a:bodyPr/>
          <a:lstStyle/>
          <a:p>
            <a:fld id="{1DEB9025-8623-43DC-835C-CC7482BE7300}" type="slidenum">
              <a:rPr lang="en-IN" smtClean="0"/>
              <a:t>‹#›</a:t>
            </a:fld>
            <a:endParaRPr lang="en-IN"/>
          </a:p>
        </p:txBody>
      </p:sp>
      <p:sp>
        <p:nvSpPr>
          <p:cNvPr id="11" name="Rectangle 10"/>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925241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7C3D6F-9AA5-4546-BF28-226FCBFE08FF}" type="datetime1">
              <a:rPr lang="en-IN" smtClean="0"/>
              <a:t>06-11-2022</a:t>
            </a:fld>
            <a:endParaRPr lang="en-IN"/>
          </a:p>
        </p:txBody>
      </p:sp>
      <p:sp>
        <p:nvSpPr>
          <p:cNvPr id="3" name="Footer Placeholder 2"/>
          <p:cNvSpPr>
            <a:spLocks noGrp="1"/>
          </p:cNvSpPr>
          <p:nvPr>
            <p:ph type="ftr" sz="quarter" idx="11"/>
          </p:nvPr>
        </p:nvSpPr>
        <p:spPr/>
        <p:txBody>
          <a:bodyPr/>
          <a:lstStyle/>
          <a:p>
            <a:r>
              <a:rPr lang="en-IN"/>
              <a:t>Project Name</a:t>
            </a:r>
          </a:p>
        </p:txBody>
      </p:sp>
      <p:sp>
        <p:nvSpPr>
          <p:cNvPr id="4" name="Slide Number Placeholder 3"/>
          <p:cNvSpPr>
            <a:spLocks noGrp="1"/>
          </p:cNvSpPr>
          <p:nvPr>
            <p:ph type="sldNum" sz="quarter" idx="12"/>
          </p:nvPr>
        </p:nvSpPr>
        <p:spPr/>
        <p:txBody>
          <a:bodyPr/>
          <a:lstStyle/>
          <a:p>
            <a:fld id="{1DEB9025-8623-43DC-835C-CC7482BE7300}" type="slidenum">
              <a:rPr lang="en-IN" smtClean="0"/>
              <a:t>‹#›</a:t>
            </a:fld>
            <a:endParaRPr lang="en-IN"/>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997840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5B77F8-8600-4DD3-BF26-CA11CA162D17}" type="datetime1">
              <a:rPr lang="en-IN" smtClean="0"/>
              <a:t>06-11-2022</a:t>
            </a:fld>
            <a:endParaRPr lang="en-IN"/>
          </a:p>
        </p:txBody>
      </p:sp>
      <p:sp>
        <p:nvSpPr>
          <p:cNvPr id="6" name="Footer Placeholder 5"/>
          <p:cNvSpPr>
            <a:spLocks noGrp="1"/>
          </p:cNvSpPr>
          <p:nvPr>
            <p:ph type="ftr" sz="quarter" idx="11"/>
          </p:nvPr>
        </p:nvSpPr>
        <p:spPr/>
        <p:txBody>
          <a:bodyPr/>
          <a:lstStyle/>
          <a:p>
            <a:r>
              <a:rPr lang="en-IN"/>
              <a:t>Project Name</a:t>
            </a:r>
          </a:p>
        </p:txBody>
      </p:sp>
      <p:sp>
        <p:nvSpPr>
          <p:cNvPr id="7" name="Slide Number Placeholder 6"/>
          <p:cNvSpPr>
            <a:spLocks noGrp="1"/>
          </p:cNvSpPr>
          <p:nvPr>
            <p:ph type="sldNum" sz="quarter" idx="12"/>
          </p:nvPr>
        </p:nvSpPr>
        <p:spPr/>
        <p:txBody>
          <a:bodyPr/>
          <a:lstStyle/>
          <a:p>
            <a:fld id="{1DEB9025-8623-43DC-835C-CC7482BE7300}" type="slidenum">
              <a:rPr lang="en-IN" smtClean="0"/>
              <a:t>‹#›</a:t>
            </a:fld>
            <a:endParaRPr lang="en-IN"/>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15982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532BB8-FB68-4FD6-910E-036F28666962}" type="datetime1">
              <a:rPr lang="en-IN" smtClean="0"/>
              <a:t>06-11-2022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Project Name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EB9025-8623-43DC-835C-CC7482BE7300}" type="slidenum">
              <a:rPr lang="en-IN" smtClean="0"/>
              <a:t>‹#›</a:t>
            </a:fld>
            <a:endParaRPr lang="en-IN"/>
          </a:p>
        </p:txBody>
      </p:sp>
    </p:spTree>
    <p:extLst>
      <p:ext uri="{BB962C8B-B14F-4D97-AF65-F5344CB8AC3E}">
        <p14:creationId xmlns:p14="http://schemas.microsoft.com/office/powerpoint/2010/main" val="2224729349"/>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iccr.gov.in/about-us" TargetMode="External"/><Relationship Id="rId2" Type="http://schemas.openxmlformats.org/officeDocument/2006/relationships/hyperlink" Target="https://en.wikipedia.org/wiki/Indian_Council_for_Cultural_Relations#Publication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a:t>Monitoring and Evaluation System for ICCR’s Regional Offices(ROs)</a:t>
            </a:r>
            <a:endParaRPr lang="en-IN" sz="8000" dirty="0"/>
          </a:p>
        </p:txBody>
      </p:sp>
      <p:sp>
        <p:nvSpPr>
          <p:cNvPr id="7" name="Title 1"/>
          <p:cNvSpPr txBox="1">
            <a:spLocks/>
          </p:cNvSpPr>
          <p:nvPr/>
        </p:nvSpPr>
        <p:spPr>
          <a:xfrm>
            <a:off x="858157" y="4515026"/>
            <a:ext cx="5949043" cy="207562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marL="742950" indent="-742950" algn="l">
              <a:lnSpc>
                <a:spcPct val="170000"/>
              </a:lnSpc>
              <a:buAutoNum type="arabicPeriod"/>
            </a:pPr>
            <a:r>
              <a:rPr lang="en-US" sz="2000" i="0" dirty="0"/>
              <a:t>Shreya Chinchmalatpure (2046491245048)</a:t>
            </a:r>
          </a:p>
          <a:p>
            <a:pPr marL="742950" indent="-742950" algn="l">
              <a:lnSpc>
                <a:spcPct val="170000"/>
              </a:lnSpc>
              <a:buAutoNum type="arabicPeriod"/>
            </a:pPr>
            <a:r>
              <a:rPr lang="en-US" sz="2000" i="0" dirty="0"/>
              <a:t>Ashwini </a:t>
            </a:r>
            <a:r>
              <a:rPr lang="en-US" sz="2000" i="0" dirty="0" err="1"/>
              <a:t>Ukhalkar</a:t>
            </a:r>
            <a:r>
              <a:rPr lang="en-US" sz="2000" i="0" dirty="0"/>
              <a:t> (2046491245008)</a:t>
            </a:r>
            <a:endParaRPr lang="en-US" sz="2000" i="0" baseline="0" dirty="0"/>
          </a:p>
          <a:p>
            <a:pPr marL="742950" indent="-742950" algn="l">
              <a:lnSpc>
                <a:spcPct val="170000"/>
              </a:lnSpc>
              <a:buAutoNum type="arabicPeriod"/>
            </a:pPr>
            <a:r>
              <a:rPr lang="en-US" sz="2000" i="0" dirty="0" err="1"/>
              <a:t>Purva</a:t>
            </a:r>
            <a:r>
              <a:rPr lang="en-US" sz="2000" i="0" dirty="0"/>
              <a:t> </a:t>
            </a:r>
            <a:r>
              <a:rPr lang="en-US" sz="2000" i="0" dirty="0" err="1"/>
              <a:t>Dhopade</a:t>
            </a:r>
            <a:r>
              <a:rPr lang="en-US" sz="2000" i="0" dirty="0"/>
              <a:t> (2046491245034)</a:t>
            </a:r>
            <a:endParaRPr lang="en-US" sz="2000" i="0" baseline="0" dirty="0"/>
          </a:p>
        </p:txBody>
      </p:sp>
      <p:sp>
        <p:nvSpPr>
          <p:cNvPr id="8" name="Title 1"/>
          <p:cNvSpPr txBox="1">
            <a:spLocks/>
          </p:cNvSpPr>
          <p:nvPr/>
        </p:nvSpPr>
        <p:spPr>
          <a:xfrm>
            <a:off x="6850742" y="4747976"/>
            <a:ext cx="5802811" cy="150522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algn="l">
              <a:lnSpc>
                <a:spcPct val="100000"/>
              </a:lnSpc>
            </a:pPr>
            <a:r>
              <a:rPr lang="en-US" sz="2400" i="0" baseline="0" dirty="0"/>
              <a:t>Prof</a:t>
            </a:r>
            <a:r>
              <a:rPr lang="en-US" sz="2400" i="0" dirty="0"/>
              <a:t>.</a:t>
            </a:r>
            <a:r>
              <a:rPr lang="en-US" sz="2400" i="0" baseline="0" dirty="0"/>
              <a:t> Abhishek </a:t>
            </a:r>
            <a:r>
              <a:rPr lang="en-US" sz="2400" i="0" baseline="0" dirty="0" err="1"/>
              <a:t>Kinhekar</a:t>
            </a:r>
            <a:endParaRPr lang="en-US" sz="2400" i="0" baseline="0" dirty="0"/>
          </a:p>
          <a:p>
            <a:pPr algn="l">
              <a:lnSpc>
                <a:spcPct val="100000"/>
              </a:lnSpc>
            </a:pPr>
            <a:r>
              <a:rPr lang="en-US" sz="2400" i="0" dirty="0" err="1"/>
              <a:t>Assisstant</a:t>
            </a:r>
            <a:r>
              <a:rPr lang="en-US" sz="2400" i="0" dirty="0"/>
              <a:t> Professor</a:t>
            </a:r>
            <a:endParaRPr lang="en-US" sz="2400" i="0" baseline="0" dirty="0"/>
          </a:p>
          <a:p>
            <a:pPr algn="l">
              <a:lnSpc>
                <a:spcPct val="100000"/>
              </a:lnSpc>
            </a:pPr>
            <a:endParaRPr lang="en-IN" sz="2400" i="0" dirty="0"/>
          </a:p>
        </p:txBody>
      </p:sp>
    </p:spTree>
    <p:extLst>
      <p:ext uri="{BB962C8B-B14F-4D97-AF65-F5344CB8AC3E}">
        <p14:creationId xmlns:p14="http://schemas.microsoft.com/office/powerpoint/2010/main" val="970694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Conclusion</a:t>
            </a:r>
            <a:endParaRPr lang="en-GB"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2000" dirty="0"/>
              <a:t>This website will help ICCR to monitor activities performed by regional offices and help them rate their performance. </a:t>
            </a:r>
          </a:p>
          <a:p>
            <a:pPr marL="0" indent="0">
              <a:buNone/>
            </a:pPr>
            <a:endParaRPr lang="en-GB" sz="2000" dirty="0"/>
          </a:p>
          <a:p>
            <a:pPr>
              <a:buFont typeface="Wingdings" panose="05000000000000000000" pitchFamily="2" charset="2"/>
              <a:buChar char="Ø"/>
            </a:pPr>
            <a:r>
              <a:rPr lang="en-GB" sz="2000" dirty="0"/>
              <a:t>The website will also help generate Self-Driven Activities which are conducted by Regional Offices &amp; ICCR HQ Driven Activities conducted at national level including monthly and annual activities &amp; Financial Reports. </a:t>
            </a:r>
          </a:p>
          <a:p>
            <a:pPr>
              <a:buFont typeface="Wingdings" panose="05000000000000000000" pitchFamily="2" charset="2"/>
              <a:buChar char="Ø"/>
            </a:pPr>
            <a:endParaRPr lang="en-GB" sz="2000" dirty="0"/>
          </a:p>
          <a:p>
            <a:pPr>
              <a:buFont typeface="Wingdings" panose="05000000000000000000" pitchFamily="2" charset="2"/>
              <a:buChar char="Ø"/>
            </a:pPr>
            <a:r>
              <a:rPr lang="en-GB" sz="2000" dirty="0"/>
              <a:t>The feedback received from International students will help ICCR devise better student friendly policies, thus fostering and strengthening cultural relations and mutual understanding between India and other countries, promoting cultural exchanges with other countries and people, and developing relations with nations thus, improving students participation in cultural activities.</a:t>
            </a:r>
          </a:p>
        </p:txBody>
      </p:sp>
      <p:sp>
        <p:nvSpPr>
          <p:cNvPr id="6" name="Slide Number Placeholder 5"/>
          <p:cNvSpPr>
            <a:spLocks noGrp="1"/>
          </p:cNvSpPr>
          <p:nvPr>
            <p:ph type="sldNum" sz="quarter" idx="12"/>
          </p:nvPr>
        </p:nvSpPr>
        <p:spPr/>
        <p:txBody>
          <a:bodyPr/>
          <a:lstStyle/>
          <a:p>
            <a:fld id="{1DEB9025-8623-43DC-835C-CC7482BE7300}" type="slidenum">
              <a:rPr lang="en-IN" smtClean="0"/>
              <a:t>10</a:t>
            </a:fld>
            <a:endParaRPr lang="en-IN"/>
          </a:p>
        </p:txBody>
      </p:sp>
    </p:spTree>
    <p:extLst>
      <p:ext uri="{BB962C8B-B14F-4D97-AF65-F5344CB8AC3E}">
        <p14:creationId xmlns:p14="http://schemas.microsoft.com/office/powerpoint/2010/main" val="656236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10. References</a:t>
            </a:r>
            <a:endParaRPr lang="en-GB" dirty="0"/>
          </a:p>
        </p:txBody>
      </p:sp>
      <p:sp>
        <p:nvSpPr>
          <p:cNvPr id="3" name="Content Placeholder 2"/>
          <p:cNvSpPr>
            <a:spLocks noGrp="1"/>
          </p:cNvSpPr>
          <p:nvPr>
            <p:ph idx="1"/>
          </p:nvPr>
        </p:nvSpPr>
        <p:spPr/>
        <p:txBody>
          <a:bodyPr/>
          <a:lstStyle/>
          <a:p>
            <a:r>
              <a:rPr lang="en-GB" dirty="0"/>
              <a:t> Indian Council for Cultural Relations, Wikipedia, </a:t>
            </a:r>
            <a:r>
              <a:rPr lang="en-GB" dirty="0">
                <a:hlinkClick r:id="rId2"/>
              </a:rPr>
              <a:t>https://en.wikipedia.org/wiki/Indian_Council_for_Cultural_Relations#Publications</a:t>
            </a:r>
            <a:r>
              <a:rPr lang="en-GB" dirty="0"/>
              <a:t>, Oct 3,2022</a:t>
            </a:r>
          </a:p>
          <a:p>
            <a:endParaRPr lang="en-GB" dirty="0"/>
          </a:p>
          <a:p>
            <a:r>
              <a:rPr lang="en-GB" dirty="0"/>
              <a:t>Official website of Indian Council for Cultural Relations, Government of India, </a:t>
            </a:r>
            <a:r>
              <a:rPr lang="en-GB" dirty="0">
                <a:hlinkClick r:id="rId3"/>
              </a:rPr>
              <a:t>https://iccr.gov.in/about-us</a:t>
            </a:r>
            <a:r>
              <a:rPr lang="en-GB" dirty="0"/>
              <a:t>, Oct 3,2022</a:t>
            </a:r>
          </a:p>
          <a:p>
            <a:endParaRPr lang="en-GB" dirty="0"/>
          </a:p>
          <a:p>
            <a:r>
              <a:rPr lang="en-GB" dirty="0"/>
              <a:t>ICCR Annual Report: Indian Council for Cultural Relations Azad Bhawan, I.P. Estate, New Delhi, 2020-21</a:t>
            </a:r>
          </a:p>
          <a:p>
            <a:endParaRPr lang="en-GB" dirty="0"/>
          </a:p>
          <a:p>
            <a:pPr marL="0" indent="0">
              <a:buNone/>
            </a:pPr>
            <a:endParaRPr lang="en-GB" dirty="0"/>
          </a:p>
        </p:txBody>
      </p:sp>
      <p:sp>
        <p:nvSpPr>
          <p:cNvPr id="6" name="Slide Number Placeholder 5"/>
          <p:cNvSpPr>
            <a:spLocks noGrp="1"/>
          </p:cNvSpPr>
          <p:nvPr>
            <p:ph type="sldNum" sz="quarter" idx="12"/>
          </p:nvPr>
        </p:nvSpPr>
        <p:spPr/>
        <p:txBody>
          <a:bodyPr/>
          <a:lstStyle/>
          <a:p>
            <a:fld id="{1DEB9025-8623-43DC-835C-CC7482BE7300}" type="slidenum">
              <a:rPr lang="en-IN" smtClean="0"/>
              <a:t>11</a:t>
            </a:fld>
            <a:endParaRPr lang="en-IN"/>
          </a:p>
        </p:txBody>
      </p:sp>
    </p:spTree>
    <p:extLst>
      <p:ext uri="{BB962C8B-B14F-4D97-AF65-F5344CB8AC3E}">
        <p14:creationId xmlns:p14="http://schemas.microsoft.com/office/powerpoint/2010/main" val="3997157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1172709"/>
            <a:ext cx="10515600" cy="2852737"/>
          </a:xfrm>
        </p:spPr>
        <p:txBody>
          <a:bodyPr>
            <a:normAutofit/>
          </a:bodyPr>
          <a:lstStyle/>
          <a:p>
            <a:pPr algn="ctr"/>
            <a:r>
              <a:rPr lang="en-IN" sz="11500" dirty="0"/>
              <a:t>Thank You. </a:t>
            </a:r>
          </a:p>
        </p:txBody>
      </p:sp>
      <p:sp>
        <p:nvSpPr>
          <p:cNvPr id="6" name="Slide Number Placeholder 5"/>
          <p:cNvSpPr>
            <a:spLocks noGrp="1"/>
          </p:cNvSpPr>
          <p:nvPr>
            <p:ph type="sldNum" sz="quarter" idx="12"/>
          </p:nvPr>
        </p:nvSpPr>
        <p:spPr/>
        <p:txBody>
          <a:bodyPr/>
          <a:lstStyle/>
          <a:p>
            <a:fld id="{1DEB9025-8623-43DC-835C-CC7482BE7300}" type="slidenum">
              <a:rPr lang="en-IN" smtClean="0"/>
              <a:t>12</a:t>
            </a:fld>
            <a:endParaRPr lang="en-IN"/>
          </a:p>
        </p:txBody>
      </p:sp>
    </p:spTree>
    <p:extLst>
      <p:ext uri="{BB962C8B-B14F-4D97-AF65-F5344CB8AC3E}">
        <p14:creationId xmlns:p14="http://schemas.microsoft.com/office/powerpoint/2010/main" val="833319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817"/>
            <a:ext cx="12192000" cy="885371"/>
          </a:xfrm>
        </p:spPr>
        <p:txBody>
          <a:bodyPr/>
          <a:lstStyle/>
          <a:p>
            <a:r>
              <a:rPr lang="en-IN" dirty="0"/>
              <a:t> Project Timelines</a:t>
            </a:r>
          </a:p>
        </p:txBody>
      </p:sp>
      <p:sp>
        <p:nvSpPr>
          <p:cNvPr id="4" name="Date Placeholder 3"/>
          <p:cNvSpPr>
            <a:spLocks noGrp="1"/>
          </p:cNvSpPr>
          <p:nvPr>
            <p:ph type="dt" sz="half" idx="10"/>
          </p:nvPr>
        </p:nvSpPr>
        <p:spPr/>
        <p:txBody>
          <a:bodyPr/>
          <a:lstStyle/>
          <a:p>
            <a:fld id="{04ADB005-2E3D-41BC-9D73-934276C3D2AB}" type="datetime1">
              <a:rPr lang="en-IN" smtClean="0"/>
              <a:t>06-11-2022</a:t>
            </a:fld>
            <a:endParaRPr lang="en-IN"/>
          </a:p>
        </p:txBody>
      </p:sp>
      <p:sp>
        <p:nvSpPr>
          <p:cNvPr id="5" name="Footer Placeholder 4"/>
          <p:cNvSpPr>
            <a:spLocks noGrp="1"/>
          </p:cNvSpPr>
          <p:nvPr>
            <p:ph type="ftr" sz="quarter" idx="11"/>
          </p:nvPr>
        </p:nvSpPr>
        <p:spPr/>
        <p:txBody>
          <a:bodyPr/>
          <a:lstStyle/>
          <a:p>
            <a:r>
              <a:rPr lang="en-IN"/>
              <a:t>Project Name</a:t>
            </a:r>
          </a:p>
        </p:txBody>
      </p:sp>
      <p:sp>
        <p:nvSpPr>
          <p:cNvPr id="6" name="Slide Number Placeholder 5"/>
          <p:cNvSpPr>
            <a:spLocks noGrp="1"/>
          </p:cNvSpPr>
          <p:nvPr>
            <p:ph type="sldNum" sz="quarter" idx="12"/>
          </p:nvPr>
        </p:nvSpPr>
        <p:spPr/>
        <p:txBody>
          <a:bodyPr/>
          <a:lstStyle/>
          <a:p>
            <a:fld id="{1DEB9025-8623-43DC-835C-CC7482BE7300}" type="slidenum">
              <a:rPr lang="en-IN" smtClean="0"/>
              <a:t>13</a:t>
            </a:fld>
            <a:endParaRPr lang="en-IN"/>
          </a:p>
        </p:txBody>
      </p:sp>
      <p:graphicFrame>
        <p:nvGraphicFramePr>
          <p:cNvPr id="8" name="Table 8">
            <a:extLst>
              <a:ext uri="{FF2B5EF4-FFF2-40B4-BE49-F238E27FC236}">
                <a16:creationId xmlns:a16="http://schemas.microsoft.com/office/drawing/2014/main" id="{8C7F8289-4CBF-E8FF-9033-BA94DF9D133F}"/>
              </a:ext>
            </a:extLst>
          </p:cNvPr>
          <p:cNvGraphicFramePr>
            <a:graphicFrameLocks noGrp="1"/>
          </p:cNvGraphicFramePr>
          <p:nvPr>
            <p:extLst>
              <p:ext uri="{D42A27DB-BD31-4B8C-83A1-F6EECF244321}">
                <p14:modId xmlns:p14="http://schemas.microsoft.com/office/powerpoint/2010/main" val="1480600151"/>
              </p:ext>
            </p:extLst>
          </p:nvPr>
        </p:nvGraphicFramePr>
        <p:xfrm>
          <a:off x="855684" y="1670520"/>
          <a:ext cx="7779269" cy="3692435"/>
        </p:xfrm>
        <a:graphic>
          <a:graphicData uri="http://schemas.openxmlformats.org/drawingml/2006/table">
            <a:tbl>
              <a:tblPr firstRow="1" bandRow="1">
                <a:tableStyleId>{BC89EF96-8CEA-46FF-86C4-4CE0E7609802}</a:tableStyleId>
              </a:tblPr>
              <a:tblGrid>
                <a:gridCol w="934989">
                  <a:extLst>
                    <a:ext uri="{9D8B030D-6E8A-4147-A177-3AD203B41FA5}">
                      <a16:colId xmlns:a16="http://schemas.microsoft.com/office/drawing/2014/main" val="1310105948"/>
                    </a:ext>
                  </a:extLst>
                </a:gridCol>
                <a:gridCol w="1932914">
                  <a:extLst>
                    <a:ext uri="{9D8B030D-6E8A-4147-A177-3AD203B41FA5}">
                      <a16:colId xmlns:a16="http://schemas.microsoft.com/office/drawing/2014/main" val="391941155"/>
                    </a:ext>
                  </a:extLst>
                </a:gridCol>
                <a:gridCol w="4911366">
                  <a:extLst>
                    <a:ext uri="{9D8B030D-6E8A-4147-A177-3AD203B41FA5}">
                      <a16:colId xmlns:a16="http://schemas.microsoft.com/office/drawing/2014/main" val="2570626020"/>
                    </a:ext>
                  </a:extLst>
                </a:gridCol>
              </a:tblGrid>
              <a:tr h="738487">
                <a:tc>
                  <a:txBody>
                    <a:bodyPr/>
                    <a:lstStyle/>
                    <a:p>
                      <a:r>
                        <a:rPr lang="en-IN" dirty="0">
                          <a:solidFill>
                            <a:schemeClr val="tx1"/>
                          </a:solidFill>
                        </a:rPr>
                        <a:t>Sr.no</a:t>
                      </a:r>
                    </a:p>
                  </a:txBody>
                  <a:tcPr/>
                </a:tc>
                <a:tc>
                  <a:txBody>
                    <a:bodyPr/>
                    <a:lstStyle/>
                    <a:p>
                      <a:r>
                        <a:rPr lang="en-IN" dirty="0">
                          <a:solidFill>
                            <a:schemeClr val="tx1"/>
                          </a:solidFill>
                        </a:rPr>
                        <a:t>Dates</a:t>
                      </a:r>
                    </a:p>
                  </a:txBody>
                  <a:tcPr/>
                </a:tc>
                <a:tc>
                  <a:txBody>
                    <a:bodyPr/>
                    <a:lstStyle/>
                    <a:p>
                      <a:r>
                        <a:rPr lang="en-IN" dirty="0">
                          <a:solidFill>
                            <a:sysClr val="windowText" lastClr="000000"/>
                          </a:solidFill>
                        </a:rPr>
                        <a:t>Expected work done</a:t>
                      </a:r>
                    </a:p>
                  </a:txBody>
                  <a:tcPr/>
                </a:tc>
                <a:extLst>
                  <a:ext uri="{0D108BD9-81ED-4DB2-BD59-A6C34878D82A}">
                    <a16:rowId xmlns:a16="http://schemas.microsoft.com/office/drawing/2014/main" val="3508359122"/>
                  </a:ext>
                </a:extLst>
              </a:tr>
              <a:tr h="738487">
                <a:tc>
                  <a:txBody>
                    <a:bodyPr/>
                    <a:lstStyle/>
                    <a:p>
                      <a:r>
                        <a:rPr lang="en-IN" dirty="0"/>
                        <a:t>1</a:t>
                      </a:r>
                    </a:p>
                  </a:txBody>
                  <a:tcPr/>
                </a:tc>
                <a:tc>
                  <a:txBody>
                    <a:bodyPr/>
                    <a:lstStyle/>
                    <a:p>
                      <a:r>
                        <a:rPr lang="en-US" dirty="0"/>
                        <a:t>24</a:t>
                      </a:r>
                      <a:r>
                        <a:rPr lang="en-US" baseline="30000" dirty="0"/>
                        <a:t>th</a:t>
                      </a:r>
                      <a:r>
                        <a:rPr lang="en-US" dirty="0"/>
                        <a:t> Sep’22</a:t>
                      </a:r>
                      <a:endParaRPr lang="en-IN" dirty="0"/>
                    </a:p>
                  </a:txBody>
                  <a:tcPr/>
                </a:tc>
                <a:tc>
                  <a:txBody>
                    <a:bodyPr/>
                    <a:lstStyle/>
                    <a:p>
                      <a:r>
                        <a:rPr lang="en-US" dirty="0"/>
                        <a:t>Finalization of the Topic</a:t>
                      </a:r>
                      <a:endParaRPr lang="en-IN" dirty="0"/>
                    </a:p>
                  </a:txBody>
                  <a:tcPr/>
                </a:tc>
                <a:extLst>
                  <a:ext uri="{0D108BD9-81ED-4DB2-BD59-A6C34878D82A}">
                    <a16:rowId xmlns:a16="http://schemas.microsoft.com/office/drawing/2014/main" val="2270530484"/>
                  </a:ext>
                </a:extLst>
              </a:tr>
              <a:tr h="738487">
                <a:tc>
                  <a:txBody>
                    <a:bodyPr/>
                    <a:lstStyle/>
                    <a:p>
                      <a:r>
                        <a:rPr lang="en-IN" dirty="0"/>
                        <a:t>2</a:t>
                      </a:r>
                    </a:p>
                  </a:txBody>
                  <a:tcPr/>
                </a:tc>
                <a:tc>
                  <a:txBody>
                    <a:bodyPr/>
                    <a:lstStyle/>
                    <a:p>
                      <a:r>
                        <a:rPr lang="en-US" dirty="0"/>
                        <a:t>4</a:t>
                      </a:r>
                      <a:r>
                        <a:rPr lang="en-US" baseline="30000" dirty="0"/>
                        <a:t>th</a:t>
                      </a:r>
                      <a:r>
                        <a:rPr lang="en-US" dirty="0"/>
                        <a:t>  Oct ‘22</a:t>
                      </a:r>
                      <a:endParaRPr lang="en-IN" dirty="0"/>
                    </a:p>
                  </a:txBody>
                  <a:tcPr/>
                </a:tc>
                <a:tc>
                  <a:txBody>
                    <a:bodyPr/>
                    <a:lstStyle/>
                    <a:p>
                      <a:r>
                        <a:rPr lang="en-US" dirty="0"/>
                        <a:t>First Evaluation Round</a:t>
                      </a:r>
                      <a:endParaRPr lang="en-IN" dirty="0"/>
                    </a:p>
                  </a:txBody>
                  <a:tcPr/>
                </a:tc>
                <a:extLst>
                  <a:ext uri="{0D108BD9-81ED-4DB2-BD59-A6C34878D82A}">
                    <a16:rowId xmlns:a16="http://schemas.microsoft.com/office/drawing/2014/main" val="1214871997"/>
                  </a:ext>
                </a:extLst>
              </a:tr>
              <a:tr h="738487">
                <a:tc>
                  <a:txBody>
                    <a:bodyPr/>
                    <a:lstStyle/>
                    <a:p>
                      <a:r>
                        <a:rPr lang="en-IN" dirty="0"/>
                        <a:t>3</a:t>
                      </a:r>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279183066"/>
                  </a:ext>
                </a:extLst>
              </a:tr>
              <a:tr h="738487">
                <a:tc>
                  <a:txBody>
                    <a:bodyPr/>
                    <a:lstStyle/>
                    <a:p>
                      <a:r>
                        <a:rPr lang="en-IN" dirty="0"/>
                        <a:t>4</a:t>
                      </a:r>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14051177"/>
                  </a:ext>
                </a:extLst>
              </a:tr>
            </a:tbl>
          </a:graphicData>
        </a:graphic>
      </p:graphicFrame>
    </p:spTree>
    <p:extLst>
      <p:ext uri="{BB962C8B-B14F-4D97-AF65-F5344CB8AC3E}">
        <p14:creationId xmlns:p14="http://schemas.microsoft.com/office/powerpoint/2010/main" val="3945266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6DC3-3115-1717-0F13-066722C63531}"/>
              </a:ext>
            </a:extLst>
          </p:cNvPr>
          <p:cNvSpPr>
            <a:spLocks noGrp="1"/>
          </p:cNvSpPr>
          <p:nvPr>
            <p:ph type="title"/>
          </p:nvPr>
        </p:nvSpPr>
        <p:spPr/>
        <p:txBody>
          <a:bodyPr/>
          <a:lstStyle/>
          <a:p>
            <a:r>
              <a:rPr lang="en-IN" dirty="0"/>
              <a:t> Introduction</a:t>
            </a:r>
          </a:p>
        </p:txBody>
      </p:sp>
      <p:sp>
        <p:nvSpPr>
          <p:cNvPr id="6" name="Slide Number Placeholder 5">
            <a:extLst>
              <a:ext uri="{FF2B5EF4-FFF2-40B4-BE49-F238E27FC236}">
                <a16:creationId xmlns:a16="http://schemas.microsoft.com/office/drawing/2014/main" id="{BD7EACA3-AAAB-1546-9F32-4152887708D4}"/>
              </a:ext>
            </a:extLst>
          </p:cNvPr>
          <p:cNvSpPr>
            <a:spLocks noGrp="1"/>
          </p:cNvSpPr>
          <p:nvPr>
            <p:ph type="sldNum" sz="quarter" idx="12"/>
          </p:nvPr>
        </p:nvSpPr>
        <p:spPr/>
        <p:txBody>
          <a:bodyPr/>
          <a:lstStyle/>
          <a:p>
            <a:fld id="{1DEB9025-8623-43DC-835C-CC7482BE7300}" type="slidenum">
              <a:rPr lang="en-IN" smtClean="0"/>
              <a:t>2</a:t>
            </a:fld>
            <a:endParaRPr lang="en-IN"/>
          </a:p>
        </p:txBody>
      </p:sp>
      <p:sp>
        <p:nvSpPr>
          <p:cNvPr id="9" name="Content Placeholder 8">
            <a:extLst>
              <a:ext uri="{FF2B5EF4-FFF2-40B4-BE49-F238E27FC236}">
                <a16:creationId xmlns:a16="http://schemas.microsoft.com/office/drawing/2014/main" id="{B91B5A1F-3412-C2B4-7CBA-C5AE0184D050}"/>
              </a:ext>
            </a:extLst>
          </p:cNvPr>
          <p:cNvSpPr>
            <a:spLocks noGrp="1"/>
          </p:cNvSpPr>
          <p:nvPr>
            <p:ph idx="1"/>
          </p:nvPr>
        </p:nvSpPr>
        <p:spPr>
          <a:xfrm>
            <a:off x="838200" y="1439694"/>
            <a:ext cx="10515600" cy="4737269"/>
          </a:xfrm>
        </p:spPr>
        <p:txBody>
          <a:bodyPr>
            <a:normAutofit fontScale="85000" lnSpcReduction="20000"/>
          </a:bodyPr>
          <a:lstStyle/>
          <a:p>
            <a:pPr>
              <a:lnSpc>
                <a:spcPct val="120000"/>
              </a:lnSpc>
              <a:spcBef>
                <a:spcPts val="500"/>
              </a:spcBef>
              <a:spcAft>
                <a:spcPts val="600"/>
              </a:spcAft>
              <a:buFont typeface="Wingdings" panose="05000000000000000000" pitchFamily="2" charset="2"/>
              <a:buChar char="Ø"/>
            </a:pPr>
            <a:r>
              <a:rPr lang="en-US" sz="2800" spc="-5" dirty="0">
                <a:latin typeface="Times New Roman"/>
                <a:cs typeface="Times New Roman"/>
              </a:rPr>
              <a:t>Online Monitoring </a:t>
            </a:r>
            <a:r>
              <a:rPr lang="en-US" sz="2800" dirty="0">
                <a:latin typeface="Times New Roman"/>
                <a:cs typeface="Times New Roman"/>
              </a:rPr>
              <a:t>and Evaluation </a:t>
            </a:r>
            <a:r>
              <a:rPr lang="en-US" sz="2800" spc="-5" dirty="0">
                <a:latin typeface="Times New Roman"/>
                <a:cs typeface="Times New Roman"/>
              </a:rPr>
              <a:t>System </a:t>
            </a:r>
            <a:r>
              <a:rPr lang="en-US" sz="2800" dirty="0">
                <a:latin typeface="Times New Roman"/>
                <a:cs typeface="Times New Roman"/>
              </a:rPr>
              <a:t>for </a:t>
            </a:r>
            <a:r>
              <a:rPr lang="en-US" sz="2800" spc="-20" dirty="0">
                <a:latin typeface="Times New Roman"/>
                <a:cs typeface="Times New Roman"/>
              </a:rPr>
              <a:t>ICCR’s </a:t>
            </a:r>
            <a:r>
              <a:rPr lang="en-US" sz="2800" spc="-434" dirty="0">
                <a:latin typeface="Times New Roman"/>
                <a:cs typeface="Times New Roman"/>
              </a:rPr>
              <a:t> </a:t>
            </a:r>
            <a:r>
              <a:rPr lang="en-US" sz="2800" dirty="0">
                <a:latin typeface="Times New Roman"/>
                <a:cs typeface="Times New Roman"/>
              </a:rPr>
              <a:t>Regional</a:t>
            </a:r>
            <a:r>
              <a:rPr lang="en-US" sz="2800" spc="-20" dirty="0">
                <a:latin typeface="Times New Roman"/>
                <a:cs typeface="Times New Roman"/>
              </a:rPr>
              <a:t> </a:t>
            </a:r>
            <a:r>
              <a:rPr lang="en-US" sz="2800" spc="-5" dirty="0">
                <a:latin typeface="Times New Roman"/>
                <a:cs typeface="Times New Roman"/>
              </a:rPr>
              <a:t>Offices(ROs).</a:t>
            </a:r>
          </a:p>
          <a:p>
            <a:pPr>
              <a:lnSpc>
                <a:spcPct val="120000"/>
              </a:lnSpc>
              <a:spcBef>
                <a:spcPts val="500"/>
              </a:spcBef>
              <a:spcAft>
                <a:spcPts val="600"/>
              </a:spcAft>
              <a:buFont typeface="Wingdings" panose="05000000000000000000" pitchFamily="2" charset="2"/>
              <a:buChar char="Ø"/>
            </a:pPr>
            <a:r>
              <a:rPr lang="en-US" b="0" i="0" dirty="0">
                <a:solidFill>
                  <a:srgbClr val="212529"/>
                </a:solidFill>
                <a:effectLst/>
                <a:latin typeface="+mj-lt"/>
              </a:rPr>
              <a:t>ICCR would like to monitor all its Regional Offices in India on real-time basis for all the activities they do. This will help ICCR to implement its activities effectively and thus, evaluate their performances in real-time.</a:t>
            </a:r>
            <a:endParaRPr lang="en-US" sz="2800" spc="-5" dirty="0">
              <a:latin typeface="+mj-lt"/>
              <a:cs typeface="Times New Roman"/>
            </a:endParaRPr>
          </a:p>
          <a:p>
            <a:pPr>
              <a:lnSpc>
                <a:spcPct val="120000"/>
              </a:lnSpc>
              <a:spcBef>
                <a:spcPts val="500"/>
              </a:spcBef>
              <a:spcAft>
                <a:spcPts val="600"/>
              </a:spcAft>
            </a:pPr>
            <a:endParaRPr lang="en-US" sz="2800" spc="-5" dirty="0">
              <a:latin typeface="+mj-lt"/>
              <a:cs typeface="Times New Roman"/>
            </a:endParaRPr>
          </a:p>
          <a:p>
            <a:pPr>
              <a:lnSpc>
                <a:spcPct val="120000"/>
              </a:lnSpc>
              <a:spcBef>
                <a:spcPts val="500"/>
              </a:spcBef>
              <a:spcAft>
                <a:spcPts val="600"/>
              </a:spcAft>
              <a:buFont typeface="Wingdings" panose="05000000000000000000" pitchFamily="2" charset="2"/>
              <a:buChar char="Ø"/>
            </a:pPr>
            <a:r>
              <a:rPr lang="en-US" b="0" i="0" dirty="0">
                <a:solidFill>
                  <a:srgbClr val="333333"/>
                </a:solidFill>
                <a:effectLst/>
                <a:latin typeface="+mj-lt"/>
              </a:rPr>
              <a:t>The main objective of the project is</a:t>
            </a:r>
            <a:r>
              <a:rPr lang="en-US" b="0" i="0" spc="-5" dirty="0">
                <a:solidFill>
                  <a:srgbClr val="333333"/>
                </a:solidFill>
                <a:effectLst/>
                <a:latin typeface="+mj-lt"/>
                <a:cs typeface="Times New Roman"/>
              </a:rPr>
              <a:t>:-</a:t>
            </a:r>
          </a:p>
          <a:p>
            <a:pPr algn="l">
              <a:lnSpc>
                <a:spcPct val="120000"/>
              </a:lnSpc>
              <a:spcBef>
                <a:spcPts val="500"/>
              </a:spcBef>
              <a:spcAft>
                <a:spcPts val="600"/>
              </a:spcAft>
              <a:buFont typeface="+mj-lt"/>
              <a:buAutoNum type="arabicPeriod"/>
            </a:pPr>
            <a:r>
              <a:rPr lang="en-US" b="0" i="0" dirty="0">
                <a:solidFill>
                  <a:srgbClr val="333333"/>
                </a:solidFill>
                <a:effectLst/>
                <a:latin typeface="+mj-lt"/>
              </a:rPr>
              <a:t>To foster and strengthen cultural relations and mutual understanding between India and other countries,</a:t>
            </a:r>
          </a:p>
          <a:p>
            <a:pPr algn="l">
              <a:lnSpc>
                <a:spcPct val="120000"/>
              </a:lnSpc>
              <a:spcBef>
                <a:spcPts val="500"/>
              </a:spcBef>
              <a:spcAft>
                <a:spcPts val="600"/>
              </a:spcAft>
              <a:buFont typeface="+mj-lt"/>
              <a:buAutoNum type="arabicPeriod"/>
            </a:pPr>
            <a:r>
              <a:rPr lang="en-US" b="0" i="0" dirty="0">
                <a:solidFill>
                  <a:srgbClr val="333333"/>
                </a:solidFill>
                <a:effectLst/>
                <a:latin typeface="+mj-lt"/>
              </a:rPr>
              <a:t>To promote cultural exchanges with other countries and people, and to develop relations with other nations.</a:t>
            </a:r>
          </a:p>
          <a:p>
            <a:pPr marL="0" indent="0" algn="l">
              <a:lnSpc>
                <a:spcPct val="120000"/>
              </a:lnSpc>
              <a:spcBef>
                <a:spcPts val="500"/>
              </a:spcBef>
              <a:spcAft>
                <a:spcPts val="600"/>
              </a:spcAft>
              <a:buNone/>
            </a:pPr>
            <a:endParaRPr lang="en-US" b="0" i="0" dirty="0">
              <a:solidFill>
                <a:srgbClr val="333333"/>
              </a:solidFill>
              <a:effectLst/>
              <a:latin typeface="+mj-lt"/>
            </a:endParaRPr>
          </a:p>
          <a:p>
            <a:pPr marL="0" indent="0">
              <a:buNone/>
            </a:pPr>
            <a:endParaRPr lang="en-IN" dirty="0"/>
          </a:p>
        </p:txBody>
      </p:sp>
    </p:spTree>
    <p:extLst>
      <p:ext uri="{BB962C8B-B14F-4D97-AF65-F5344CB8AC3E}">
        <p14:creationId xmlns:p14="http://schemas.microsoft.com/office/powerpoint/2010/main" val="3005383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 of Project</a:t>
            </a:r>
          </a:p>
        </p:txBody>
      </p:sp>
      <p:sp>
        <p:nvSpPr>
          <p:cNvPr id="3" name="Content Placeholder 2"/>
          <p:cNvSpPr>
            <a:spLocks noGrp="1"/>
          </p:cNvSpPr>
          <p:nvPr>
            <p:ph idx="1"/>
          </p:nvPr>
        </p:nvSpPr>
        <p:spPr>
          <a:xfrm>
            <a:off x="838200" y="1361873"/>
            <a:ext cx="10515600" cy="4994478"/>
          </a:xfrm>
        </p:spPr>
        <p:txBody>
          <a:bodyPr>
            <a:normAutofit fontScale="92500" lnSpcReduction="10000"/>
          </a:bodyPr>
          <a:lstStyle/>
          <a:p>
            <a:pPr marL="354965" indent="-342900">
              <a:lnSpc>
                <a:spcPct val="100000"/>
              </a:lnSpc>
              <a:buFont typeface="Wingdings" panose="05000000000000000000" pitchFamily="2" charset="2"/>
              <a:buChar char="Ø"/>
              <a:tabLst>
                <a:tab pos="299085" algn="l"/>
                <a:tab pos="299720" algn="l"/>
              </a:tabLst>
            </a:pPr>
            <a:r>
              <a:rPr lang="en-US" sz="2400" dirty="0">
                <a:latin typeface="Times New Roman"/>
                <a:cs typeface="Times New Roman"/>
              </a:rPr>
              <a:t>Monitor</a:t>
            </a:r>
            <a:r>
              <a:rPr lang="en-US" sz="2400" spc="490" dirty="0">
                <a:latin typeface="Times New Roman"/>
                <a:cs typeface="Times New Roman"/>
              </a:rPr>
              <a:t> </a:t>
            </a:r>
            <a:r>
              <a:rPr lang="en-US" sz="2400" dirty="0">
                <a:latin typeface="Times New Roman"/>
                <a:cs typeface="Times New Roman"/>
              </a:rPr>
              <a:t>all</a:t>
            </a:r>
            <a:r>
              <a:rPr lang="en-US" sz="2400" spc="480" dirty="0">
                <a:latin typeface="Times New Roman"/>
                <a:cs typeface="Times New Roman"/>
              </a:rPr>
              <a:t> </a:t>
            </a:r>
            <a:r>
              <a:rPr lang="en-US" sz="2400" dirty="0">
                <a:latin typeface="Times New Roman"/>
                <a:cs typeface="Times New Roman"/>
              </a:rPr>
              <a:t>activities</a:t>
            </a:r>
            <a:r>
              <a:rPr lang="en-US" sz="2400" spc="484" dirty="0">
                <a:latin typeface="Times New Roman"/>
                <a:cs typeface="Times New Roman"/>
              </a:rPr>
              <a:t> </a:t>
            </a:r>
            <a:r>
              <a:rPr lang="en-US" sz="2400" dirty="0">
                <a:latin typeface="Times New Roman"/>
                <a:cs typeface="Times New Roman"/>
              </a:rPr>
              <a:t>of</a:t>
            </a:r>
            <a:r>
              <a:rPr lang="en-US" sz="2400" spc="484" dirty="0">
                <a:latin typeface="Times New Roman"/>
                <a:cs typeface="Times New Roman"/>
              </a:rPr>
              <a:t> </a:t>
            </a:r>
            <a:r>
              <a:rPr lang="en-US" sz="2400" spc="-20" dirty="0">
                <a:latin typeface="Times New Roman"/>
                <a:cs typeface="Times New Roman"/>
              </a:rPr>
              <a:t>ICCR’s</a:t>
            </a:r>
            <a:r>
              <a:rPr lang="en-US" sz="2400" spc="484" dirty="0">
                <a:latin typeface="Times New Roman"/>
                <a:cs typeface="Times New Roman"/>
              </a:rPr>
              <a:t> </a:t>
            </a:r>
            <a:r>
              <a:rPr lang="en-US" sz="2400" dirty="0">
                <a:latin typeface="Times New Roman"/>
                <a:cs typeface="Times New Roman"/>
              </a:rPr>
              <a:t>Regional</a:t>
            </a:r>
            <a:r>
              <a:rPr lang="en-US" sz="2400" spc="500" dirty="0">
                <a:latin typeface="Times New Roman"/>
                <a:cs typeface="Times New Roman"/>
              </a:rPr>
              <a:t> </a:t>
            </a:r>
            <a:r>
              <a:rPr lang="en-US" sz="2400" spc="-10" dirty="0">
                <a:latin typeface="Times New Roman"/>
                <a:cs typeface="Times New Roman"/>
              </a:rPr>
              <a:t>Offices </a:t>
            </a:r>
            <a:r>
              <a:rPr lang="en-US" sz="2400" dirty="0">
                <a:latin typeface="Times New Roman"/>
                <a:cs typeface="Times New Roman"/>
              </a:rPr>
              <a:t>and</a:t>
            </a:r>
            <a:r>
              <a:rPr lang="en-US" sz="2400" spc="-10" dirty="0">
                <a:latin typeface="Times New Roman"/>
                <a:cs typeface="Times New Roman"/>
              </a:rPr>
              <a:t> </a:t>
            </a:r>
            <a:r>
              <a:rPr lang="en-US" sz="2400" dirty="0">
                <a:latin typeface="Times New Roman"/>
                <a:cs typeface="Times New Roman"/>
              </a:rPr>
              <a:t>evaluate</a:t>
            </a:r>
            <a:r>
              <a:rPr lang="en-US" sz="2400" spc="-20" dirty="0">
                <a:latin typeface="Times New Roman"/>
                <a:cs typeface="Times New Roman"/>
              </a:rPr>
              <a:t> </a:t>
            </a:r>
            <a:r>
              <a:rPr lang="en-US" sz="2400" dirty="0">
                <a:latin typeface="Times New Roman"/>
                <a:cs typeface="Times New Roman"/>
              </a:rPr>
              <a:t>their</a:t>
            </a:r>
            <a:r>
              <a:rPr lang="en-US" sz="2400" spc="-15" dirty="0">
                <a:latin typeface="Times New Roman"/>
                <a:cs typeface="Times New Roman"/>
              </a:rPr>
              <a:t> </a:t>
            </a:r>
            <a:r>
              <a:rPr lang="en-US" sz="2400" dirty="0">
                <a:latin typeface="Times New Roman"/>
                <a:cs typeface="Times New Roman"/>
              </a:rPr>
              <a:t>performances</a:t>
            </a:r>
            <a:r>
              <a:rPr lang="en-US" sz="2400" spc="-10" dirty="0">
                <a:latin typeface="Times New Roman"/>
                <a:cs typeface="Times New Roman"/>
              </a:rPr>
              <a:t> </a:t>
            </a:r>
            <a:r>
              <a:rPr lang="en-US" sz="2400" spc="-5" dirty="0">
                <a:latin typeface="Times New Roman"/>
                <a:cs typeface="Times New Roman"/>
              </a:rPr>
              <a:t>on</a:t>
            </a:r>
            <a:r>
              <a:rPr lang="en-US" sz="2400" dirty="0">
                <a:latin typeface="Times New Roman"/>
                <a:cs typeface="Times New Roman"/>
              </a:rPr>
              <a:t> </a:t>
            </a:r>
            <a:r>
              <a:rPr lang="en-US" sz="2400" spc="-5" dirty="0">
                <a:latin typeface="Times New Roman"/>
                <a:cs typeface="Times New Roman"/>
              </a:rPr>
              <a:t>real-time</a:t>
            </a:r>
            <a:r>
              <a:rPr lang="en-US" sz="2400" spc="-20" dirty="0">
                <a:latin typeface="Times New Roman"/>
                <a:cs typeface="Times New Roman"/>
              </a:rPr>
              <a:t> </a:t>
            </a:r>
            <a:r>
              <a:rPr lang="en-US" sz="2400" dirty="0">
                <a:latin typeface="Times New Roman"/>
                <a:cs typeface="Times New Roman"/>
              </a:rPr>
              <a:t>basis.</a:t>
            </a:r>
          </a:p>
          <a:p>
            <a:pPr marL="299085" indent="-287020">
              <a:lnSpc>
                <a:spcPct val="100000"/>
              </a:lnSpc>
              <a:buFont typeface="Arial MT"/>
              <a:buChar char="•"/>
              <a:tabLst>
                <a:tab pos="299085" algn="l"/>
                <a:tab pos="299720" algn="l"/>
              </a:tabLst>
            </a:pPr>
            <a:endParaRPr lang="en-US" sz="2400" dirty="0">
              <a:latin typeface="Times New Roman"/>
              <a:cs typeface="Times New Roman"/>
            </a:endParaRPr>
          </a:p>
          <a:p>
            <a:pPr marL="354965" marR="5715" indent="-342900">
              <a:lnSpc>
                <a:spcPct val="100000"/>
              </a:lnSpc>
              <a:spcBef>
                <a:spcPts val="140"/>
              </a:spcBef>
              <a:buFont typeface="Wingdings" panose="05000000000000000000" pitchFamily="2" charset="2"/>
              <a:buChar char="Ø"/>
              <a:tabLst>
                <a:tab pos="299085" algn="l"/>
                <a:tab pos="299720" algn="l"/>
              </a:tabLst>
            </a:pPr>
            <a:r>
              <a:rPr lang="en-US" sz="2400" dirty="0">
                <a:latin typeface="Times New Roman"/>
                <a:cs typeface="Times New Roman"/>
              </a:rPr>
              <a:t>Look</a:t>
            </a:r>
            <a:r>
              <a:rPr lang="en-US" sz="2400" spc="15" dirty="0">
                <a:latin typeface="Times New Roman"/>
                <a:cs typeface="Times New Roman"/>
              </a:rPr>
              <a:t> </a:t>
            </a:r>
            <a:r>
              <a:rPr lang="en-US" sz="2400" dirty="0">
                <a:latin typeface="Times New Roman"/>
                <a:cs typeface="Times New Roman"/>
              </a:rPr>
              <a:t>after</a:t>
            </a:r>
            <a:r>
              <a:rPr lang="en-US" sz="2400" spc="10" dirty="0">
                <a:latin typeface="Times New Roman"/>
                <a:cs typeface="Times New Roman"/>
              </a:rPr>
              <a:t> </a:t>
            </a:r>
            <a:r>
              <a:rPr lang="en-US" sz="2400" dirty="0">
                <a:latin typeface="Times New Roman"/>
                <a:cs typeface="Times New Roman"/>
              </a:rPr>
              <a:t>the</a:t>
            </a:r>
            <a:r>
              <a:rPr lang="en-US" sz="2400" spc="20" dirty="0">
                <a:latin typeface="Times New Roman"/>
                <a:cs typeface="Times New Roman"/>
              </a:rPr>
              <a:t> </a:t>
            </a:r>
            <a:r>
              <a:rPr lang="en-US" sz="2400" spc="-5" dirty="0">
                <a:latin typeface="Times New Roman"/>
                <a:cs typeface="Times New Roman"/>
              </a:rPr>
              <a:t>interest</a:t>
            </a:r>
            <a:r>
              <a:rPr lang="en-US" sz="2400" spc="20" dirty="0">
                <a:latin typeface="Times New Roman"/>
                <a:cs typeface="Times New Roman"/>
              </a:rPr>
              <a:t> </a:t>
            </a:r>
            <a:r>
              <a:rPr lang="en-US" sz="2400" dirty="0">
                <a:latin typeface="Times New Roman"/>
                <a:cs typeface="Times New Roman"/>
              </a:rPr>
              <a:t>of</a:t>
            </a:r>
            <a:r>
              <a:rPr lang="en-US" sz="2400" spc="15" dirty="0">
                <a:latin typeface="Times New Roman"/>
                <a:cs typeface="Times New Roman"/>
              </a:rPr>
              <a:t> </a:t>
            </a:r>
            <a:r>
              <a:rPr lang="en-US" sz="2400" spc="-5" dirty="0">
                <a:latin typeface="Times New Roman"/>
                <a:cs typeface="Times New Roman"/>
              </a:rPr>
              <a:t>foreign</a:t>
            </a:r>
            <a:r>
              <a:rPr lang="en-US" sz="2400" spc="15" dirty="0">
                <a:latin typeface="Times New Roman"/>
                <a:cs typeface="Times New Roman"/>
              </a:rPr>
              <a:t> </a:t>
            </a:r>
            <a:r>
              <a:rPr lang="en-US" sz="2400" dirty="0">
                <a:latin typeface="Times New Roman"/>
                <a:cs typeface="Times New Roman"/>
              </a:rPr>
              <a:t>students</a:t>
            </a:r>
            <a:r>
              <a:rPr lang="en-US" sz="2400" spc="25" dirty="0">
                <a:latin typeface="Times New Roman"/>
                <a:cs typeface="Times New Roman"/>
              </a:rPr>
              <a:t> </a:t>
            </a:r>
            <a:r>
              <a:rPr lang="en-US" sz="2400" spc="-5" dirty="0">
                <a:latin typeface="Times New Roman"/>
                <a:cs typeface="Times New Roman"/>
              </a:rPr>
              <a:t>studying</a:t>
            </a:r>
            <a:r>
              <a:rPr lang="en-US" sz="2400" spc="25" dirty="0">
                <a:latin typeface="Times New Roman"/>
                <a:cs typeface="Times New Roman"/>
              </a:rPr>
              <a:t> </a:t>
            </a:r>
            <a:r>
              <a:rPr lang="en-US" sz="2400" spc="-10" dirty="0">
                <a:latin typeface="Times New Roman"/>
                <a:cs typeface="Times New Roman"/>
              </a:rPr>
              <a:t>in </a:t>
            </a:r>
            <a:r>
              <a:rPr lang="en-US" sz="2400" spc="-434" dirty="0">
                <a:latin typeface="Times New Roman"/>
                <a:cs typeface="Times New Roman"/>
              </a:rPr>
              <a:t> </a:t>
            </a:r>
            <a:r>
              <a:rPr lang="en-US" sz="2400" dirty="0">
                <a:latin typeface="Times New Roman"/>
                <a:cs typeface="Times New Roman"/>
              </a:rPr>
              <a:t>various</a:t>
            </a:r>
            <a:r>
              <a:rPr lang="en-US" sz="2400" spc="-10" dirty="0">
                <a:latin typeface="Times New Roman"/>
                <a:cs typeface="Times New Roman"/>
              </a:rPr>
              <a:t> </a:t>
            </a:r>
            <a:r>
              <a:rPr lang="en-US" sz="2400" dirty="0">
                <a:latin typeface="Times New Roman"/>
                <a:cs typeface="Times New Roman"/>
              </a:rPr>
              <a:t>states</a:t>
            </a:r>
            <a:r>
              <a:rPr lang="en-US" sz="2400" spc="-5" dirty="0">
                <a:latin typeface="Times New Roman"/>
                <a:cs typeface="Times New Roman"/>
              </a:rPr>
              <a:t> </a:t>
            </a:r>
            <a:r>
              <a:rPr lang="en-US" sz="2400" dirty="0">
                <a:latin typeface="Times New Roman"/>
                <a:cs typeface="Times New Roman"/>
              </a:rPr>
              <a:t>of</a:t>
            </a:r>
            <a:r>
              <a:rPr lang="en-US" sz="2400" spc="-15" dirty="0">
                <a:latin typeface="Times New Roman"/>
                <a:cs typeface="Times New Roman"/>
              </a:rPr>
              <a:t> </a:t>
            </a:r>
            <a:r>
              <a:rPr lang="en-US" sz="2400" dirty="0">
                <a:latin typeface="Times New Roman"/>
                <a:cs typeface="Times New Roman"/>
              </a:rPr>
              <a:t>India.</a:t>
            </a:r>
          </a:p>
          <a:p>
            <a:pPr marL="299085" marR="5715" indent="-287020">
              <a:lnSpc>
                <a:spcPct val="100000"/>
              </a:lnSpc>
              <a:spcBef>
                <a:spcPts val="140"/>
              </a:spcBef>
              <a:buFont typeface="Arial MT"/>
              <a:buChar char="•"/>
              <a:tabLst>
                <a:tab pos="299085" algn="l"/>
                <a:tab pos="299720" algn="l"/>
              </a:tabLst>
            </a:pPr>
            <a:endParaRPr lang="en-US" sz="2400" dirty="0">
              <a:latin typeface="Times New Roman"/>
              <a:cs typeface="Times New Roman"/>
            </a:endParaRPr>
          </a:p>
          <a:p>
            <a:pPr marL="354965" marR="5080" indent="-342900">
              <a:lnSpc>
                <a:spcPct val="100000"/>
              </a:lnSpc>
              <a:spcBef>
                <a:spcPts val="10"/>
              </a:spcBef>
              <a:buFont typeface="Wingdings" panose="05000000000000000000" pitchFamily="2" charset="2"/>
              <a:buChar char="Ø"/>
              <a:tabLst>
                <a:tab pos="299085" algn="l"/>
                <a:tab pos="299720" algn="l"/>
                <a:tab pos="962025" algn="l"/>
                <a:tab pos="1597660" algn="l"/>
                <a:tab pos="1966595" algn="l"/>
                <a:tab pos="3034665" algn="l"/>
                <a:tab pos="4305935" algn="l"/>
                <a:tab pos="4967605" algn="l"/>
              </a:tabLst>
            </a:pPr>
            <a:r>
              <a:rPr lang="en-US" sz="2400" spc="-5" dirty="0">
                <a:latin typeface="Times New Roman"/>
                <a:cs typeface="Times New Roman"/>
              </a:rPr>
              <a:t>Keep	t</a:t>
            </a:r>
            <a:r>
              <a:rPr lang="en-US" sz="2400" spc="-10" dirty="0">
                <a:latin typeface="Times New Roman"/>
                <a:cs typeface="Times New Roman"/>
              </a:rPr>
              <a:t>r</a:t>
            </a:r>
            <a:r>
              <a:rPr lang="en-US" sz="2400" dirty="0">
                <a:latin typeface="Times New Roman"/>
                <a:cs typeface="Times New Roman"/>
              </a:rPr>
              <a:t>a</a:t>
            </a:r>
            <a:r>
              <a:rPr lang="en-US" sz="2400" spc="5" dirty="0">
                <a:latin typeface="Times New Roman"/>
                <a:cs typeface="Times New Roman"/>
              </a:rPr>
              <a:t>c</a:t>
            </a:r>
            <a:r>
              <a:rPr lang="en-US" sz="2400" dirty="0">
                <a:latin typeface="Times New Roman"/>
                <a:cs typeface="Times New Roman"/>
              </a:rPr>
              <a:t>k	of	Monet</a:t>
            </a:r>
            <a:r>
              <a:rPr lang="en-US" sz="2400" spc="5" dirty="0">
                <a:latin typeface="Times New Roman"/>
                <a:cs typeface="Times New Roman"/>
              </a:rPr>
              <a:t>a</a:t>
            </a:r>
            <a:r>
              <a:rPr lang="en-US" sz="2400" spc="-15" dirty="0">
                <a:latin typeface="Times New Roman"/>
                <a:cs typeface="Times New Roman"/>
              </a:rPr>
              <a:t>r</a:t>
            </a:r>
            <a:r>
              <a:rPr lang="en-US" sz="2400" dirty="0">
                <a:latin typeface="Times New Roman"/>
                <a:cs typeface="Times New Roman"/>
              </a:rPr>
              <a:t>y In</a:t>
            </a:r>
            <a:r>
              <a:rPr lang="en-US" sz="2400" spc="-10" dirty="0">
                <a:latin typeface="Times New Roman"/>
                <a:cs typeface="Times New Roman"/>
              </a:rPr>
              <a:t>f</a:t>
            </a:r>
            <a:r>
              <a:rPr lang="en-US" sz="2400" dirty="0">
                <a:latin typeface="Times New Roman"/>
                <a:cs typeface="Times New Roman"/>
              </a:rPr>
              <a:t>or</a:t>
            </a:r>
            <a:r>
              <a:rPr lang="en-US" sz="2400" spc="-10" dirty="0">
                <a:latin typeface="Times New Roman"/>
                <a:cs typeface="Times New Roman"/>
              </a:rPr>
              <a:t>m</a:t>
            </a:r>
            <a:r>
              <a:rPr lang="en-US" sz="2400" spc="5" dirty="0">
                <a:latin typeface="Times New Roman"/>
                <a:cs typeface="Times New Roman"/>
              </a:rPr>
              <a:t>a</a:t>
            </a:r>
            <a:r>
              <a:rPr lang="en-US" sz="2400" dirty="0">
                <a:latin typeface="Times New Roman"/>
                <a:cs typeface="Times New Roman"/>
              </a:rPr>
              <a:t>t</a:t>
            </a:r>
            <a:r>
              <a:rPr lang="en-US" sz="2400" spc="5" dirty="0">
                <a:latin typeface="Times New Roman"/>
                <a:cs typeface="Times New Roman"/>
              </a:rPr>
              <a:t>i</a:t>
            </a:r>
            <a:r>
              <a:rPr lang="en-US" sz="2400" dirty="0">
                <a:latin typeface="Times New Roman"/>
                <a:cs typeface="Times New Roman"/>
              </a:rPr>
              <a:t>on spent on  students</a:t>
            </a:r>
            <a:r>
              <a:rPr lang="en-US" sz="2400" spc="-10" dirty="0">
                <a:latin typeface="Times New Roman"/>
                <a:cs typeface="Times New Roman"/>
              </a:rPr>
              <a:t> </a:t>
            </a:r>
            <a:r>
              <a:rPr lang="en-US" sz="2400" dirty="0">
                <a:latin typeface="Times New Roman"/>
                <a:cs typeface="Times New Roman"/>
              </a:rPr>
              <a:t>and</a:t>
            </a:r>
            <a:r>
              <a:rPr lang="en-US" sz="2400" spc="-5" dirty="0">
                <a:latin typeface="Times New Roman"/>
                <a:cs typeface="Times New Roman"/>
              </a:rPr>
              <a:t> </a:t>
            </a:r>
            <a:r>
              <a:rPr lang="en-US" sz="2400" dirty="0">
                <a:latin typeface="Times New Roman"/>
                <a:cs typeface="Times New Roman"/>
              </a:rPr>
              <a:t>other</a:t>
            </a:r>
            <a:r>
              <a:rPr lang="en-US" sz="2400" spc="-5" dirty="0">
                <a:latin typeface="Times New Roman"/>
                <a:cs typeface="Times New Roman"/>
              </a:rPr>
              <a:t> establishment</a:t>
            </a:r>
            <a:r>
              <a:rPr lang="en-US" sz="2400" spc="10" dirty="0">
                <a:latin typeface="Times New Roman"/>
                <a:cs typeface="Times New Roman"/>
              </a:rPr>
              <a:t> </a:t>
            </a:r>
            <a:r>
              <a:rPr lang="en-US" sz="2400" dirty="0">
                <a:latin typeface="Times New Roman"/>
                <a:cs typeface="Times New Roman"/>
              </a:rPr>
              <a:t>expenditure.</a:t>
            </a:r>
          </a:p>
          <a:p>
            <a:pPr marL="299085" marR="5080" indent="-287020">
              <a:lnSpc>
                <a:spcPct val="100000"/>
              </a:lnSpc>
              <a:spcBef>
                <a:spcPts val="10"/>
              </a:spcBef>
              <a:buFont typeface="Arial MT"/>
              <a:buChar char="•"/>
              <a:tabLst>
                <a:tab pos="299085" algn="l"/>
                <a:tab pos="299720" algn="l"/>
                <a:tab pos="962025" algn="l"/>
                <a:tab pos="1597660" algn="l"/>
                <a:tab pos="1966595" algn="l"/>
                <a:tab pos="3034665" algn="l"/>
                <a:tab pos="4305935" algn="l"/>
                <a:tab pos="4967605" algn="l"/>
              </a:tabLst>
            </a:pPr>
            <a:endParaRPr lang="en-US" sz="2400" dirty="0">
              <a:latin typeface="Times New Roman"/>
              <a:cs typeface="Times New Roman"/>
            </a:endParaRPr>
          </a:p>
          <a:p>
            <a:pPr marL="354965" indent="-342900">
              <a:lnSpc>
                <a:spcPct val="100000"/>
              </a:lnSpc>
              <a:buFont typeface="Wingdings" panose="05000000000000000000" pitchFamily="2" charset="2"/>
              <a:buChar char="Ø"/>
              <a:tabLst>
                <a:tab pos="299085" algn="l"/>
                <a:tab pos="299720" algn="l"/>
              </a:tabLst>
            </a:pPr>
            <a:r>
              <a:rPr lang="en-US" sz="2400" dirty="0">
                <a:latin typeface="Times New Roman"/>
                <a:cs typeface="Times New Roman"/>
              </a:rPr>
              <a:t>Develop</a:t>
            </a:r>
            <a:r>
              <a:rPr lang="en-US" sz="2400" spc="65" dirty="0">
                <a:latin typeface="Times New Roman"/>
                <a:cs typeface="Times New Roman"/>
              </a:rPr>
              <a:t> </a:t>
            </a:r>
            <a:r>
              <a:rPr lang="en-US" sz="2400" spc="-5" dirty="0">
                <a:latin typeface="Times New Roman"/>
                <a:cs typeface="Times New Roman"/>
              </a:rPr>
              <a:t>mechanism</a:t>
            </a:r>
            <a:r>
              <a:rPr lang="en-US" sz="2400" spc="60" dirty="0">
                <a:latin typeface="Times New Roman"/>
                <a:cs typeface="Times New Roman"/>
              </a:rPr>
              <a:t> </a:t>
            </a:r>
            <a:r>
              <a:rPr lang="en-US" sz="2400" dirty="0">
                <a:latin typeface="Times New Roman"/>
                <a:cs typeface="Times New Roman"/>
              </a:rPr>
              <a:t>to</a:t>
            </a:r>
            <a:r>
              <a:rPr lang="en-US" sz="2400" spc="65" dirty="0">
                <a:latin typeface="Times New Roman"/>
                <a:cs typeface="Times New Roman"/>
              </a:rPr>
              <a:t> </a:t>
            </a:r>
            <a:r>
              <a:rPr lang="en-US" sz="2400" spc="-5" dirty="0">
                <a:latin typeface="Times New Roman"/>
                <a:cs typeface="Times New Roman"/>
              </a:rPr>
              <a:t>coordinate</a:t>
            </a:r>
            <a:r>
              <a:rPr lang="en-US" sz="2400" spc="75" dirty="0">
                <a:latin typeface="Times New Roman"/>
                <a:cs typeface="Times New Roman"/>
              </a:rPr>
              <a:t> </a:t>
            </a:r>
            <a:r>
              <a:rPr lang="en-US" sz="2400" dirty="0">
                <a:latin typeface="Times New Roman"/>
                <a:cs typeface="Times New Roman"/>
              </a:rPr>
              <a:t>with</a:t>
            </a:r>
            <a:r>
              <a:rPr lang="en-US" sz="2400" spc="55" dirty="0">
                <a:latin typeface="Times New Roman"/>
                <a:cs typeface="Times New Roman"/>
              </a:rPr>
              <a:t> </a:t>
            </a:r>
            <a:r>
              <a:rPr lang="en-US" sz="2400" spc="-5" dirty="0">
                <a:latin typeface="Times New Roman"/>
                <a:cs typeface="Times New Roman"/>
              </a:rPr>
              <a:t>local</a:t>
            </a:r>
            <a:r>
              <a:rPr lang="en-US" sz="2400" spc="60" dirty="0">
                <a:latin typeface="Times New Roman"/>
                <a:cs typeface="Times New Roman"/>
              </a:rPr>
              <a:t> </a:t>
            </a:r>
            <a:r>
              <a:rPr lang="en-US" sz="2400" spc="-5" dirty="0">
                <a:latin typeface="Times New Roman"/>
                <a:cs typeface="Times New Roman"/>
              </a:rPr>
              <a:t>cultural </a:t>
            </a:r>
            <a:r>
              <a:rPr lang="en-US" sz="2400" dirty="0">
                <a:latin typeface="Times New Roman"/>
                <a:cs typeface="Times New Roman"/>
              </a:rPr>
              <a:t>and</a:t>
            </a:r>
            <a:r>
              <a:rPr lang="en-US" sz="2400" spc="5" dirty="0">
                <a:latin typeface="Times New Roman"/>
                <a:cs typeface="Times New Roman"/>
              </a:rPr>
              <a:t> </a:t>
            </a:r>
            <a:r>
              <a:rPr lang="en-US" sz="2400" spc="-5" dirty="0">
                <a:latin typeface="Times New Roman"/>
                <a:cs typeface="Times New Roman"/>
              </a:rPr>
              <a:t>educational</a:t>
            </a:r>
            <a:r>
              <a:rPr lang="en-US" sz="2400" dirty="0">
                <a:latin typeface="Times New Roman"/>
                <a:cs typeface="Times New Roman"/>
              </a:rPr>
              <a:t> </a:t>
            </a:r>
            <a:r>
              <a:rPr lang="en-US" sz="2400" spc="-5" dirty="0">
                <a:latin typeface="Times New Roman"/>
                <a:cs typeface="Times New Roman"/>
              </a:rPr>
              <a:t>organizations</a:t>
            </a:r>
            <a:r>
              <a:rPr lang="en-US" sz="2400" dirty="0">
                <a:latin typeface="Times New Roman"/>
                <a:cs typeface="Times New Roman"/>
              </a:rPr>
              <a:t> and</a:t>
            </a:r>
            <a:r>
              <a:rPr lang="en-US" sz="2400" spc="5" dirty="0">
                <a:latin typeface="Times New Roman"/>
                <a:cs typeface="Times New Roman"/>
              </a:rPr>
              <a:t> </a:t>
            </a:r>
            <a:r>
              <a:rPr lang="en-US" sz="2400" dirty="0">
                <a:latin typeface="Times New Roman"/>
                <a:cs typeface="Times New Roman"/>
              </a:rPr>
              <a:t>the</a:t>
            </a:r>
            <a:r>
              <a:rPr lang="en-US" sz="2400" spc="5" dirty="0">
                <a:latin typeface="Times New Roman"/>
                <a:cs typeface="Times New Roman"/>
              </a:rPr>
              <a:t> </a:t>
            </a:r>
            <a:r>
              <a:rPr lang="en-US" sz="2400" spc="-5" dirty="0">
                <a:latin typeface="Times New Roman"/>
                <a:cs typeface="Times New Roman"/>
              </a:rPr>
              <a:t>State </a:t>
            </a:r>
            <a:r>
              <a:rPr lang="en-US" sz="2400" dirty="0">
                <a:latin typeface="Times New Roman"/>
                <a:cs typeface="Times New Roman"/>
              </a:rPr>
              <a:t> </a:t>
            </a:r>
            <a:r>
              <a:rPr lang="en-US" sz="2400" spc="-5" dirty="0">
                <a:latin typeface="Times New Roman"/>
                <a:cs typeface="Times New Roman"/>
              </a:rPr>
              <a:t>Government</a:t>
            </a:r>
            <a:r>
              <a:rPr lang="en-US" sz="2400" dirty="0">
                <a:latin typeface="Times New Roman"/>
                <a:cs typeface="Times New Roman"/>
              </a:rPr>
              <a:t> for</a:t>
            </a:r>
            <a:r>
              <a:rPr lang="en-US" sz="2400" spc="5" dirty="0">
                <a:latin typeface="Times New Roman"/>
                <a:cs typeface="Times New Roman"/>
              </a:rPr>
              <a:t> </a:t>
            </a:r>
            <a:r>
              <a:rPr lang="en-US" sz="2400" spc="-5" dirty="0">
                <a:latin typeface="Times New Roman"/>
                <a:cs typeface="Times New Roman"/>
              </a:rPr>
              <a:t>carrying</a:t>
            </a:r>
            <a:r>
              <a:rPr lang="en-US" sz="2400" dirty="0">
                <a:latin typeface="Times New Roman"/>
                <a:cs typeface="Times New Roman"/>
              </a:rPr>
              <a:t> </a:t>
            </a:r>
            <a:r>
              <a:rPr lang="en-US" sz="2400" spc="-5" dirty="0">
                <a:latin typeface="Times New Roman"/>
                <a:cs typeface="Times New Roman"/>
              </a:rPr>
              <a:t>out</a:t>
            </a:r>
            <a:r>
              <a:rPr lang="en-US" sz="2400" dirty="0">
                <a:latin typeface="Times New Roman"/>
                <a:cs typeface="Times New Roman"/>
              </a:rPr>
              <a:t> </a:t>
            </a:r>
            <a:r>
              <a:rPr lang="en-US" sz="2400" spc="-20" dirty="0">
                <a:latin typeface="Times New Roman"/>
                <a:cs typeface="Times New Roman"/>
              </a:rPr>
              <a:t>ICCR’s</a:t>
            </a:r>
            <a:r>
              <a:rPr lang="en-US" sz="2400" spc="-15" dirty="0">
                <a:latin typeface="Times New Roman"/>
                <a:cs typeface="Times New Roman"/>
              </a:rPr>
              <a:t> </a:t>
            </a:r>
            <a:r>
              <a:rPr lang="en-US" sz="2400" spc="-5" dirty="0">
                <a:latin typeface="Times New Roman"/>
                <a:cs typeface="Times New Roman"/>
              </a:rPr>
              <a:t>mandate</a:t>
            </a:r>
            <a:r>
              <a:rPr lang="en-US" sz="2400" dirty="0">
                <a:latin typeface="Times New Roman"/>
                <a:cs typeface="Times New Roman"/>
              </a:rPr>
              <a:t> of </a:t>
            </a:r>
            <a:r>
              <a:rPr lang="en-US" sz="2400" spc="5" dirty="0">
                <a:latin typeface="Times New Roman"/>
                <a:cs typeface="Times New Roman"/>
              </a:rPr>
              <a:t> </a:t>
            </a:r>
            <a:r>
              <a:rPr lang="en-US" sz="2400" dirty="0">
                <a:latin typeface="Times New Roman"/>
                <a:cs typeface="Times New Roman"/>
              </a:rPr>
              <a:t>activities.</a:t>
            </a:r>
          </a:p>
          <a:p>
            <a:pPr marL="12065" indent="0">
              <a:lnSpc>
                <a:spcPct val="100000"/>
              </a:lnSpc>
              <a:buNone/>
              <a:tabLst>
                <a:tab pos="299085" algn="l"/>
                <a:tab pos="299720" algn="l"/>
              </a:tabLst>
            </a:pPr>
            <a:endParaRPr lang="en-US" sz="2400" dirty="0">
              <a:solidFill>
                <a:srgbClr val="333333"/>
              </a:solidFill>
              <a:latin typeface="+mj-lt"/>
            </a:endParaRPr>
          </a:p>
          <a:p>
            <a:pPr marL="354965" indent="-342900">
              <a:lnSpc>
                <a:spcPct val="100000"/>
              </a:lnSpc>
              <a:buFont typeface="Wingdings" panose="05000000000000000000" pitchFamily="2" charset="2"/>
              <a:buChar char="Ø"/>
              <a:tabLst>
                <a:tab pos="299085" algn="l"/>
                <a:tab pos="299720" algn="l"/>
              </a:tabLst>
            </a:pPr>
            <a:r>
              <a:rPr lang="en-US" sz="2400" dirty="0">
                <a:solidFill>
                  <a:srgbClr val="333333"/>
                </a:solidFill>
                <a:latin typeface="+mj-lt"/>
              </a:rPr>
              <a:t>To</a:t>
            </a:r>
            <a:r>
              <a:rPr lang="en-US" sz="2400" b="0" i="0" dirty="0">
                <a:solidFill>
                  <a:srgbClr val="333333"/>
                </a:solidFill>
                <a:effectLst/>
                <a:latin typeface="+mj-lt"/>
              </a:rPr>
              <a:t> encourage active discussions and interaction between scholars and those interested in Indian languages, culture and heritage by organizing Seminars, Conferences and Workshops abroad.</a:t>
            </a:r>
          </a:p>
          <a:p>
            <a:pPr marL="299085" indent="-287020">
              <a:lnSpc>
                <a:spcPct val="100000"/>
              </a:lnSpc>
              <a:buFont typeface="Arial MT"/>
              <a:buChar char="•"/>
              <a:tabLst>
                <a:tab pos="299085" algn="l"/>
                <a:tab pos="299720" algn="l"/>
              </a:tabLst>
            </a:pPr>
            <a:endParaRPr lang="en-US" sz="2400" dirty="0">
              <a:latin typeface="Times New Roman"/>
              <a:cs typeface="Times New Roman"/>
            </a:endParaRPr>
          </a:p>
        </p:txBody>
      </p:sp>
      <p:sp>
        <p:nvSpPr>
          <p:cNvPr id="6" name="Slide Number Placeholder 5"/>
          <p:cNvSpPr>
            <a:spLocks noGrp="1"/>
          </p:cNvSpPr>
          <p:nvPr>
            <p:ph type="sldNum" sz="quarter" idx="12"/>
          </p:nvPr>
        </p:nvSpPr>
        <p:spPr/>
        <p:txBody>
          <a:bodyPr/>
          <a:lstStyle/>
          <a:p>
            <a:fld id="{1DEB9025-8623-43DC-835C-CC7482BE7300}" type="slidenum">
              <a:rPr lang="en-IN" smtClean="0"/>
              <a:t>3</a:t>
            </a:fld>
            <a:endParaRPr lang="en-IN" dirty="0"/>
          </a:p>
        </p:txBody>
      </p:sp>
    </p:spTree>
    <p:extLst>
      <p:ext uri="{BB962C8B-B14F-4D97-AF65-F5344CB8AC3E}">
        <p14:creationId xmlns:p14="http://schemas.microsoft.com/office/powerpoint/2010/main" val="1862903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Stakeholders</a:t>
            </a:r>
          </a:p>
        </p:txBody>
      </p:sp>
      <p:sp>
        <p:nvSpPr>
          <p:cNvPr id="6" name="Slide Number Placeholder 5"/>
          <p:cNvSpPr>
            <a:spLocks noGrp="1"/>
          </p:cNvSpPr>
          <p:nvPr>
            <p:ph type="sldNum" sz="quarter" idx="12"/>
          </p:nvPr>
        </p:nvSpPr>
        <p:spPr/>
        <p:txBody>
          <a:bodyPr/>
          <a:lstStyle/>
          <a:p>
            <a:fld id="{1DEB9025-8623-43DC-835C-CC7482BE7300}" type="slidenum">
              <a:rPr lang="en-IN" smtClean="0"/>
              <a:t>4</a:t>
            </a:fld>
            <a:endParaRPr lang="en-IN"/>
          </a:p>
        </p:txBody>
      </p:sp>
      <p:pic>
        <p:nvPicPr>
          <p:cNvPr id="1026" name="Picture 2" descr="ICCR (@iccr_hq) / Twitter">
            <a:extLst>
              <a:ext uri="{FF2B5EF4-FFF2-40B4-BE49-F238E27FC236}">
                <a16:creationId xmlns:a16="http://schemas.microsoft.com/office/drawing/2014/main" id="{4EF50811-6D54-4B6E-0DB3-8E09144335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6933" y="1633190"/>
            <a:ext cx="1932562" cy="19325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orensic &amp; Crime Scene Investigator, Certifications &amp; Requirements">
            <a:extLst>
              <a:ext uri="{FF2B5EF4-FFF2-40B4-BE49-F238E27FC236}">
                <a16:creationId xmlns:a16="http://schemas.microsoft.com/office/drawing/2014/main" id="{AB00EE2C-161F-12D6-9680-9852E55622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6840" y="1344920"/>
            <a:ext cx="2321668" cy="2321668"/>
          </a:xfrm>
          <a:prstGeom prst="rect">
            <a:avLst/>
          </a:prstGeom>
          <a:noFill/>
          <a:extLst>
            <a:ext uri="{909E8E84-426E-40DD-AFC4-6F175D3DCCD1}">
              <a14:hiddenFill xmlns:a14="http://schemas.microsoft.com/office/drawing/2010/main">
                <a:solidFill>
                  <a:srgbClr val="FFFFFF"/>
                </a:solidFill>
              </a14:hiddenFill>
            </a:ext>
          </a:extLst>
        </p:spPr>
      </p:pic>
      <p:pic>
        <p:nvPicPr>
          <p:cNvPr id="11" name="object 27">
            <a:extLst>
              <a:ext uri="{FF2B5EF4-FFF2-40B4-BE49-F238E27FC236}">
                <a16:creationId xmlns:a16="http://schemas.microsoft.com/office/drawing/2014/main" id="{EFFA4B09-4960-DD8B-04B9-FBDF1DB9D03D}"/>
              </a:ext>
            </a:extLst>
          </p:cNvPr>
          <p:cNvPicPr/>
          <p:nvPr/>
        </p:nvPicPr>
        <p:blipFill>
          <a:blip r:embed="rId4" cstate="print"/>
          <a:stretch>
            <a:fillRect/>
          </a:stretch>
        </p:blipFill>
        <p:spPr>
          <a:xfrm>
            <a:off x="6716133" y="1560800"/>
            <a:ext cx="1916349" cy="1855886"/>
          </a:xfrm>
          <a:prstGeom prst="rect">
            <a:avLst/>
          </a:prstGeom>
        </p:spPr>
      </p:pic>
      <p:pic>
        <p:nvPicPr>
          <p:cNvPr id="12" name="object 29">
            <a:extLst>
              <a:ext uri="{FF2B5EF4-FFF2-40B4-BE49-F238E27FC236}">
                <a16:creationId xmlns:a16="http://schemas.microsoft.com/office/drawing/2014/main" id="{AD931EC0-8DBC-DA82-58EF-125639E12DC9}"/>
              </a:ext>
            </a:extLst>
          </p:cNvPr>
          <p:cNvPicPr/>
          <p:nvPr/>
        </p:nvPicPr>
        <p:blipFill>
          <a:blip r:embed="rId5" cstate="print"/>
          <a:stretch>
            <a:fillRect/>
          </a:stretch>
        </p:blipFill>
        <p:spPr>
          <a:xfrm>
            <a:off x="9679020" y="1344920"/>
            <a:ext cx="2143311" cy="2185763"/>
          </a:xfrm>
          <a:prstGeom prst="rect">
            <a:avLst/>
          </a:prstGeom>
        </p:spPr>
      </p:pic>
      <p:sp>
        <p:nvSpPr>
          <p:cNvPr id="17" name="object 26">
            <a:extLst>
              <a:ext uri="{FF2B5EF4-FFF2-40B4-BE49-F238E27FC236}">
                <a16:creationId xmlns:a16="http://schemas.microsoft.com/office/drawing/2014/main" id="{DF710AE8-9292-092F-B9B7-9EDC507206F1}"/>
              </a:ext>
            </a:extLst>
          </p:cNvPr>
          <p:cNvSpPr txBox="1"/>
          <p:nvPr/>
        </p:nvSpPr>
        <p:spPr>
          <a:xfrm>
            <a:off x="797480" y="3930413"/>
            <a:ext cx="1280188" cy="443711"/>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spcBef>
                <a:spcPts val="100"/>
              </a:spcBef>
            </a:pPr>
            <a:r>
              <a:rPr sz="2800" dirty="0">
                <a:latin typeface="Times New Roman"/>
                <a:cs typeface="Times New Roman"/>
              </a:rPr>
              <a:t>ICCR</a:t>
            </a:r>
          </a:p>
        </p:txBody>
      </p:sp>
      <p:sp>
        <p:nvSpPr>
          <p:cNvPr id="18" name="object 28">
            <a:extLst>
              <a:ext uri="{FF2B5EF4-FFF2-40B4-BE49-F238E27FC236}">
                <a16:creationId xmlns:a16="http://schemas.microsoft.com/office/drawing/2014/main" id="{C8CD4D42-D63B-9C51-1AED-DD25ACF602F4}"/>
              </a:ext>
            </a:extLst>
          </p:cNvPr>
          <p:cNvSpPr txBox="1"/>
          <p:nvPr/>
        </p:nvSpPr>
        <p:spPr>
          <a:xfrm>
            <a:off x="6706977" y="3991548"/>
            <a:ext cx="2339742" cy="443711"/>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2800" dirty="0">
                <a:latin typeface="Times New Roman"/>
                <a:cs typeface="Times New Roman"/>
              </a:rPr>
              <a:t>Regional</a:t>
            </a:r>
            <a:r>
              <a:rPr sz="2800" spc="-75" dirty="0">
                <a:latin typeface="Times New Roman"/>
                <a:cs typeface="Times New Roman"/>
              </a:rPr>
              <a:t> </a:t>
            </a:r>
            <a:r>
              <a:rPr sz="2800" spc="-10" dirty="0">
                <a:latin typeface="Times New Roman"/>
                <a:cs typeface="Times New Roman"/>
              </a:rPr>
              <a:t>Office</a:t>
            </a:r>
            <a:endParaRPr sz="2800" dirty="0">
              <a:latin typeface="Times New Roman"/>
              <a:cs typeface="Times New Roman"/>
            </a:endParaRPr>
          </a:p>
        </p:txBody>
      </p:sp>
      <p:sp>
        <p:nvSpPr>
          <p:cNvPr id="19" name="object 30">
            <a:extLst>
              <a:ext uri="{FF2B5EF4-FFF2-40B4-BE49-F238E27FC236}">
                <a16:creationId xmlns:a16="http://schemas.microsoft.com/office/drawing/2014/main" id="{6F073CCE-C272-1731-89C5-EEE504363977}"/>
              </a:ext>
            </a:extLst>
          </p:cNvPr>
          <p:cNvSpPr txBox="1"/>
          <p:nvPr/>
        </p:nvSpPr>
        <p:spPr>
          <a:xfrm>
            <a:off x="9696402" y="4007618"/>
            <a:ext cx="2143311" cy="443711"/>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spcBef>
                <a:spcPts val="100"/>
              </a:spcBef>
            </a:pPr>
            <a:r>
              <a:rPr sz="2800" dirty="0">
                <a:latin typeface="Times New Roman"/>
                <a:cs typeface="Times New Roman"/>
              </a:rPr>
              <a:t>In</a:t>
            </a:r>
            <a:r>
              <a:rPr sz="2800" spc="-5" dirty="0">
                <a:latin typeface="Times New Roman"/>
                <a:cs typeface="Times New Roman"/>
              </a:rPr>
              <a:t>sti</a:t>
            </a:r>
            <a:r>
              <a:rPr sz="2800" dirty="0">
                <a:latin typeface="Times New Roman"/>
                <a:cs typeface="Times New Roman"/>
              </a:rPr>
              <a:t>tute</a:t>
            </a:r>
          </a:p>
        </p:txBody>
      </p:sp>
      <p:sp>
        <p:nvSpPr>
          <p:cNvPr id="20" name="object 32">
            <a:extLst>
              <a:ext uri="{FF2B5EF4-FFF2-40B4-BE49-F238E27FC236}">
                <a16:creationId xmlns:a16="http://schemas.microsoft.com/office/drawing/2014/main" id="{387260AE-9879-7979-9836-7F4384475A5F}"/>
              </a:ext>
            </a:extLst>
          </p:cNvPr>
          <p:cNvSpPr txBox="1"/>
          <p:nvPr/>
        </p:nvSpPr>
        <p:spPr>
          <a:xfrm>
            <a:off x="3707771" y="3969325"/>
            <a:ext cx="1679805" cy="443711"/>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spcBef>
                <a:spcPts val="100"/>
              </a:spcBef>
            </a:pPr>
            <a:r>
              <a:rPr sz="2800" dirty="0">
                <a:latin typeface="Times New Roman"/>
                <a:cs typeface="Times New Roman"/>
              </a:rPr>
              <a:t>Studen</a:t>
            </a:r>
            <a:r>
              <a:rPr sz="2800" spc="5" dirty="0">
                <a:latin typeface="Times New Roman"/>
                <a:cs typeface="Times New Roman"/>
              </a:rPr>
              <a:t>t</a:t>
            </a:r>
            <a:r>
              <a:rPr sz="2800" spc="-5" dirty="0">
                <a:latin typeface="Times New Roman"/>
                <a:cs typeface="Times New Roman"/>
              </a:rPr>
              <a:t>s</a:t>
            </a:r>
            <a:endParaRPr sz="2800" dirty="0">
              <a:latin typeface="Times New Roman"/>
              <a:cs typeface="Times New Roman"/>
            </a:endParaRPr>
          </a:p>
        </p:txBody>
      </p:sp>
    </p:spTree>
    <p:extLst>
      <p:ext uri="{BB962C8B-B14F-4D97-AF65-F5344CB8AC3E}">
        <p14:creationId xmlns:p14="http://schemas.microsoft.com/office/powerpoint/2010/main" val="1041140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966" y="74038"/>
            <a:ext cx="12192000" cy="885371"/>
          </a:xfrm>
        </p:spPr>
        <p:txBody>
          <a:bodyPr/>
          <a:lstStyle/>
          <a:p>
            <a:r>
              <a:rPr lang="en-IN" dirty="0"/>
              <a:t> Literature Survey</a:t>
            </a:r>
            <a:endParaRPr lang="en-GB" dirty="0"/>
          </a:p>
        </p:txBody>
      </p:sp>
      <p:sp>
        <p:nvSpPr>
          <p:cNvPr id="6" name="Slide Number Placeholder 5"/>
          <p:cNvSpPr>
            <a:spLocks noGrp="1"/>
          </p:cNvSpPr>
          <p:nvPr>
            <p:ph type="sldNum" sz="quarter" idx="12"/>
          </p:nvPr>
        </p:nvSpPr>
        <p:spPr/>
        <p:txBody>
          <a:bodyPr/>
          <a:lstStyle/>
          <a:p>
            <a:fld id="{1DEB9025-8623-43DC-835C-CC7482BE7300}" type="slidenum">
              <a:rPr lang="en-IN" smtClean="0"/>
              <a:t>5</a:t>
            </a:fld>
            <a:endParaRPr lang="en-IN"/>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72382642"/>
              </p:ext>
            </p:extLst>
          </p:nvPr>
        </p:nvGraphicFramePr>
        <p:xfrm>
          <a:off x="620661" y="1449810"/>
          <a:ext cx="10350919" cy="4818184"/>
        </p:xfrm>
        <a:graphic>
          <a:graphicData uri="http://schemas.openxmlformats.org/drawingml/2006/table">
            <a:tbl>
              <a:tblPr firstRow="1" bandRow="1">
                <a:tableStyleId>{BDBED569-4797-4DF1-A0F4-6AAB3CD982D8}</a:tableStyleId>
              </a:tblPr>
              <a:tblGrid>
                <a:gridCol w="801677">
                  <a:extLst>
                    <a:ext uri="{9D8B030D-6E8A-4147-A177-3AD203B41FA5}">
                      <a16:colId xmlns:a16="http://schemas.microsoft.com/office/drawing/2014/main" val="20000"/>
                    </a:ext>
                  </a:extLst>
                </a:gridCol>
                <a:gridCol w="4459059">
                  <a:extLst>
                    <a:ext uri="{9D8B030D-6E8A-4147-A177-3AD203B41FA5}">
                      <a16:colId xmlns:a16="http://schemas.microsoft.com/office/drawing/2014/main" val="20001"/>
                    </a:ext>
                  </a:extLst>
                </a:gridCol>
                <a:gridCol w="5090183">
                  <a:extLst>
                    <a:ext uri="{9D8B030D-6E8A-4147-A177-3AD203B41FA5}">
                      <a16:colId xmlns:a16="http://schemas.microsoft.com/office/drawing/2014/main" val="20002"/>
                    </a:ext>
                  </a:extLst>
                </a:gridCol>
              </a:tblGrid>
              <a:tr h="413824">
                <a:tc>
                  <a:txBody>
                    <a:bodyPr/>
                    <a:lstStyle/>
                    <a:p>
                      <a:r>
                        <a:rPr lang="en-GB" dirty="0"/>
                        <a:t>Sr. No</a:t>
                      </a:r>
                    </a:p>
                  </a:txBody>
                  <a:tcPr/>
                </a:tc>
                <a:tc>
                  <a:txBody>
                    <a:bodyPr/>
                    <a:lstStyle/>
                    <a:p>
                      <a:r>
                        <a:rPr lang="en-GB" dirty="0"/>
                        <a:t>                          Module</a:t>
                      </a:r>
                    </a:p>
                  </a:txBody>
                  <a:tcPr/>
                </a:tc>
                <a:tc>
                  <a:txBody>
                    <a:bodyPr/>
                    <a:lstStyle/>
                    <a:p>
                      <a:r>
                        <a:rPr lang="en-GB" dirty="0"/>
                        <a:t>                            Summary</a:t>
                      </a:r>
                    </a:p>
                  </a:txBody>
                  <a:tcPr/>
                </a:tc>
                <a:extLst>
                  <a:ext uri="{0D108BD9-81ED-4DB2-BD59-A6C34878D82A}">
                    <a16:rowId xmlns:a16="http://schemas.microsoft.com/office/drawing/2014/main" val="10000"/>
                  </a:ext>
                </a:extLst>
              </a:tr>
              <a:tr h="700544">
                <a:tc>
                  <a:txBody>
                    <a:bodyPr/>
                    <a:lstStyle/>
                    <a:p>
                      <a:r>
                        <a:rPr lang="en-GB" dirty="0"/>
                        <a:t>   </a:t>
                      </a:r>
                    </a:p>
                    <a:p>
                      <a:r>
                        <a:rPr lang="en-GB" dirty="0"/>
                        <a:t>    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kern="1200" dirty="0">
                          <a:solidFill>
                            <a:schemeClr val="dk1"/>
                          </a:solidFill>
                          <a:effectLst/>
                        </a:rPr>
                        <a:t>“Indian Council For Cultural Relations – Overview”</a:t>
                      </a:r>
                      <a:endParaRPr lang="en-GB" sz="1800" b="0" i="0" kern="1200" dirty="0">
                        <a:solidFill>
                          <a:schemeClr val="dk1"/>
                        </a:solidFill>
                        <a:effectLst/>
                        <a:latin typeface="+mn-lt"/>
                        <a:ea typeface="+mn-ea"/>
                        <a:cs typeface="+mn-cs"/>
                      </a:endParaRPr>
                    </a:p>
                  </a:txBody>
                  <a:tcPr/>
                </a:tc>
                <a:tc>
                  <a:txBody>
                    <a:bodyPr/>
                    <a:lstStyle/>
                    <a:p>
                      <a:r>
                        <a:rPr lang="en-GB" dirty="0"/>
                        <a:t>It give a overview of the ICCR’s objectives which is  t</a:t>
                      </a:r>
                      <a:r>
                        <a:rPr lang="en-US" sz="1800" b="0" kern="1200" dirty="0">
                          <a:solidFill>
                            <a:schemeClr val="dk1"/>
                          </a:solidFill>
                          <a:effectLst/>
                        </a:rPr>
                        <a:t>o foster harmony and encourage people interactions between India and other countries and project its distinct cultural identity all over the world.</a:t>
                      </a:r>
                      <a:endParaRPr lang="en-GB" dirty="0"/>
                    </a:p>
                  </a:txBody>
                  <a:tcPr/>
                </a:tc>
                <a:extLst>
                  <a:ext uri="{0D108BD9-81ED-4DB2-BD59-A6C34878D82A}">
                    <a16:rowId xmlns:a16="http://schemas.microsoft.com/office/drawing/2014/main" val="10001"/>
                  </a:ext>
                </a:extLst>
              </a:tr>
              <a:tr h="910707">
                <a:tc>
                  <a:txBody>
                    <a:bodyPr/>
                    <a:lstStyle/>
                    <a:p>
                      <a:endParaRPr lang="en-GB" dirty="0"/>
                    </a:p>
                    <a:p>
                      <a:r>
                        <a:rPr lang="en-GB" dirty="0"/>
                        <a:t>    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Official website of Indian Council for Cultural Relations, Government of India : “ICCR-Feedback”</a:t>
                      </a:r>
                    </a:p>
                  </a:txBody>
                  <a:tcPr/>
                </a:tc>
                <a:tc>
                  <a:txBody>
                    <a:bodyPr/>
                    <a:lstStyle/>
                    <a:p>
                      <a:r>
                        <a:rPr lang="en-GB" dirty="0"/>
                        <a:t>It describes the feedback mechanism, in the form of feedback form ,which can be used to improve the quality of the events. </a:t>
                      </a:r>
                    </a:p>
                  </a:txBody>
                  <a:tcPr/>
                </a:tc>
                <a:extLst>
                  <a:ext uri="{0D108BD9-81ED-4DB2-BD59-A6C34878D82A}">
                    <a16:rowId xmlns:a16="http://schemas.microsoft.com/office/drawing/2014/main" val="10003"/>
                  </a:ext>
                </a:extLst>
              </a:tr>
              <a:tr h="910707">
                <a:tc>
                  <a:txBody>
                    <a:bodyPr/>
                    <a:lstStyle/>
                    <a:p>
                      <a:endParaRPr lang="en-GB" dirty="0"/>
                    </a:p>
                    <a:p>
                      <a:r>
                        <a:rPr lang="en-GB" baseline="0" dirty="0"/>
                        <a:t>    3.</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Official website of Indian Council for Cultural Relations, Government of India : “ICCR-Scholarship”</a:t>
                      </a:r>
                    </a:p>
                  </a:txBody>
                  <a:tcPr/>
                </a:tc>
                <a:tc>
                  <a:txBody>
                    <a:bodyPr/>
                    <a:lstStyle/>
                    <a:p>
                      <a:r>
                        <a:rPr lang="en-GB" dirty="0"/>
                        <a:t>It gives the details of scholarships given to the foreign students who wish to gain knowledge of the Indian culture.</a:t>
                      </a:r>
                    </a:p>
                  </a:txBody>
                  <a:tcPr/>
                </a:tc>
                <a:extLst>
                  <a:ext uri="{0D108BD9-81ED-4DB2-BD59-A6C34878D82A}">
                    <a16:rowId xmlns:a16="http://schemas.microsoft.com/office/drawing/2014/main" val="10004"/>
                  </a:ext>
                </a:extLst>
              </a:tr>
              <a:tr h="1227550">
                <a:tc>
                  <a:txBody>
                    <a:bodyPr/>
                    <a:lstStyle/>
                    <a:p>
                      <a:r>
                        <a:rPr lang="en-GB" baseline="0" dirty="0"/>
                        <a:t>    4.</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Official website of Indian Council for Cultural Relations, Government of India : “ICCR-Report 2020-21”</a:t>
                      </a:r>
                    </a:p>
                    <a:p>
                      <a:endParaRPr lang="en-GB" dirty="0"/>
                    </a:p>
                  </a:txBody>
                  <a:tcPr/>
                </a:tc>
                <a:tc>
                  <a:txBody>
                    <a:bodyPr/>
                    <a:lstStyle/>
                    <a:p>
                      <a:r>
                        <a:rPr lang="en-GB" sz="1700" dirty="0"/>
                        <a:t>This is a overall report of the events which were conduction in the academic year of </a:t>
                      </a:r>
                    </a:p>
                    <a:p>
                      <a:r>
                        <a:rPr lang="en-GB" sz="1700" dirty="0"/>
                        <a:t>2020-21.International events like yoga day in Nepal, Sanskrit day in </a:t>
                      </a:r>
                      <a:r>
                        <a:rPr lang="en-IN" sz="1700" dirty="0"/>
                        <a:t>Myanmar and sessions on Ayurveda Therapy in Mexico</a:t>
                      </a:r>
                      <a:endParaRPr lang="en-GB" sz="17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17334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Proposed Solution</a:t>
            </a:r>
          </a:p>
        </p:txBody>
      </p:sp>
      <p:sp>
        <p:nvSpPr>
          <p:cNvPr id="6" name="Slide Number Placeholder 5"/>
          <p:cNvSpPr>
            <a:spLocks noGrp="1"/>
          </p:cNvSpPr>
          <p:nvPr>
            <p:ph type="sldNum" sz="quarter" idx="12"/>
          </p:nvPr>
        </p:nvSpPr>
        <p:spPr/>
        <p:txBody>
          <a:bodyPr/>
          <a:lstStyle/>
          <a:p>
            <a:fld id="{1DEB9025-8623-43DC-835C-CC7482BE7300}" type="slidenum">
              <a:rPr lang="en-IN" smtClean="0"/>
              <a:t>6</a:t>
            </a:fld>
            <a:endParaRPr lang="en-IN"/>
          </a:p>
        </p:txBody>
      </p:sp>
      <p:sp>
        <p:nvSpPr>
          <p:cNvPr id="10" name="TextBox 9">
            <a:extLst>
              <a:ext uri="{FF2B5EF4-FFF2-40B4-BE49-F238E27FC236}">
                <a16:creationId xmlns:a16="http://schemas.microsoft.com/office/drawing/2014/main" id="{A4BE1CC5-9BD9-B5DB-EE43-00FE248C5AB9}"/>
              </a:ext>
            </a:extLst>
          </p:cNvPr>
          <p:cNvSpPr txBox="1"/>
          <p:nvPr/>
        </p:nvSpPr>
        <p:spPr>
          <a:xfrm>
            <a:off x="1160417" y="1171366"/>
            <a:ext cx="10038806" cy="5078313"/>
          </a:xfrm>
          <a:prstGeom prst="rect">
            <a:avLst/>
          </a:prstGeom>
          <a:noFill/>
        </p:spPr>
        <p:txBody>
          <a:bodyPr wrap="square">
            <a:spAutoFit/>
          </a:bodyPr>
          <a:lstStyle/>
          <a:p>
            <a:pPr marL="285750" indent="-285750">
              <a:buFont typeface="Wingdings" panose="05000000000000000000" pitchFamily="2" charset="2"/>
              <a:buChar char="Ø"/>
            </a:pPr>
            <a:r>
              <a:rPr lang="en-US" dirty="0"/>
              <a:t>A web portal for ICCR’s(Indian Council for Cultural Relations) with dashboard and options to manage Regional Offices and at the same time evaluate their activities.</a:t>
            </a:r>
          </a:p>
          <a:p>
            <a:endParaRPr lang="en-US" dirty="0"/>
          </a:p>
          <a:p>
            <a:pPr marL="285750" indent="-285750">
              <a:buFont typeface="Wingdings" panose="05000000000000000000" pitchFamily="2" charset="2"/>
              <a:buChar char="Ø"/>
            </a:pPr>
            <a:r>
              <a:rPr lang="en-US" dirty="0"/>
              <a:t> RO’s (Regional Offices) will have a dashboard for scheduling activities and upload reports of the events conducted in form of photos, videos ,feedback system of the event and number of attendees</a:t>
            </a:r>
          </a:p>
          <a:p>
            <a:endParaRPr lang="en-US" dirty="0"/>
          </a:p>
          <a:p>
            <a:pPr marL="285750" indent="-285750">
              <a:buFont typeface="Wingdings" panose="05000000000000000000" pitchFamily="2" charset="2"/>
              <a:buChar char="Ø"/>
            </a:pPr>
            <a:r>
              <a:rPr lang="en-US" dirty="0"/>
              <a:t> It will contain rating mechanism to rate the performance of RO’s which will be based on some parameters like  number of events conducted, feedback from international students and local participants of the events </a:t>
            </a:r>
          </a:p>
          <a:p>
            <a:endParaRPr lang="en-US" dirty="0"/>
          </a:p>
          <a:p>
            <a:pPr marL="285750" indent="-285750">
              <a:buFont typeface="Wingdings" panose="05000000000000000000" pitchFamily="2" charset="2"/>
              <a:buChar char="Ø"/>
            </a:pPr>
            <a:r>
              <a:rPr lang="en-US" dirty="0"/>
              <a:t>Sharing of feedback form links will be done by Regional Offices amongst participants of events conducted for improving the quality of events. </a:t>
            </a:r>
          </a:p>
          <a:p>
            <a:pPr marL="285750" indent="-285750">
              <a:buFont typeface="Arial" panose="020B0604020202020204" pitchFamily="34" charset="0"/>
              <a:buChar char="•"/>
            </a:pPr>
            <a:endParaRPr lang="en-US" dirty="0"/>
          </a:p>
          <a:p>
            <a:pPr marL="285750" indent="-285750">
              <a:buFont typeface="Wingdings" panose="05000000000000000000" pitchFamily="2" charset="2"/>
              <a:buChar char="Ø"/>
            </a:pPr>
            <a:r>
              <a:rPr lang="en-US" dirty="0"/>
              <a:t>Facility of generating the monthly activity report and a real time analytics of events will be provided to ICCR.</a:t>
            </a:r>
          </a:p>
          <a:p>
            <a:endParaRPr lang="en-US" dirty="0"/>
          </a:p>
          <a:p>
            <a:pPr marL="285750" indent="-285750">
              <a:buFont typeface="Wingdings" panose="05000000000000000000" pitchFamily="2" charset="2"/>
              <a:buChar char="Ø"/>
            </a:pPr>
            <a:r>
              <a:rPr lang="en-US" dirty="0"/>
              <a:t> Web Portal  showcasing all upcoming activities of all Regional Offices of ICCR’s, for maximum participation from all the stakeholders</a:t>
            </a:r>
            <a:endParaRPr lang="en-IN" dirty="0"/>
          </a:p>
        </p:txBody>
      </p:sp>
    </p:spTree>
    <p:extLst>
      <p:ext uri="{BB962C8B-B14F-4D97-AF65-F5344CB8AC3E}">
        <p14:creationId xmlns:p14="http://schemas.microsoft.com/office/powerpoint/2010/main" val="2069815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455"/>
            <a:ext cx="11204812" cy="885371"/>
          </a:xfrm>
        </p:spPr>
        <p:txBody>
          <a:bodyPr>
            <a:normAutofit/>
          </a:bodyPr>
          <a:lstStyle/>
          <a:p>
            <a:r>
              <a:rPr lang="en-US" dirty="0"/>
              <a:t>P</a:t>
            </a:r>
            <a:r>
              <a:rPr lang="en-IN" dirty="0"/>
              <a:t>rocess Flow</a:t>
            </a:r>
          </a:p>
        </p:txBody>
      </p:sp>
      <p:sp>
        <p:nvSpPr>
          <p:cNvPr id="6" name="Slide Number Placeholder 5"/>
          <p:cNvSpPr>
            <a:spLocks noGrp="1"/>
          </p:cNvSpPr>
          <p:nvPr>
            <p:ph type="sldNum" sz="quarter" idx="12"/>
          </p:nvPr>
        </p:nvSpPr>
        <p:spPr/>
        <p:txBody>
          <a:bodyPr/>
          <a:lstStyle/>
          <a:p>
            <a:fld id="{1DEB9025-8623-43DC-835C-CC7482BE7300}" type="slidenum">
              <a:rPr lang="en-IN" smtClean="0"/>
              <a:t>7</a:t>
            </a:fld>
            <a:endParaRPr lang="en-IN"/>
          </a:p>
        </p:txBody>
      </p:sp>
      <p:pic>
        <p:nvPicPr>
          <p:cNvPr id="11" name="Picture 10">
            <a:extLst>
              <a:ext uri="{FF2B5EF4-FFF2-40B4-BE49-F238E27FC236}">
                <a16:creationId xmlns:a16="http://schemas.microsoft.com/office/drawing/2014/main" id="{27781205-9522-A82A-C4AC-250EF6C458A1}"/>
              </a:ext>
            </a:extLst>
          </p:cNvPr>
          <p:cNvPicPr>
            <a:picLocks noChangeAspect="1"/>
          </p:cNvPicPr>
          <p:nvPr/>
        </p:nvPicPr>
        <p:blipFill rotWithShape="1">
          <a:blip r:embed="rId2"/>
          <a:srcRect l="6825" t="11002" r="6603" b="11078"/>
          <a:stretch/>
        </p:blipFill>
        <p:spPr>
          <a:xfrm>
            <a:off x="269966" y="1254035"/>
            <a:ext cx="11704320" cy="4963886"/>
          </a:xfrm>
          <a:prstGeom prst="rect">
            <a:avLst/>
          </a:prstGeom>
        </p:spPr>
      </p:pic>
      <p:sp>
        <p:nvSpPr>
          <p:cNvPr id="3" name="Rectangle 2">
            <a:extLst>
              <a:ext uri="{FF2B5EF4-FFF2-40B4-BE49-F238E27FC236}">
                <a16:creationId xmlns:a16="http://schemas.microsoft.com/office/drawing/2014/main" id="{5227A7AB-234E-C9F6-BB0C-3BC2BD5BC46E}"/>
              </a:ext>
            </a:extLst>
          </p:cNvPr>
          <p:cNvSpPr/>
          <p:nvPr/>
        </p:nvSpPr>
        <p:spPr>
          <a:xfrm>
            <a:off x="9056915" y="3396342"/>
            <a:ext cx="296091" cy="87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274DAC30-648C-ACBB-CC57-181D7F0B0E44}"/>
              </a:ext>
            </a:extLst>
          </p:cNvPr>
          <p:cNvSpPr/>
          <p:nvPr/>
        </p:nvSpPr>
        <p:spPr>
          <a:xfrm>
            <a:off x="6244046" y="4598126"/>
            <a:ext cx="313508" cy="2002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1034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4A18-A81C-5690-B867-D4E67268AA5D}"/>
              </a:ext>
            </a:extLst>
          </p:cNvPr>
          <p:cNvSpPr>
            <a:spLocks noGrp="1"/>
          </p:cNvSpPr>
          <p:nvPr>
            <p:ph type="title"/>
          </p:nvPr>
        </p:nvSpPr>
        <p:spPr/>
        <p:txBody>
          <a:bodyPr/>
          <a:lstStyle/>
          <a:p>
            <a:r>
              <a:rPr lang="en-US" dirty="0"/>
              <a:t>Snapshots</a:t>
            </a:r>
            <a:endParaRPr lang="en-IN" dirty="0"/>
          </a:p>
        </p:txBody>
      </p:sp>
      <p:sp>
        <p:nvSpPr>
          <p:cNvPr id="6" name="Slide Number Placeholder 5">
            <a:extLst>
              <a:ext uri="{FF2B5EF4-FFF2-40B4-BE49-F238E27FC236}">
                <a16:creationId xmlns:a16="http://schemas.microsoft.com/office/drawing/2014/main" id="{CC1BA45A-D9FA-A1CE-4F07-EA667474B741}"/>
              </a:ext>
            </a:extLst>
          </p:cNvPr>
          <p:cNvSpPr>
            <a:spLocks noGrp="1"/>
          </p:cNvSpPr>
          <p:nvPr>
            <p:ph type="sldNum" sz="quarter" idx="12"/>
          </p:nvPr>
        </p:nvSpPr>
        <p:spPr/>
        <p:txBody>
          <a:bodyPr/>
          <a:lstStyle/>
          <a:p>
            <a:fld id="{1DEB9025-8623-43DC-835C-CC7482BE7300}" type="slidenum">
              <a:rPr lang="en-IN" smtClean="0"/>
              <a:t>8</a:t>
            </a:fld>
            <a:endParaRPr lang="en-IN"/>
          </a:p>
        </p:txBody>
      </p:sp>
      <p:pic>
        <p:nvPicPr>
          <p:cNvPr id="8" name="Picture 7">
            <a:extLst>
              <a:ext uri="{FF2B5EF4-FFF2-40B4-BE49-F238E27FC236}">
                <a16:creationId xmlns:a16="http://schemas.microsoft.com/office/drawing/2014/main" id="{704A5713-5DE5-65BA-6D8F-FE48495004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2213" y="4297656"/>
            <a:ext cx="4278639" cy="24079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0A55A95C-E0FE-598D-DCAD-D6A38AB789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2252" y="4306529"/>
            <a:ext cx="4058006" cy="24089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57992E8B-CC5B-7774-0E72-7CABD7D5420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0710" y="1376516"/>
            <a:ext cx="4160158" cy="21915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a:extLst>
              <a:ext uri="{FF2B5EF4-FFF2-40B4-BE49-F238E27FC236}">
                <a16:creationId xmlns:a16="http://schemas.microsoft.com/office/drawing/2014/main" id="{8ACA0BFB-C0EC-C431-8A18-47F815BE928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10052" y="1384101"/>
            <a:ext cx="4208207" cy="22712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7002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Technologies Used</a:t>
            </a:r>
          </a:p>
        </p:txBody>
      </p:sp>
      <p:sp>
        <p:nvSpPr>
          <p:cNvPr id="6" name="Slide Number Placeholder 5"/>
          <p:cNvSpPr>
            <a:spLocks noGrp="1"/>
          </p:cNvSpPr>
          <p:nvPr>
            <p:ph type="sldNum" sz="quarter" idx="12"/>
          </p:nvPr>
        </p:nvSpPr>
        <p:spPr/>
        <p:txBody>
          <a:bodyPr/>
          <a:lstStyle/>
          <a:p>
            <a:fld id="{1DEB9025-8623-43DC-835C-CC7482BE7300}" type="slidenum">
              <a:rPr lang="en-IN" smtClean="0"/>
              <a:t>9</a:t>
            </a:fld>
            <a:endParaRPr lang="en-IN"/>
          </a:p>
        </p:txBody>
      </p:sp>
      <p:pic>
        <p:nvPicPr>
          <p:cNvPr id="7" name="Picture 16" descr="Easiest way to setup a MERN Stack application | by Vaibhav Shukla | Dev  Genius">
            <a:extLst>
              <a:ext uri="{FF2B5EF4-FFF2-40B4-BE49-F238E27FC236}">
                <a16:creationId xmlns:a16="http://schemas.microsoft.com/office/drawing/2014/main" id="{E4F48987-9187-6C48-FE28-F113DF18DA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395" t="7491" r="28923" b="31122"/>
          <a:stretch/>
        </p:blipFill>
        <p:spPr bwMode="auto">
          <a:xfrm>
            <a:off x="4963442" y="3657601"/>
            <a:ext cx="2367256" cy="210216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ML - Wikipedia">
            <a:extLst>
              <a:ext uri="{FF2B5EF4-FFF2-40B4-BE49-F238E27FC236}">
                <a16:creationId xmlns:a16="http://schemas.microsoft.com/office/drawing/2014/main" id="{2AD5397F-7B51-F6EF-B3ED-2AB0612E6A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0472" y="1452156"/>
            <a:ext cx="1541825" cy="15418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SS - Wikipedia">
            <a:extLst>
              <a:ext uri="{FF2B5EF4-FFF2-40B4-BE49-F238E27FC236}">
                <a16:creationId xmlns:a16="http://schemas.microsoft.com/office/drawing/2014/main" id="{02812350-A706-55AD-E637-3AAE98625C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9065" y="1434603"/>
            <a:ext cx="1222329" cy="17267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avaScript logo and symbol, meaning, history, PNG">
            <a:extLst>
              <a:ext uri="{FF2B5EF4-FFF2-40B4-BE49-F238E27FC236}">
                <a16:creationId xmlns:a16="http://schemas.microsoft.com/office/drawing/2014/main" id="{11031CDA-B4AB-4722-859B-D79F677AE9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3439" y="1401673"/>
            <a:ext cx="2705100" cy="16859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D3EB4D9-D7EC-2A27-F227-466B493278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7251" y="3705789"/>
            <a:ext cx="2143125" cy="2143125"/>
          </a:xfrm>
          <a:prstGeom prst="rect">
            <a:avLst/>
          </a:prstGeom>
        </p:spPr>
      </p:pic>
      <p:pic>
        <p:nvPicPr>
          <p:cNvPr id="12" name="Picture 11">
            <a:extLst>
              <a:ext uri="{FF2B5EF4-FFF2-40B4-BE49-F238E27FC236}">
                <a16:creationId xmlns:a16="http://schemas.microsoft.com/office/drawing/2014/main" id="{D28938C6-4F51-A61E-FD4E-8AF5206CDEB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89736" y="3726049"/>
            <a:ext cx="4200041" cy="2100021"/>
          </a:xfrm>
          <a:prstGeom prst="rect">
            <a:avLst/>
          </a:prstGeom>
        </p:spPr>
      </p:pic>
    </p:spTree>
    <p:extLst>
      <p:ext uri="{BB962C8B-B14F-4D97-AF65-F5344CB8AC3E}">
        <p14:creationId xmlns:p14="http://schemas.microsoft.com/office/powerpoint/2010/main" val="3643434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879</TotalTime>
  <Words>836</Words>
  <Application>Microsoft Office PowerPoint</Application>
  <PresentationFormat>Widescreen</PresentationFormat>
  <Paragraphs>102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MT</vt:lpstr>
      <vt:lpstr>Calibri</vt:lpstr>
      <vt:lpstr>Times New Roman</vt:lpstr>
      <vt:lpstr>Wingdings</vt:lpstr>
      <vt:lpstr>Office Theme</vt:lpstr>
      <vt:lpstr>Monitoring and Evaluation System for ICCR’s Regional Offices(ROs)</vt:lpstr>
      <vt:lpstr> Introduction</vt:lpstr>
      <vt:lpstr>Objectives of Project</vt:lpstr>
      <vt:lpstr> Stakeholders</vt:lpstr>
      <vt:lpstr> Literature Survey</vt:lpstr>
      <vt:lpstr> Proposed Solution</vt:lpstr>
      <vt:lpstr>Process Flow</vt:lpstr>
      <vt:lpstr>Snapshots</vt:lpstr>
      <vt:lpstr> Technologies Used</vt:lpstr>
      <vt:lpstr> Conclusion</vt:lpstr>
      <vt:lpstr>10. References</vt:lpstr>
      <vt:lpstr>Thank You. </vt:lpstr>
      <vt:lpstr> Project Timelines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Sandesh Jain</dc:creator>
  <cp:lastModifiedBy>Shreya Chinchmalatpure</cp:lastModifiedBy>
  <cp:revision>136</cp:revision>
  <dcterms:created xsi:type="dcterms:W3CDTF">2021-09-09T09:10:05Z</dcterms:created>
  <dcterms:modified xsi:type="dcterms:W3CDTF">2022-11-06T19:30:36Z</dcterms:modified>
</cp:coreProperties>
</file>