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7E430-BC54-4483-9421-1DDB02056B67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1F2A8-23BF-42A8-99DC-9C0B75F8F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17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F2A8-23BF-42A8-99DC-9C0B75F8FF2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8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F2A8-23BF-42A8-99DC-9C0B75F8FF2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68696" y="758951"/>
            <a:ext cx="6623684" cy="6093460"/>
          </a:xfrm>
          <a:custGeom>
            <a:avLst/>
            <a:gdLst/>
            <a:ahLst/>
            <a:cxnLst/>
            <a:rect l="l" t="t" r="r" b="b"/>
            <a:pathLst>
              <a:path w="6623684" h="6093459">
                <a:moveTo>
                  <a:pt x="6623304" y="0"/>
                </a:moveTo>
                <a:lnTo>
                  <a:pt x="0" y="0"/>
                </a:lnTo>
                <a:lnTo>
                  <a:pt x="0" y="6092952"/>
                </a:lnTo>
                <a:lnTo>
                  <a:pt x="6623304" y="6092952"/>
                </a:lnTo>
                <a:lnTo>
                  <a:pt x="6623304" y="0"/>
                </a:lnTo>
                <a:close/>
              </a:path>
            </a:pathLst>
          </a:custGeom>
          <a:solidFill>
            <a:srgbClr val="EEF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696" y="758951"/>
            <a:ext cx="6623684" cy="6093460"/>
          </a:xfrm>
          <a:custGeom>
            <a:avLst/>
            <a:gdLst/>
            <a:ahLst/>
            <a:cxnLst/>
            <a:rect l="l" t="t" r="r" b="b"/>
            <a:pathLst>
              <a:path w="6623684" h="6093459">
                <a:moveTo>
                  <a:pt x="0" y="6092952"/>
                </a:moveTo>
                <a:lnTo>
                  <a:pt x="6623304" y="6092952"/>
                </a:lnTo>
                <a:lnTo>
                  <a:pt x="6623304" y="0"/>
                </a:lnTo>
                <a:lnTo>
                  <a:pt x="0" y="0"/>
                </a:lnTo>
                <a:lnTo>
                  <a:pt x="0" y="6092952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5568950" cy="6852284"/>
          </a:xfrm>
          <a:custGeom>
            <a:avLst/>
            <a:gdLst/>
            <a:ahLst/>
            <a:cxnLst/>
            <a:rect l="l" t="t" r="r" b="b"/>
            <a:pathLst>
              <a:path w="5568950" h="6852284">
                <a:moveTo>
                  <a:pt x="5568696" y="0"/>
                </a:moveTo>
                <a:lnTo>
                  <a:pt x="0" y="0"/>
                </a:lnTo>
                <a:lnTo>
                  <a:pt x="0" y="6851904"/>
                </a:lnTo>
                <a:lnTo>
                  <a:pt x="5568696" y="6851904"/>
                </a:lnTo>
                <a:lnTo>
                  <a:pt x="5568696" y="0"/>
                </a:lnTo>
                <a:close/>
              </a:path>
            </a:pathLst>
          </a:custGeom>
          <a:solidFill>
            <a:srgbClr val="F8F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5568950" cy="6852284"/>
          </a:xfrm>
          <a:custGeom>
            <a:avLst/>
            <a:gdLst/>
            <a:ahLst/>
            <a:cxnLst/>
            <a:rect l="l" t="t" r="r" b="b"/>
            <a:pathLst>
              <a:path w="5568950" h="6852284">
                <a:moveTo>
                  <a:pt x="0" y="6851904"/>
                </a:moveTo>
                <a:lnTo>
                  <a:pt x="5568696" y="6851904"/>
                </a:lnTo>
                <a:lnTo>
                  <a:pt x="5568696" y="0"/>
                </a:lnTo>
                <a:lnTo>
                  <a:pt x="0" y="0"/>
                </a:lnTo>
                <a:lnTo>
                  <a:pt x="0" y="6851904"/>
                </a:lnTo>
                <a:close/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59435"/>
            <a:ext cx="1336548" cy="5288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4088" y="808101"/>
            <a:ext cx="4163822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jpg"/><Relationship Id="rId12" Type="http://schemas.openxmlformats.org/officeDocument/2006/relationships/image" Target="../media/image24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pn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51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Proposed</a:t>
            </a:r>
            <a:r>
              <a:rPr spc="-60" dirty="0"/>
              <a:t> </a:t>
            </a:r>
            <a:r>
              <a:rPr dirty="0"/>
              <a:t>Solution: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8175" y="1246708"/>
            <a:ext cx="6397625" cy="5585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55600" marR="6350" indent="-342900" algn="just">
              <a:lnSpc>
                <a:spcPct val="90100"/>
              </a:lnSpc>
              <a:spcBef>
                <a:spcPts val="275"/>
              </a:spcBef>
              <a:buAutoNum type="arabicPeriod"/>
              <a:tabLst>
                <a:tab pos="355600" algn="l"/>
              </a:tabLst>
            </a:pPr>
            <a:r>
              <a:rPr sz="1450" dirty="0">
                <a:latin typeface="Times New Roman"/>
                <a:cs typeface="Times New Roman"/>
              </a:rPr>
              <a:t>A </a:t>
            </a:r>
            <a:r>
              <a:rPr sz="1450" spc="-5" dirty="0">
                <a:latin typeface="Times New Roman"/>
                <a:cs typeface="Times New Roman"/>
              </a:rPr>
              <a:t>web portal will </a:t>
            </a:r>
            <a:r>
              <a:rPr sz="1450" dirty="0">
                <a:latin typeface="Times New Roman"/>
                <a:cs typeface="Times New Roman"/>
              </a:rPr>
              <a:t>be </a:t>
            </a:r>
            <a:r>
              <a:rPr sz="1450" spc="-5" dirty="0">
                <a:latin typeface="Times New Roman"/>
                <a:cs typeface="Times New Roman"/>
              </a:rPr>
              <a:t>developed </a:t>
            </a:r>
            <a:r>
              <a:rPr sz="1450" dirty="0">
                <a:latin typeface="Times New Roman"/>
                <a:cs typeface="Times New Roman"/>
              </a:rPr>
              <a:t>for </a:t>
            </a:r>
            <a:r>
              <a:rPr sz="1450" spc="-5" dirty="0">
                <a:latin typeface="Times New Roman"/>
                <a:cs typeface="Times New Roman"/>
              </a:rPr>
              <a:t>Indian Council </a:t>
            </a:r>
            <a:r>
              <a:rPr sz="1450" dirty="0">
                <a:latin typeface="Times New Roman"/>
                <a:cs typeface="Times New Roman"/>
              </a:rPr>
              <a:t>for </a:t>
            </a:r>
            <a:r>
              <a:rPr sz="1450" spc="-5" dirty="0">
                <a:latin typeface="Times New Roman"/>
                <a:cs typeface="Times New Roman"/>
              </a:rPr>
              <a:t>Cultural Relations (ICCR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Head Quarter) providing </a:t>
            </a:r>
            <a:r>
              <a:rPr sz="1450" dirty="0">
                <a:latin typeface="Times New Roman"/>
                <a:cs typeface="Times New Roman"/>
              </a:rPr>
              <a:t>a </a:t>
            </a:r>
            <a:r>
              <a:rPr sz="1450" spc="-5" dirty="0">
                <a:latin typeface="Times New Roman"/>
                <a:cs typeface="Times New Roman"/>
              </a:rPr>
              <a:t>dashboard </a:t>
            </a:r>
            <a:r>
              <a:rPr sz="1450" spc="-10" dirty="0">
                <a:latin typeface="Times New Roman"/>
                <a:cs typeface="Times New Roman"/>
              </a:rPr>
              <a:t>and </a:t>
            </a:r>
            <a:r>
              <a:rPr sz="1450" spc="-5" dirty="0">
                <a:latin typeface="Times New Roman"/>
                <a:cs typeface="Times New Roman"/>
              </a:rPr>
              <a:t>options to </a:t>
            </a:r>
            <a:r>
              <a:rPr sz="1450" b="1" spc="-5" dirty="0">
                <a:latin typeface="Times New Roman"/>
                <a:cs typeface="Times New Roman"/>
              </a:rPr>
              <a:t>manage Regional Offices </a:t>
            </a:r>
            <a:r>
              <a:rPr sz="1450" b="1" dirty="0">
                <a:latin typeface="Times New Roman"/>
                <a:cs typeface="Times New Roman"/>
              </a:rPr>
              <a:t> and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evaluate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their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activities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based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certain</a:t>
            </a:r>
            <a:r>
              <a:rPr sz="1450" spc="-4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parameters.</a:t>
            </a:r>
            <a:endParaRPr sz="14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1000"/>
              </a:spcBef>
              <a:buAutoNum type="arabicPeriod"/>
              <a:tabLst>
                <a:tab pos="355600" algn="l"/>
              </a:tabLst>
            </a:pPr>
            <a:r>
              <a:rPr sz="1450" spc="-5" dirty="0">
                <a:latin typeface="Times New Roman"/>
                <a:cs typeface="Times New Roman"/>
              </a:rPr>
              <a:t>ICCR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25" dirty="0">
                <a:latin typeface="Times New Roman"/>
                <a:cs typeface="Times New Roman"/>
              </a:rPr>
              <a:t>RO’s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(Regional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Offices)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will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be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provided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with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dashboard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to 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schedule/plan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activities</a:t>
            </a:r>
            <a:r>
              <a:rPr sz="1450" spc="-5" dirty="0">
                <a:latin typeface="Times New Roman"/>
                <a:cs typeface="Times New Roman"/>
              </a:rPr>
              <a:t>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upload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reports</a:t>
            </a:r>
            <a:r>
              <a:rPr sz="1450" b="1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activities/events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10" dirty="0">
                <a:latin typeface="Times New Roman"/>
                <a:cs typeface="Times New Roman"/>
              </a:rPr>
              <a:t>conducted 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(photos, </a:t>
            </a:r>
            <a:r>
              <a:rPr sz="1450" spc="-5" dirty="0">
                <a:latin typeface="Times New Roman"/>
                <a:cs typeface="Times New Roman"/>
              </a:rPr>
              <a:t>videos, attendance </a:t>
            </a:r>
            <a:r>
              <a:rPr sz="1450" dirty="0">
                <a:latin typeface="Times New Roman"/>
                <a:cs typeface="Times New Roman"/>
              </a:rPr>
              <a:t>and </a:t>
            </a:r>
            <a:r>
              <a:rPr sz="1450" spc="-5" dirty="0">
                <a:latin typeface="Times New Roman"/>
                <a:cs typeface="Times New Roman"/>
              </a:rPr>
              <a:t>feedback), </a:t>
            </a:r>
            <a:r>
              <a:rPr sz="1450" b="1" dirty="0">
                <a:latin typeface="Times New Roman"/>
                <a:cs typeface="Times New Roman"/>
              </a:rPr>
              <a:t>manage students </a:t>
            </a:r>
            <a:r>
              <a:rPr sz="1450" dirty="0">
                <a:latin typeface="Times New Roman"/>
                <a:cs typeface="Times New Roman"/>
              </a:rPr>
              <a:t>(stipends, </a:t>
            </a:r>
            <a:r>
              <a:rPr sz="1450" spc="-5" dirty="0">
                <a:latin typeface="Times New Roman"/>
                <a:cs typeface="Times New Roman"/>
              </a:rPr>
              <a:t>claims, </a:t>
            </a:r>
            <a:r>
              <a:rPr sz="1450" dirty="0">
                <a:latin typeface="Times New Roman"/>
                <a:cs typeface="Times New Roman"/>
              </a:rPr>
              <a:t> HRA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etc.),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handle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their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grievances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etc.</a:t>
            </a:r>
            <a:r>
              <a:rPr sz="1450" dirty="0">
                <a:latin typeface="Times New Roman"/>
                <a:cs typeface="Times New Roman"/>
              </a:rPr>
              <a:t> and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upload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Financial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information 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required</a:t>
            </a:r>
            <a:r>
              <a:rPr sz="1450" spc="-4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for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audit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an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event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etc.</a:t>
            </a:r>
            <a:endParaRPr sz="14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9900"/>
              </a:lnSpc>
              <a:spcBef>
                <a:spcPts val="1010"/>
              </a:spcBef>
              <a:buAutoNum type="arabicPeriod"/>
              <a:tabLst>
                <a:tab pos="355600" algn="l"/>
              </a:tabLst>
            </a:pPr>
            <a:r>
              <a:rPr sz="1450" dirty="0">
                <a:latin typeface="Times New Roman"/>
                <a:cs typeface="Times New Roman"/>
              </a:rPr>
              <a:t>A </a:t>
            </a:r>
            <a:r>
              <a:rPr sz="1450" b="1" dirty="0">
                <a:latin typeface="Times New Roman"/>
                <a:cs typeface="Times New Roman"/>
              </a:rPr>
              <a:t>star </a:t>
            </a:r>
            <a:r>
              <a:rPr sz="1450" b="1" spc="-5" dirty="0">
                <a:latin typeface="Times New Roman"/>
                <a:cs typeface="Times New Roman"/>
              </a:rPr>
              <a:t>rating mechanism </a:t>
            </a:r>
            <a:r>
              <a:rPr sz="1450" dirty="0">
                <a:latin typeface="Times New Roman"/>
                <a:cs typeface="Times New Roman"/>
              </a:rPr>
              <a:t>is </a:t>
            </a:r>
            <a:r>
              <a:rPr sz="1450" b="1" spc="-10" dirty="0">
                <a:latin typeface="Times New Roman"/>
                <a:cs typeface="Times New Roman"/>
              </a:rPr>
              <a:t>proposed </a:t>
            </a:r>
            <a:r>
              <a:rPr sz="1450" spc="-5" dirty="0">
                <a:latin typeface="Times New Roman"/>
                <a:cs typeface="Times New Roman"/>
              </a:rPr>
              <a:t>to </a:t>
            </a:r>
            <a:r>
              <a:rPr sz="1450" b="1" spc="-5" dirty="0">
                <a:latin typeface="Times New Roman"/>
                <a:cs typeface="Times New Roman"/>
              </a:rPr>
              <a:t>rate the performance of RO's </a:t>
            </a:r>
            <a:r>
              <a:rPr sz="1450" spc="-10" dirty="0">
                <a:latin typeface="Times New Roman"/>
                <a:cs typeface="Times New Roman"/>
              </a:rPr>
              <a:t>based 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on </a:t>
            </a:r>
            <a:r>
              <a:rPr sz="1450" spc="-5" dirty="0">
                <a:latin typeface="Times New Roman"/>
                <a:cs typeface="Times New Roman"/>
              </a:rPr>
              <a:t>parameters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b="1" dirty="0">
                <a:latin typeface="Times New Roman"/>
                <a:cs typeface="Times New Roman"/>
              </a:rPr>
              <a:t>events conduction</a:t>
            </a:r>
            <a:r>
              <a:rPr sz="1450" dirty="0">
                <a:latin typeface="Times New Roman"/>
                <a:cs typeface="Times New Roman"/>
              </a:rPr>
              <a:t>, </a:t>
            </a:r>
            <a:r>
              <a:rPr sz="1450" b="1" dirty="0">
                <a:latin typeface="Times New Roman"/>
                <a:cs typeface="Times New Roman"/>
              </a:rPr>
              <a:t>international</a:t>
            </a:r>
            <a:r>
              <a:rPr sz="1450" b="1" spc="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students feedback </a:t>
            </a:r>
            <a:r>
              <a:rPr sz="1450" dirty="0">
                <a:latin typeface="Times New Roman"/>
                <a:cs typeface="Times New Roman"/>
              </a:rPr>
              <a:t>for the 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facilities provided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local</a:t>
            </a:r>
            <a:r>
              <a:rPr sz="1450" b="1" dirty="0">
                <a:latin typeface="Times New Roman"/>
                <a:cs typeface="Times New Roman"/>
              </a:rPr>
              <a:t> </a:t>
            </a:r>
            <a:r>
              <a:rPr sz="1450" b="1" spc="-5" dirty="0">
                <a:latin typeface="Times New Roman"/>
                <a:cs typeface="Times New Roman"/>
              </a:rPr>
              <a:t>participants</a:t>
            </a:r>
            <a:r>
              <a:rPr sz="1450" b="1" dirty="0">
                <a:latin typeface="Times New Roman"/>
                <a:cs typeface="Times New Roman"/>
              </a:rPr>
              <a:t> feedback </a:t>
            </a:r>
            <a:r>
              <a:rPr sz="1450" dirty="0">
                <a:latin typeface="Times New Roman"/>
                <a:cs typeface="Times New Roman"/>
              </a:rPr>
              <a:t>for the </a:t>
            </a:r>
            <a:r>
              <a:rPr sz="1450" spc="-5" dirty="0">
                <a:latin typeface="Times New Roman"/>
                <a:cs typeface="Times New Roman"/>
              </a:rPr>
              <a:t>events conducted </a:t>
            </a:r>
            <a:r>
              <a:rPr sz="1450" dirty="0">
                <a:latin typeface="Times New Roman"/>
                <a:cs typeface="Times New Roman"/>
              </a:rPr>
              <a:t> along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with</a:t>
            </a:r>
            <a:r>
              <a:rPr sz="1450" spc="-5" dirty="0">
                <a:latin typeface="Times New Roman"/>
                <a:cs typeface="Times New Roman"/>
              </a:rPr>
              <a:t> detailed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expenditure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report</a:t>
            </a:r>
            <a:r>
              <a:rPr sz="1450" dirty="0">
                <a:solidFill>
                  <a:srgbClr val="C55A11"/>
                </a:solidFill>
                <a:latin typeface="Times New Roman"/>
                <a:cs typeface="Times New Roman"/>
              </a:rPr>
              <a:t>.</a:t>
            </a:r>
            <a:endParaRPr sz="14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90200"/>
              </a:lnSpc>
              <a:spcBef>
                <a:spcPts val="994"/>
              </a:spcBef>
              <a:buAutoNum type="arabicPeriod"/>
              <a:tabLst>
                <a:tab pos="355600" algn="l"/>
              </a:tabLst>
            </a:pPr>
            <a:r>
              <a:rPr sz="1450" spc="-5" dirty="0">
                <a:latin typeface="Times New Roman"/>
                <a:cs typeface="Times New Roman"/>
              </a:rPr>
              <a:t>Facility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-5" dirty="0">
                <a:latin typeface="Times New Roman"/>
                <a:cs typeface="Times New Roman"/>
              </a:rPr>
              <a:t>generating </a:t>
            </a:r>
            <a:r>
              <a:rPr sz="1450" b="1" spc="-5" dirty="0">
                <a:latin typeface="Times New Roman"/>
                <a:cs typeface="Times New Roman"/>
              </a:rPr>
              <a:t>the </a:t>
            </a:r>
            <a:r>
              <a:rPr sz="1450" b="1" dirty="0">
                <a:latin typeface="Times New Roman"/>
                <a:cs typeface="Times New Roman"/>
              </a:rPr>
              <a:t>monthly </a:t>
            </a:r>
            <a:r>
              <a:rPr sz="1450" b="1" spc="-5" dirty="0">
                <a:latin typeface="Times New Roman"/>
                <a:cs typeface="Times New Roman"/>
              </a:rPr>
              <a:t>activity </a:t>
            </a:r>
            <a:r>
              <a:rPr sz="1450" b="1" spc="-10" dirty="0">
                <a:latin typeface="Times New Roman"/>
                <a:cs typeface="Times New Roman"/>
              </a:rPr>
              <a:t>report </a:t>
            </a:r>
            <a:r>
              <a:rPr sz="1450" spc="-5" dirty="0">
                <a:latin typeface="Times New Roman"/>
                <a:cs typeface="Times New Roman"/>
              </a:rPr>
              <a:t>based on activities submitted </a:t>
            </a:r>
            <a:r>
              <a:rPr sz="1450" dirty="0">
                <a:latin typeface="Times New Roman"/>
                <a:cs typeface="Times New Roman"/>
              </a:rPr>
              <a:t> and </a:t>
            </a:r>
            <a:r>
              <a:rPr sz="1450" b="1" dirty="0">
                <a:latin typeface="Times New Roman"/>
                <a:cs typeface="Times New Roman"/>
              </a:rPr>
              <a:t>automatic updation of </a:t>
            </a:r>
            <a:r>
              <a:rPr sz="1450" b="1" spc="-10" dirty="0">
                <a:latin typeface="Times New Roman"/>
                <a:cs typeface="Times New Roman"/>
              </a:rPr>
              <a:t>social </a:t>
            </a:r>
            <a:r>
              <a:rPr sz="1450" b="1" spc="-5" dirty="0">
                <a:latin typeface="Times New Roman"/>
                <a:cs typeface="Times New Roman"/>
              </a:rPr>
              <a:t>media accounts </a:t>
            </a:r>
            <a:r>
              <a:rPr sz="1450" spc="-5" dirty="0">
                <a:latin typeface="Times New Roman"/>
                <a:cs typeface="Times New Roman"/>
              </a:rPr>
              <a:t>(using social media API's)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will be provided to avoid duplication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-5" dirty="0">
                <a:latin typeface="Times New Roman"/>
                <a:cs typeface="Times New Roman"/>
              </a:rPr>
              <a:t>work </a:t>
            </a:r>
            <a:r>
              <a:rPr sz="1450" dirty="0">
                <a:latin typeface="Times New Roman"/>
                <a:cs typeface="Times New Roman"/>
              </a:rPr>
              <a:t>for better </a:t>
            </a:r>
            <a:r>
              <a:rPr sz="1450" spc="-5" dirty="0">
                <a:latin typeface="Times New Roman"/>
                <a:cs typeface="Times New Roman"/>
              </a:rPr>
              <a:t>reach </a:t>
            </a:r>
            <a:r>
              <a:rPr sz="1450" dirty="0">
                <a:latin typeface="Times New Roman"/>
                <a:cs typeface="Times New Roman"/>
              </a:rPr>
              <a:t>of the </a:t>
            </a:r>
            <a:r>
              <a:rPr sz="1450" spc="-5" dirty="0">
                <a:latin typeface="Times New Roman"/>
                <a:cs typeface="Times New Roman"/>
              </a:rPr>
              <a:t>activities 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conducted.</a:t>
            </a:r>
            <a:endParaRPr sz="14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1005"/>
              </a:spcBef>
              <a:buAutoNum type="arabicPeriod"/>
              <a:tabLst>
                <a:tab pos="355600" algn="l"/>
              </a:tabLst>
            </a:pPr>
            <a:r>
              <a:rPr sz="1450" spc="-5" dirty="0">
                <a:latin typeface="Times New Roman"/>
                <a:cs typeface="Times New Roman"/>
              </a:rPr>
              <a:t>Regional </a:t>
            </a:r>
            <a:r>
              <a:rPr sz="1450" spc="-10" dirty="0">
                <a:latin typeface="Times New Roman"/>
                <a:cs typeface="Times New Roman"/>
              </a:rPr>
              <a:t>Offices </a:t>
            </a:r>
            <a:r>
              <a:rPr sz="1450" spc="-5" dirty="0">
                <a:latin typeface="Times New Roman"/>
                <a:cs typeface="Times New Roman"/>
              </a:rPr>
              <a:t>will be able </a:t>
            </a:r>
            <a:r>
              <a:rPr sz="1450" dirty="0">
                <a:latin typeface="Times New Roman"/>
                <a:cs typeface="Times New Roman"/>
              </a:rPr>
              <a:t>to </a:t>
            </a:r>
            <a:r>
              <a:rPr sz="1450" b="1" spc="-5" dirty="0">
                <a:latin typeface="Times New Roman"/>
                <a:cs typeface="Times New Roman"/>
              </a:rPr>
              <a:t>generate feedback form links </a:t>
            </a:r>
            <a:r>
              <a:rPr sz="1450" dirty="0">
                <a:latin typeface="Times New Roman"/>
                <a:cs typeface="Times New Roman"/>
              </a:rPr>
              <a:t>for sharing </a:t>
            </a:r>
            <a:r>
              <a:rPr sz="1450" spc="-10" dirty="0">
                <a:latin typeface="Times New Roman"/>
                <a:cs typeface="Times New Roman"/>
              </a:rPr>
              <a:t>it </a:t>
            </a:r>
            <a:r>
              <a:rPr sz="1450" spc="-5" dirty="0">
                <a:latin typeface="Times New Roman"/>
                <a:cs typeface="Times New Roman"/>
              </a:rPr>
              <a:t> amongst participants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-5" dirty="0">
                <a:latin typeface="Times New Roman"/>
                <a:cs typeface="Times New Roman"/>
              </a:rPr>
              <a:t>events conducted to better improve upon </a:t>
            </a:r>
            <a:r>
              <a:rPr sz="1450" dirty="0">
                <a:latin typeface="Times New Roman"/>
                <a:cs typeface="Times New Roman"/>
              </a:rPr>
              <a:t>the </a:t>
            </a:r>
            <a:r>
              <a:rPr sz="1450" spc="-5" dirty="0">
                <a:latin typeface="Times New Roman"/>
                <a:cs typeface="Times New Roman"/>
              </a:rPr>
              <a:t>quality </a:t>
            </a:r>
            <a:r>
              <a:rPr sz="1450" spc="5" dirty="0">
                <a:latin typeface="Times New Roman"/>
                <a:cs typeface="Times New Roman"/>
              </a:rPr>
              <a:t>of </a:t>
            </a:r>
            <a:r>
              <a:rPr sz="1450" spc="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events.</a:t>
            </a:r>
            <a:endParaRPr sz="14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990"/>
              </a:spcBef>
              <a:buAutoNum type="arabicPeriod"/>
              <a:tabLst>
                <a:tab pos="355600" algn="l"/>
              </a:tabLst>
            </a:pPr>
            <a:r>
              <a:rPr sz="1450" dirty="0">
                <a:latin typeface="Times New Roman"/>
                <a:cs typeface="Times New Roman"/>
              </a:rPr>
              <a:t>Portal </a:t>
            </a:r>
            <a:r>
              <a:rPr sz="1450" spc="-5" dirty="0">
                <a:latin typeface="Times New Roman"/>
                <a:cs typeface="Times New Roman"/>
              </a:rPr>
              <a:t>will </a:t>
            </a:r>
            <a:r>
              <a:rPr sz="1450" spc="-10" dirty="0">
                <a:latin typeface="Times New Roman"/>
                <a:cs typeface="Times New Roman"/>
              </a:rPr>
              <a:t>showcase </a:t>
            </a:r>
            <a:r>
              <a:rPr sz="1450" spc="-5" dirty="0">
                <a:latin typeface="Times New Roman"/>
                <a:cs typeface="Times New Roman"/>
              </a:rPr>
              <a:t>all upcoming activities </a:t>
            </a:r>
            <a:r>
              <a:rPr sz="1450" dirty="0">
                <a:latin typeface="Times New Roman"/>
                <a:cs typeface="Times New Roman"/>
              </a:rPr>
              <a:t>of all </a:t>
            </a:r>
            <a:r>
              <a:rPr sz="1450" spc="-5" dirty="0">
                <a:latin typeface="Times New Roman"/>
                <a:cs typeface="Times New Roman"/>
              </a:rPr>
              <a:t>Regional Offices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-5" dirty="0">
                <a:latin typeface="Times New Roman"/>
                <a:cs typeface="Times New Roman"/>
              </a:rPr>
              <a:t>ICCR, </a:t>
            </a:r>
            <a:r>
              <a:rPr sz="1450" dirty="0">
                <a:latin typeface="Times New Roman"/>
                <a:cs typeface="Times New Roman"/>
              </a:rPr>
              <a:t>for 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publicizing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the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events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amongst</a:t>
            </a:r>
            <a:r>
              <a:rPr sz="1450" dirty="0">
                <a:latin typeface="Times New Roman"/>
                <a:cs typeface="Times New Roman"/>
              </a:rPr>
              <a:t> the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masses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and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ensure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participation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from</a:t>
            </a:r>
            <a:r>
              <a:rPr sz="1450" dirty="0">
                <a:latin typeface="Times New Roman"/>
                <a:cs typeface="Times New Roman"/>
              </a:rPr>
              <a:t> all </a:t>
            </a:r>
            <a:r>
              <a:rPr sz="1450" spc="-35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stakeholders</a:t>
            </a:r>
            <a:endParaRPr sz="145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1570"/>
              </a:lnSpc>
              <a:spcBef>
                <a:spcPts val="1025"/>
              </a:spcBef>
              <a:buAutoNum type="arabicPeriod"/>
              <a:tabLst>
                <a:tab pos="355600" algn="l"/>
              </a:tabLst>
            </a:pPr>
            <a:r>
              <a:rPr sz="1450" spc="-45" dirty="0">
                <a:latin typeface="Times New Roman"/>
                <a:cs typeface="Times New Roman"/>
              </a:rPr>
              <a:t>Web </a:t>
            </a:r>
            <a:r>
              <a:rPr sz="1450" spc="-5" dirty="0">
                <a:latin typeface="Times New Roman"/>
                <a:cs typeface="Times New Roman"/>
              </a:rPr>
              <a:t>Dashboard </a:t>
            </a:r>
            <a:r>
              <a:rPr sz="1450" dirty="0">
                <a:latin typeface="Times New Roman"/>
                <a:cs typeface="Times New Roman"/>
              </a:rPr>
              <a:t>for Near </a:t>
            </a:r>
            <a:r>
              <a:rPr sz="1450" spc="-5" dirty="0">
                <a:latin typeface="Times New Roman"/>
                <a:cs typeface="Times New Roman"/>
              </a:rPr>
              <a:t>Real-time </a:t>
            </a:r>
            <a:r>
              <a:rPr sz="1450" spc="-10" dirty="0">
                <a:latin typeface="Times New Roman"/>
                <a:cs typeface="Times New Roman"/>
              </a:rPr>
              <a:t>Analytics </a:t>
            </a:r>
            <a:r>
              <a:rPr sz="1450" dirty="0">
                <a:latin typeface="Times New Roman"/>
                <a:cs typeface="Times New Roman"/>
              </a:rPr>
              <a:t>of </a:t>
            </a:r>
            <a:r>
              <a:rPr sz="1450" spc="-5" dirty="0">
                <a:latin typeface="Times New Roman"/>
                <a:cs typeface="Times New Roman"/>
              </a:rPr>
              <a:t>events will be provided </a:t>
            </a:r>
            <a:r>
              <a:rPr sz="1450" dirty="0">
                <a:latin typeface="Times New Roman"/>
                <a:cs typeface="Times New Roman"/>
              </a:rPr>
              <a:t>to </a:t>
            </a:r>
            <a:r>
              <a:rPr sz="1450" spc="-5" dirty="0">
                <a:latin typeface="Times New Roman"/>
                <a:cs typeface="Times New Roman"/>
              </a:rPr>
              <a:t>ICCR </a:t>
            </a:r>
            <a:r>
              <a:rPr sz="1450" dirty="0">
                <a:latin typeface="Times New Roman"/>
                <a:cs typeface="Times New Roman"/>
              </a:rPr>
              <a:t> consisting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of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information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like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participation,</a:t>
            </a:r>
            <a:r>
              <a:rPr sz="1450" spc="-3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outreach,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spc="-5" dirty="0">
                <a:latin typeface="Times New Roman"/>
                <a:cs typeface="Times New Roman"/>
              </a:rPr>
              <a:t>expenditure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information.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847" y="458851"/>
            <a:ext cx="5209540" cy="63969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imes New Roman"/>
                <a:cs typeface="Times New Roman"/>
              </a:rPr>
              <a:t>Ministry</a:t>
            </a:r>
            <a:r>
              <a:rPr sz="1800" dirty="0">
                <a:latin typeface="Calibri Light"/>
                <a:cs typeface="Calibri Light"/>
              </a:rPr>
              <a:t>/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Organisation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Name/Students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Innovation: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Indian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Council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Cultural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Relations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(ICCR).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Times New Roman"/>
                <a:cs typeface="Times New Roman"/>
              </a:rPr>
              <a:t>PS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Code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RK796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Times New Roman"/>
                <a:cs typeface="Times New Roman"/>
              </a:rPr>
              <a:t>Problem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Statement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Title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236854">
              <a:lnSpc>
                <a:spcPts val="2600"/>
              </a:lnSpc>
              <a:spcBef>
                <a:spcPts val="155"/>
              </a:spcBef>
            </a:pPr>
            <a:r>
              <a:rPr sz="1800" spc="-5" dirty="0">
                <a:latin typeface="Times New Roman"/>
                <a:cs typeface="Times New Roman"/>
              </a:rPr>
              <a:t>Online Monitoring </a:t>
            </a:r>
            <a:r>
              <a:rPr sz="1800" dirty="0">
                <a:latin typeface="Times New Roman"/>
                <a:cs typeface="Times New Roman"/>
              </a:rPr>
              <a:t>and Evaluation </a:t>
            </a:r>
            <a:r>
              <a:rPr sz="1800" spc="-5" dirty="0">
                <a:latin typeface="Times New Roman"/>
                <a:cs typeface="Times New Roman"/>
              </a:rPr>
              <a:t>System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20" dirty="0">
                <a:latin typeface="Times New Roman"/>
                <a:cs typeface="Times New Roman"/>
              </a:rPr>
              <a:t>ICCR’s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Offices(ROs)?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b="1" spc="-45" dirty="0">
                <a:latin typeface="Times New Roman"/>
                <a:cs typeface="Times New Roman"/>
              </a:rPr>
              <a:t>Team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Team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Culture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45" dirty="0">
                <a:latin typeface="Times New Roman"/>
                <a:cs typeface="Times New Roman"/>
              </a:rPr>
              <a:t>Team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Leader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Anujkumar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Yadav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Times New Roman"/>
                <a:cs typeface="Times New Roman"/>
              </a:rPr>
              <a:t>College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Code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C-58531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spc="-5" dirty="0">
                <a:latin typeface="Times New Roman"/>
                <a:cs typeface="Times New Roman"/>
              </a:rPr>
              <a:t>Institute</a:t>
            </a:r>
            <a:r>
              <a:rPr sz="1800" b="1" dirty="0">
                <a:latin typeface="Times New Roman"/>
                <a:cs typeface="Times New Roman"/>
              </a:rPr>
              <a:t> Name : </a:t>
            </a:r>
            <a:r>
              <a:rPr sz="1800" dirty="0">
                <a:latin typeface="Times New Roman"/>
                <a:cs typeface="Times New Roman"/>
              </a:rPr>
              <a:t>Bajaj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Institute 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Technology,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Wardha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imes New Roman"/>
                <a:cs typeface="Times New Roman"/>
              </a:rPr>
              <a:t>Theme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 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Smart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Automation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15"/>
              </a:spcBef>
            </a:pPr>
            <a:r>
              <a:rPr sz="1800" b="1" dirty="0">
                <a:latin typeface="Times New Roman"/>
                <a:cs typeface="Times New Roman"/>
              </a:rPr>
              <a:t>Objectives: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194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Monitor</a:t>
            </a:r>
            <a:r>
              <a:rPr sz="1800" spc="4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4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activities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ICCR’s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Regional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Offices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1945"/>
              </a:lnSpc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evaluate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real-time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basis.</a:t>
            </a:r>
            <a:endParaRPr sz="1800">
              <a:latin typeface="Times New Roman"/>
              <a:cs typeface="Times New Roman"/>
            </a:endParaRPr>
          </a:p>
          <a:p>
            <a:pPr marL="299085" marR="5715" indent="-287020">
              <a:lnSpc>
                <a:spcPts val="1939"/>
              </a:lnSpc>
              <a:spcBef>
                <a:spcPts val="1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Look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interest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foreign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students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studying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India.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39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  <a:tab pos="299720" algn="l"/>
                <a:tab pos="962025" algn="l"/>
                <a:tab pos="1597660" algn="l"/>
                <a:tab pos="1966595" algn="l"/>
                <a:tab pos="3034665" algn="l"/>
                <a:tab pos="4305935" algn="l"/>
                <a:tab pos="4967605" algn="l"/>
              </a:tabLst>
            </a:pPr>
            <a:r>
              <a:rPr sz="1800" spc="-5" dirty="0">
                <a:latin typeface="Times New Roman"/>
                <a:cs typeface="Times New Roman"/>
              </a:rPr>
              <a:t>Keep	t</a:t>
            </a:r>
            <a:r>
              <a:rPr sz="1800" spc="-10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k	of	Monet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y	In</a:t>
            </a:r>
            <a:r>
              <a:rPr sz="1800" spc="-10" dirty="0">
                <a:latin typeface="Times New Roman"/>
                <a:cs typeface="Times New Roman"/>
              </a:rPr>
              <a:t>f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	spent	on  students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-5" dirty="0">
                <a:latin typeface="Times New Roman"/>
                <a:cs typeface="Times New Roman"/>
              </a:rPr>
              <a:t> establishment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expenditure.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ts val="181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mechanism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coordinate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local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cultural</a:t>
            </a:r>
            <a:endParaRPr sz="1800">
              <a:latin typeface="Times New Roman"/>
              <a:cs typeface="Times New Roman"/>
            </a:endParaRPr>
          </a:p>
          <a:p>
            <a:pPr marL="299085" marR="5080" algn="just">
              <a:lnSpc>
                <a:spcPct val="892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educational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organizations</a:t>
            </a:r>
            <a:r>
              <a:rPr sz="1800" dirty="0">
                <a:latin typeface="Times New Roman"/>
                <a:cs typeface="Times New Roman"/>
              </a:rPr>
              <a:t>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Government</a:t>
            </a:r>
            <a:r>
              <a:rPr sz="1800" dirty="0">
                <a:latin typeface="Times New Roman"/>
                <a:cs typeface="Times New Roman"/>
              </a:rPr>
              <a:t> for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carrying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ICCR’s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mandate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activities.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019" y="67056"/>
            <a:ext cx="3724655" cy="6126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198350" cy="6870700"/>
            <a:chOff x="-6350" y="0"/>
            <a:chExt cx="12198350" cy="6870700"/>
          </a:xfrm>
        </p:grpSpPr>
        <p:sp>
          <p:nvSpPr>
            <p:cNvPr id="3" name="object 3"/>
            <p:cNvSpPr/>
            <p:nvPr/>
          </p:nvSpPr>
          <p:spPr>
            <a:xfrm>
              <a:off x="8884919" y="0"/>
              <a:ext cx="3307079" cy="6858000"/>
            </a:xfrm>
            <a:custGeom>
              <a:avLst/>
              <a:gdLst/>
              <a:ahLst/>
              <a:cxnLst/>
              <a:rect l="l" t="t" r="r" b="b"/>
              <a:pathLst>
                <a:path w="3307079" h="6858000">
                  <a:moveTo>
                    <a:pt x="3307079" y="6857998"/>
                  </a:moveTo>
                  <a:lnTo>
                    <a:pt x="3307079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3307079" y="6857998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8884920" cy="6858000"/>
            </a:xfrm>
            <a:custGeom>
              <a:avLst/>
              <a:gdLst/>
              <a:ahLst/>
              <a:cxnLst/>
              <a:rect l="l" t="t" r="r" b="b"/>
              <a:pathLst>
                <a:path w="8884920" h="6858000">
                  <a:moveTo>
                    <a:pt x="8884920" y="0"/>
                  </a:moveTo>
                  <a:lnTo>
                    <a:pt x="8884920" y="6857999"/>
                  </a:lnTo>
                </a:path>
                <a:path w="8884920" h="6858000">
                  <a:moveTo>
                    <a:pt x="0" y="6858000"/>
                  </a:moveTo>
                  <a:lnTo>
                    <a:pt x="8884920" y="6858000"/>
                  </a:lnTo>
                  <a:lnTo>
                    <a:pt x="888492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" y="1097280"/>
              <a:ext cx="7338967" cy="39119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7235" y="486155"/>
              <a:ext cx="1209040" cy="306705"/>
            </a:xfrm>
            <a:custGeom>
              <a:avLst/>
              <a:gdLst/>
              <a:ahLst/>
              <a:cxnLst/>
              <a:rect l="l" t="t" r="r" b="b"/>
              <a:pathLst>
                <a:path w="1209040" h="306705">
                  <a:moveTo>
                    <a:pt x="0" y="306324"/>
                  </a:moveTo>
                  <a:lnTo>
                    <a:pt x="1208532" y="306324"/>
                  </a:lnTo>
                  <a:lnTo>
                    <a:pt x="1208532" y="0"/>
                  </a:lnTo>
                  <a:lnTo>
                    <a:pt x="0" y="0"/>
                  </a:lnTo>
                  <a:lnTo>
                    <a:pt x="0" y="30632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10327" y="481965"/>
            <a:ext cx="1022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ICCR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HQ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42944" y="792480"/>
            <a:ext cx="5038725" cy="706120"/>
            <a:chOff x="3742944" y="792480"/>
            <a:chExt cx="5038725" cy="706120"/>
          </a:xfrm>
        </p:grpSpPr>
        <p:sp>
          <p:nvSpPr>
            <p:cNvPr id="9" name="object 9"/>
            <p:cNvSpPr/>
            <p:nvPr/>
          </p:nvSpPr>
          <p:spPr>
            <a:xfrm>
              <a:off x="3742944" y="792480"/>
              <a:ext cx="2184400" cy="304165"/>
            </a:xfrm>
            <a:custGeom>
              <a:avLst/>
              <a:gdLst/>
              <a:ahLst/>
              <a:cxnLst/>
              <a:rect l="l" t="t" r="r" b="b"/>
              <a:pathLst>
                <a:path w="2184400" h="304165">
                  <a:moveTo>
                    <a:pt x="31750" y="227837"/>
                  </a:moveTo>
                  <a:lnTo>
                    <a:pt x="0" y="227837"/>
                  </a:lnTo>
                  <a:lnTo>
                    <a:pt x="38100" y="304038"/>
                  </a:lnTo>
                  <a:lnTo>
                    <a:pt x="69850" y="240537"/>
                  </a:lnTo>
                  <a:lnTo>
                    <a:pt x="31750" y="240537"/>
                  </a:lnTo>
                  <a:lnTo>
                    <a:pt x="31750" y="227837"/>
                  </a:lnTo>
                  <a:close/>
                </a:path>
                <a:path w="2184400" h="304165">
                  <a:moveTo>
                    <a:pt x="2171700" y="145669"/>
                  </a:moveTo>
                  <a:lnTo>
                    <a:pt x="31750" y="145669"/>
                  </a:lnTo>
                  <a:lnTo>
                    <a:pt x="31750" y="240537"/>
                  </a:lnTo>
                  <a:lnTo>
                    <a:pt x="44450" y="240537"/>
                  </a:lnTo>
                  <a:lnTo>
                    <a:pt x="44450" y="158369"/>
                  </a:lnTo>
                  <a:lnTo>
                    <a:pt x="38100" y="158369"/>
                  </a:lnTo>
                  <a:lnTo>
                    <a:pt x="44450" y="152019"/>
                  </a:lnTo>
                  <a:lnTo>
                    <a:pt x="2171700" y="152019"/>
                  </a:lnTo>
                  <a:lnTo>
                    <a:pt x="2171700" y="145669"/>
                  </a:lnTo>
                  <a:close/>
                </a:path>
                <a:path w="2184400" h="304165">
                  <a:moveTo>
                    <a:pt x="76200" y="227837"/>
                  </a:moveTo>
                  <a:lnTo>
                    <a:pt x="44450" y="227837"/>
                  </a:lnTo>
                  <a:lnTo>
                    <a:pt x="44450" y="240537"/>
                  </a:lnTo>
                  <a:lnTo>
                    <a:pt x="69850" y="240537"/>
                  </a:lnTo>
                  <a:lnTo>
                    <a:pt x="76200" y="227837"/>
                  </a:lnTo>
                  <a:close/>
                </a:path>
                <a:path w="2184400" h="304165">
                  <a:moveTo>
                    <a:pt x="44450" y="152019"/>
                  </a:moveTo>
                  <a:lnTo>
                    <a:pt x="38100" y="158369"/>
                  </a:lnTo>
                  <a:lnTo>
                    <a:pt x="44450" y="158369"/>
                  </a:lnTo>
                  <a:lnTo>
                    <a:pt x="44450" y="152019"/>
                  </a:lnTo>
                  <a:close/>
                </a:path>
                <a:path w="2184400" h="304165">
                  <a:moveTo>
                    <a:pt x="2184400" y="145669"/>
                  </a:moveTo>
                  <a:lnTo>
                    <a:pt x="2178050" y="145669"/>
                  </a:lnTo>
                  <a:lnTo>
                    <a:pt x="2171700" y="152019"/>
                  </a:lnTo>
                  <a:lnTo>
                    <a:pt x="44450" y="152019"/>
                  </a:lnTo>
                  <a:lnTo>
                    <a:pt x="44450" y="158369"/>
                  </a:lnTo>
                  <a:lnTo>
                    <a:pt x="2184400" y="158369"/>
                  </a:lnTo>
                  <a:lnTo>
                    <a:pt x="2184400" y="145669"/>
                  </a:lnTo>
                  <a:close/>
                </a:path>
                <a:path w="2184400" h="304165">
                  <a:moveTo>
                    <a:pt x="2184400" y="0"/>
                  </a:moveTo>
                  <a:lnTo>
                    <a:pt x="2171700" y="0"/>
                  </a:lnTo>
                  <a:lnTo>
                    <a:pt x="2171700" y="152019"/>
                  </a:lnTo>
                  <a:lnTo>
                    <a:pt x="2178050" y="145669"/>
                  </a:lnTo>
                  <a:lnTo>
                    <a:pt x="2184400" y="145669"/>
                  </a:lnTo>
                  <a:lnTo>
                    <a:pt x="21844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1216" y="1022553"/>
              <a:ext cx="1048512" cy="4755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4389" y="792480"/>
              <a:ext cx="1329055" cy="224154"/>
            </a:xfrm>
            <a:custGeom>
              <a:avLst/>
              <a:gdLst/>
              <a:ahLst/>
              <a:cxnLst/>
              <a:rect l="l" t="t" r="r" b="b"/>
              <a:pathLst>
                <a:path w="1329054" h="224155">
                  <a:moveTo>
                    <a:pt x="1284096" y="147955"/>
                  </a:moveTo>
                  <a:lnTo>
                    <a:pt x="1252346" y="147955"/>
                  </a:lnTo>
                  <a:lnTo>
                    <a:pt x="1290446" y="224155"/>
                  </a:lnTo>
                  <a:lnTo>
                    <a:pt x="1322196" y="160655"/>
                  </a:lnTo>
                  <a:lnTo>
                    <a:pt x="1284096" y="160655"/>
                  </a:lnTo>
                  <a:lnTo>
                    <a:pt x="1284096" y="147955"/>
                  </a:lnTo>
                  <a:close/>
                </a:path>
                <a:path w="1329054" h="224155">
                  <a:moveTo>
                    <a:pt x="1284096" y="133350"/>
                  </a:moveTo>
                  <a:lnTo>
                    <a:pt x="1284096" y="160655"/>
                  </a:lnTo>
                  <a:lnTo>
                    <a:pt x="1296796" y="160655"/>
                  </a:lnTo>
                  <a:lnTo>
                    <a:pt x="1296796" y="139700"/>
                  </a:lnTo>
                  <a:lnTo>
                    <a:pt x="1290446" y="139700"/>
                  </a:lnTo>
                  <a:lnTo>
                    <a:pt x="1284096" y="133350"/>
                  </a:lnTo>
                  <a:close/>
                </a:path>
                <a:path w="1329054" h="224155">
                  <a:moveTo>
                    <a:pt x="1328546" y="147955"/>
                  </a:moveTo>
                  <a:lnTo>
                    <a:pt x="1296796" y="147955"/>
                  </a:lnTo>
                  <a:lnTo>
                    <a:pt x="1296796" y="160655"/>
                  </a:lnTo>
                  <a:lnTo>
                    <a:pt x="1322196" y="160655"/>
                  </a:lnTo>
                  <a:lnTo>
                    <a:pt x="1328546" y="147955"/>
                  </a:lnTo>
                  <a:close/>
                </a:path>
                <a:path w="1329054" h="224155">
                  <a:moveTo>
                    <a:pt x="12700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1284096" y="139700"/>
                  </a:lnTo>
                  <a:lnTo>
                    <a:pt x="1284096" y="133350"/>
                  </a:lnTo>
                  <a:lnTo>
                    <a:pt x="12700" y="133350"/>
                  </a:lnTo>
                  <a:lnTo>
                    <a:pt x="6350" y="127000"/>
                  </a:lnTo>
                  <a:lnTo>
                    <a:pt x="12700" y="127000"/>
                  </a:lnTo>
                  <a:lnTo>
                    <a:pt x="12700" y="0"/>
                  </a:lnTo>
                  <a:close/>
                </a:path>
                <a:path w="1329054" h="224155">
                  <a:moveTo>
                    <a:pt x="1296796" y="127000"/>
                  </a:moveTo>
                  <a:lnTo>
                    <a:pt x="12700" y="127000"/>
                  </a:lnTo>
                  <a:lnTo>
                    <a:pt x="12700" y="133350"/>
                  </a:lnTo>
                  <a:lnTo>
                    <a:pt x="1284096" y="133350"/>
                  </a:lnTo>
                  <a:lnTo>
                    <a:pt x="1290446" y="139700"/>
                  </a:lnTo>
                  <a:lnTo>
                    <a:pt x="1296796" y="139700"/>
                  </a:lnTo>
                  <a:lnTo>
                    <a:pt x="1296796" y="127000"/>
                  </a:lnTo>
                  <a:close/>
                </a:path>
                <a:path w="1329054" h="224155">
                  <a:moveTo>
                    <a:pt x="12700" y="127000"/>
                  </a:moveTo>
                  <a:lnTo>
                    <a:pt x="6350" y="127000"/>
                  </a:lnTo>
                  <a:lnTo>
                    <a:pt x="12700" y="133350"/>
                  </a:lnTo>
                  <a:lnTo>
                    <a:pt x="12700" y="1270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4743" y="1022553"/>
              <a:ext cx="976851" cy="4755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14389" y="792480"/>
              <a:ext cx="2411095" cy="224154"/>
            </a:xfrm>
            <a:custGeom>
              <a:avLst/>
              <a:gdLst/>
              <a:ahLst/>
              <a:cxnLst/>
              <a:rect l="l" t="t" r="r" b="b"/>
              <a:pathLst>
                <a:path w="2411095" h="224155">
                  <a:moveTo>
                    <a:pt x="2366264" y="147955"/>
                  </a:moveTo>
                  <a:lnTo>
                    <a:pt x="2334514" y="147955"/>
                  </a:lnTo>
                  <a:lnTo>
                    <a:pt x="2372614" y="224155"/>
                  </a:lnTo>
                  <a:lnTo>
                    <a:pt x="2404364" y="160655"/>
                  </a:lnTo>
                  <a:lnTo>
                    <a:pt x="2366264" y="160655"/>
                  </a:lnTo>
                  <a:lnTo>
                    <a:pt x="2366264" y="147955"/>
                  </a:lnTo>
                  <a:close/>
                </a:path>
                <a:path w="2411095" h="224155">
                  <a:moveTo>
                    <a:pt x="2366264" y="131699"/>
                  </a:moveTo>
                  <a:lnTo>
                    <a:pt x="2366264" y="160655"/>
                  </a:lnTo>
                  <a:lnTo>
                    <a:pt x="2378964" y="160655"/>
                  </a:lnTo>
                  <a:lnTo>
                    <a:pt x="2378964" y="138049"/>
                  </a:lnTo>
                  <a:lnTo>
                    <a:pt x="2372614" y="138049"/>
                  </a:lnTo>
                  <a:lnTo>
                    <a:pt x="2366264" y="131699"/>
                  </a:lnTo>
                  <a:close/>
                </a:path>
                <a:path w="2411095" h="224155">
                  <a:moveTo>
                    <a:pt x="2410714" y="147955"/>
                  </a:moveTo>
                  <a:lnTo>
                    <a:pt x="2378964" y="147955"/>
                  </a:lnTo>
                  <a:lnTo>
                    <a:pt x="2378964" y="160655"/>
                  </a:lnTo>
                  <a:lnTo>
                    <a:pt x="2404364" y="160655"/>
                  </a:lnTo>
                  <a:lnTo>
                    <a:pt x="2410714" y="147955"/>
                  </a:lnTo>
                  <a:close/>
                </a:path>
                <a:path w="2411095" h="224155">
                  <a:moveTo>
                    <a:pt x="12700" y="0"/>
                  </a:moveTo>
                  <a:lnTo>
                    <a:pt x="0" y="0"/>
                  </a:lnTo>
                  <a:lnTo>
                    <a:pt x="0" y="138049"/>
                  </a:lnTo>
                  <a:lnTo>
                    <a:pt x="2366264" y="138049"/>
                  </a:lnTo>
                  <a:lnTo>
                    <a:pt x="2366264" y="131699"/>
                  </a:lnTo>
                  <a:lnTo>
                    <a:pt x="12700" y="131699"/>
                  </a:lnTo>
                  <a:lnTo>
                    <a:pt x="6350" y="125349"/>
                  </a:lnTo>
                  <a:lnTo>
                    <a:pt x="12700" y="125349"/>
                  </a:lnTo>
                  <a:lnTo>
                    <a:pt x="12700" y="0"/>
                  </a:lnTo>
                  <a:close/>
                </a:path>
                <a:path w="2411095" h="224155">
                  <a:moveTo>
                    <a:pt x="2378964" y="125349"/>
                  </a:moveTo>
                  <a:lnTo>
                    <a:pt x="12700" y="125349"/>
                  </a:lnTo>
                  <a:lnTo>
                    <a:pt x="12700" y="131699"/>
                  </a:lnTo>
                  <a:lnTo>
                    <a:pt x="2366264" y="131699"/>
                  </a:lnTo>
                  <a:lnTo>
                    <a:pt x="2372614" y="138049"/>
                  </a:lnTo>
                  <a:lnTo>
                    <a:pt x="2378964" y="138049"/>
                  </a:lnTo>
                  <a:lnTo>
                    <a:pt x="2378964" y="125349"/>
                  </a:lnTo>
                  <a:close/>
                </a:path>
                <a:path w="2411095" h="224155">
                  <a:moveTo>
                    <a:pt x="12700" y="125349"/>
                  </a:moveTo>
                  <a:lnTo>
                    <a:pt x="6350" y="125349"/>
                  </a:lnTo>
                  <a:lnTo>
                    <a:pt x="12700" y="131699"/>
                  </a:lnTo>
                  <a:lnTo>
                    <a:pt x="12700" y="1253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38543" y="1389126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0836" y="1389126"/>
            <a:ext cx="24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….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82278" y="819658"/>
            <a:ext cx="1363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Manage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Events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82278" y="1063193"/>
            <a:ext cx="300545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Schedule 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Event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Invite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Participants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Upload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Reports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1219200" algn="l"/>
                <a:tab pos="1562100" algn="l"/>
                <a:tab pos="2212975" algn="l"/>
              </a:tabLst>
            </a:pPr>
            <a:r>
              <a:rPr sz="1600" spc="-5" dirty="0">
                <a:latin typeface="Times New Roman"/>
                <a:cs typeface="Times New Roman"/>
              </a:rPr>
              <a:t>Gener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te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&amp;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spc="1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Fee</a:t>
            </a:r>
            <a:r>
              <a:rPr sz="1600" dirty="0">
                <a:latin typeface="Times New Roman"/>
                <a:cs typeface="Times New Roman"/>
              </a:rPr>
              <a:t>db</a:t>
            </a:r>
            <a:r>
              <a:rPr sz="1600" spc="-5" dirty="0">
                <a:latin typeface="Times New Roman"/>
                <a:cs typeface="Times New Roman"/>
              </a:rPr>
              <a:t>ack  Link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2278" y="2283079"/>
            <a:ext cx="300545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Manage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Students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Manage Profile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Academic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Accommodation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Medical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Claims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Reimbursement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Grievance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Redressal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Feedback Collection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Monetary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Information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739140" algn="l"/>
                <a:tab pos="1100455" algn="l"/>
                <a:tab pos="2018030" algn="l"/>
                <a:tab pos="2753995" algn="l"/>
              </a:tabLst>
            </a:pPr>
            <a:r>
              <a:rPr sz="1600" spc="-10" dirty="0">
                <a:latin typeface="Times New Roman"/>
                <a:cs typeface="Times New Roman"/>
              </a:rPr>
              <a:t>Fil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up</a:t>
            </a:r>
            <a:r>
              <a:rPr sz="1600" dirty="0">
                <a:latin typeface="Times New Roman"/>
                <a:cs typeface="Times New Roman"/>
              </a:rPr>
              <a:t>	F</a:t>
            </a:r>
            <a:r>
              <a:rPr sz="1600" spc="-5" dirty="0">
                <a:latin typeface="Times New Roman"/>
                <a:cs typeface="Times New Roman"/>
              </a:rPr>
              <a:t>ina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5" dirty="0">
                <a:latin typeface="Times New Roman"/>
                <a:cs typeface="Times New Roman"/>
              </a:rPr>
              <a:t>c</a:t>
            </a:r>
            <a:r>
              <a:rPr sz="1600" dirty="0">
                <a:latin typeface="Times New Roman"/>
                <a:cs typeface="Times New Roman"/>
              </a:rPr>
              <a:t>ia</a:t>
            </a:r>
            <a:r>
              <a:rPr sz="1600" spc="-5" dirty="0">
                <a:latin typeface="Times New Roman"/>
                <a:cs typeface="Times New Roman"/>
              </a:rPr>
              <a:t>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D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ils</a:t>
            </a:r>
            <a:r>
              <a:rPr sz="1600" dirty="0">
                <a:latin typeface="Times New Roman"/>
                <a:cs typeface="Times New Roman"/>
              </a:rPr>
              <a:t>	f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82278" y="4478273"/>
            <a:ext cx="3004185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events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conduction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heads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Establishment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Expenditure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Co-ordinating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(Management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Information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2278" y="5697423"/>
            <a:ext cx="2437765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Institutes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Diplomats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Local/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Empanelled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Artists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Distinguished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Visitors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4629" y="5133594"/>
            <a:ext cx="491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Figure: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Work</a:t>
            </a:r>
            <a:r>
              <a:rPr sz="1800" dirty="0">
                <a:latin typeface="Times New Roman"/>
                <a:cs typeface="Times New Roman"/>
              </a:rPr>
              <a:t> undertaken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by ICCR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Regional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Offices.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-6350" y="5467858"/>
            <a:ext cx="6630034" cy="1397000"/>
            <a:chOff x="-6350" y="5467858"/>
            <a:chExt cx="6630034" cy="1397000"/>
          </a:xfrm>
        </p:grpSpPr>
        <p:sp>
          <p:nvSpPr>
            <p:cNvPr id="23" name="object 23"/>
            <p:cNvSpPr/>
            <p:nvPr/>
          </p:nvSpPr>
          <p:spPr>
            <a:xfrm>
              <a:off x="0" y="5474208"/>
              <a:ext cx="6617334" cy="1384300"/>
            </a:xfrm>
            <a:custGeom>
              <a:avLst/>
              <a:gdLst/>
              <a:ahLst/>
              <a:cxnLst/>
              <a:rect l="l" t="t" r="r" b="b"/>
              <a:pathLst>
                <a:path w="6617334" h="1384300">
                  <a:moveTo>
                    <a:pt x="6617208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6617208" y="1383791"/>
                  </a:lnTo>
                  <a:lnTo>
                    <a:pt x="6617208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5474208"/>
              <a:ext cx="6617334" cy="1384300"/>
            </a:xfrm>
            <a:custGeom>
              <a:avLst/>
              <a:gdLst/>
              <a:ahLst/>
              <a:cxnLst/>
              <a:rect l="l" t="t" r="r" b="b"/>
              <a:pathLst>
                <a:path w="6617334" h="1384300">
                  <a:moveTo>
                    <a:pt x="0" y="1383791"/>
                  </a:moveTo>
                  <a:lnTo>
                    <a:pt x="6617208" y="1383791"/>
                  </a:lnTo>
                  <a:lnTo>
                    <a:pt x="6617208" y="0"/>
                  </a:lnTo>
                  <a:lnTo>
                    <a:pt x="0" y="0"/>
                  </a:lnTo>
                  <a:lnTo>
                    <a:pt x="0" y="138379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97379" y="5693664"/>
              <a:ext cx="637032" cy="6096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931670" y="6355181"/>
            <a:ext cx="55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ICCR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2007" y="5748528"/>
            <a:ext cx="588264" cy="58826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675635" y="6354571"/>
            <a:ext cx="1487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Regional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Office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88179" y="5701284"/>
            <a:ext cx="635508" cy="63550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401058" y="6354571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" dirty="0">
                <a:latin typeface="Times New Roman"/>
                <a:cs typeface="Times New Roman"/>
              </a:rPr>
              <a:t>sti</a:t>
            </a:r>
            <a:r>
              <a:rPr sz="1800" dirty="0">
                <a:latin typeface="Times New Roman"/>
                <a:cs typeface="Times New Roman"/>
              </a:rPr>
              <a:t>tute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9655" y="5631179"/>
            <a:ext cx="688848" cy="6903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586221" y="6338112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Studen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205" y="5912611"/>
            <a:ext cx="1524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St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kehol</a:t>
            </a:r>
            <a:r>
              <a:rPr sz="2000" b="1" spc="-15" dirty="0">
                <a:latin typeface="Times New Roman"/>
                <a:cs typeface="Times New Roman"/>
              </a:rPr>
              <a:t>d</a:t>
            </a:r>
            <a:r>
              <a:rPr sz="2000" b="1" dirty="0">
                <a:latin typeface="Times New Roman"/>
                <a:cs typeface="Times New Roman"/>
              </a:rPr>
              <a:t>er</a:t>
            </a:r>
            <a:r>
              <a:rPr sz="2000" b="1" spc="-10" dirty="0">
                <a:latin typeface="Times New Roman"/>
                <a:cs typeface="Times New Roman"/>
              </a:rPr>
              <a:t>s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10857" y="5467858"/>
            <a:ext cx="2280920" cy="1397000"/>
            <a:chOff x="6610857" y="5467858"/>
            <a:chExt cx="2280920" cy="1397000"/>
          </a:xfrm>
        </p:grpSpPr>
        <p:sp>
          <p:nvSpPr>
            <p:cNvPr id="35" name="object 35"/>
            <p:cNvSpPr/>
            <p:nvPr/>
          </p:nvSpPr>
          <p:spPr>
            <a:xfrm>
              <a:off x="6617207" y="5474208"/>
              <a:ext cx="2268220" cy="1384300"/>
            </a:xfrm>
            <a:custGeom>
              <a:avLst/>
              <a:gdLst/>
              <a:ahLst/>
              <a:cxnLst/>
              <a:rect l="l" t="t" r="r" b="b"/>
              <a:pathLst>
                <a:path w="2268220" h="1384300">
                  <a:moveTo>
                    <a:pt x="2267711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2267711" y="1383791"/>
                  </a:lnTo>
                  <a:lnTo>
                    <a:pt x="2267711" y="0"/>
                  </a:lnTo>
                  <a:close/>
                </a:path>
              </a:pathLst>
            </a:custGeom>
            <a:solidFill>
              <a:srgbClr val="F3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7207" y="5474208"/>
              <a:ext cx="2268220" cy="1384300"/>
            </a:xfrm>
            <a:custGeom>
              <a:avLst/>
              <a:gdLst/>
              <a:ahLst/>
              <a:cxnLst/>
              <a:rect l="l" t="t" r="r" b="b"/>
              <a:pathLst>
                <a:path w="2268220" h="1384300">
                  <a:moveTo>
                    <a:pt x="0" y="1383791"/>
                  </a:moveTo>
                  <a:lnTo>
                    <a:pt x="2267711" y="1383791"/>
                  </a:lnTo>
                  <a:lnTo>
                    <a:pt x="2267711" y="0"/>
                  </a:lnTo>
                  <a:lnTo>
                    <a:pt x="0" y="0"/>
                  </a:lnTo>
                  <a:lnTo>
                    <a:pt x="0" y="1383791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993763" y="5517286"/>
            <a:ext cx="1688464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Dependency:</a:t>
            </a:r>
            <a:endParaRPr sz="2000">
              <a:latin typeface="Times New Roman"/>
              <a:cs typeface="Times New Roman"/>
            </a:endParaRPr>
          </a:p>
          <a:p>
            <a:pPr marL="492125" marR="5080" indent="264795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latin typeface="Times New Roman"/>
                <a:cs typeface="Times New Roman"/>
              </a:rPr>
              <a:t>Internet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</a:t>
            </a:r>
            <a:r>
              <a:rPr sz="1800" spc="5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vi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047"/>
            <a:ext cx="7335520" cy="6478905"/>
            <a:chOff x="0" y="3047"/>
            <a:chExt cx="7335520" cy="647890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2571" y="6007607"/>
              <a:ext cx="472440" cy="47396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3047"/>
              <a:ext cx="4628515" cy="524510"/>
            </a:xfrm>
            <a:custGeom>
              <a:avLst/>
              <a:gdLst/>
              <a:ahLst/>
              <a:cxnLst/>
              <a:rect l="l" t="t" r="r" b="b"/>
              <a:pathLst>
                <a:path w="4628515" h="524510">
                  <a:moveTo>
                    <a:pt x="4628388" y="0"/>
                  </a:moveTo>
                  <a:lnTo>
                    <a:pt x="0" y="0"/>
                  </a:lnTo>
                  <a:lnTo>
                    <a:pt x="0" y="524255"/>
                  </a:lnTo>
                  <a:lnTo>
                    <a:pt x="4628388" y="524255"/>
                  </a:lnTo>
                  <a:lnTo>
                    <a:pt x="462838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78739" y="16891"/>
            <a:ext cx="4309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Regional</a:t>
            </a:r>
            <a:r>
              <a:rPr sz="2800" spc="-10" dirty="0"/>
              <a:t> </a:t>
            </a:r>
            <a:r>
              <a:rPr sz="2800" spc="-5" dirty="0"/>
              <a:t>Office</a:t>
            </a:r>
            <a:r>
              <a:rPr sz="2800" spc="-15" dirty="0"/>
              <a:t> </a:t>
            </a:r>
            <a:r>
              <a:rPr sz="2800" spc="-5" dirty="0"/>
              <a:t>Functioning</a:t>
            </a:r>
            <a:endParaRPr sz="2800"/>
          </a:p>
        </p:txBody>
      </p:sp>
      <p:sp>
        <p:nvSpPr>
          <p:cNvPr id="42" name="object 42"/>
          <p:cNvSpPr/>
          <p:nvPr/>
        </p:nvSpPr>
        <p:spPr>
          <a:xfrm>
            <a:off x="8971788" y="45719"/>
            <a:ext cx="3127375" cy="707390"/>
          </a:xfrm>
          <a:custGeom>
            <a:avLst/>
            <a:gdLst/>
            <a:ahLst/>
            <a:cxnLst/>
            <a:rect l="l" t="t" r="r" b="b"/>
            <a:pathLst>
              <a:path w="3127375" h="707390">
                <a:moveTo>
                  <a:pt x="3127248" y="0"/>
                </a:moveTo>
                <a:lnTo>
                  <a:pt x="0" y="0"/>
                </a:lnTo>
                <a:lnTo>
                  <a:pt x="0" y="707135"/>
                </a:lnTo>
                <a:lnTo>
                  <a:pt x="3127248" y="707135"/>
                </a:lnTo>
                <a:lnTo>
                  <a:pt x="312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136760" y="69596"/>
            <a:ext cx="2797810" cy="629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75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Modules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Web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3810" algn="ctr">
              <a:lnSpc>
                <a:spcPts val="2375"/>
              </a:lnSpc>
            </a:pPr>
            <a:r>
              <a:rPr sz="2000" dirty="0">
                <a:latin typeface="Times New Roman"/>
                <a:cs typeface="Times New Roman"/>
              </a:rPr>
              <a:t>Regional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Office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82626" y="3352546"/>
            <a:ext cx="6236970" cy="1978660"/>
            <a:chOff x="182626" y="3352546"/>
            <a:chExt cx="6236970" cy="1978660"/>
          </a:xfrm>
        </p:grpSpPr>
        <p:sp>
          <p:nvSpPr>
            <p:cNvPr id="45" name="object 45"/>
            <p:cNvSpPr/>
            <p:nvPr/>
          </p:nvSpPr>
          <p:spPr>
            <a:xfrm>
              <a:off x="6318504" y="3358896"/>
              <a:ext cx="94615" cy="394970"/>
            </a:xfrm>
            <a:custGeom>
              <a:avLst/>
              <a:gdLst/>
              <a:ahLst/>
              <a:cxnLst/>
              <a:rect l="l" t="t" r="r" b="b"/>
              <a:pathLst>
                <a:path w="94614" h="394970">
                  <a:moveTo>
                    <a:pt x="94487" y="0"/>
                  </a:moveTo>
                  <a:lnTo>
                    <a:pt x="0" y="0"/>
                  </a:lnTo>
                  <a:lnTo>
                    <a:pt x="0" y="394715"/>
                  </a:lnTo>
                  <a:lnTo>
                    <a:pt x="94487" y="394715"/>
                  </a:lnTo>
                  <a:lnTo>
                    <a:pt x="94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18504" y="3358896"/>
              <a:ext cx="94615" cy="394970"/>
            </a:xfrm>
            <a:custGeom>
              <a:avLst/>
              <a:gdLst/>
              <a:ahLst/>
              <a:cxnLst/>
              <a:rect l="l" t="t" r="r" b="b"/>
              <a:pathLst>
                <a:path w="94614" h="394970">
                  <a:moveTo>
                    <a:pt x="0" y="394715"/>
                  </a:moveTo>
                  <a:lnTo>
                    <a:pt x="94487" y="394715"/>
                  </a:lnTo>
                  <a:lnTo>
                    <a:pt x="94487" y="0"/>
                  </a:lnTo>
                  <a:lnTo>
                    <a:pt x="0" y="0"/>
                  </a:lnTo>
                  <a:lnTo>
                    <a:pt x="0" y="39471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6404" y="3482340"/>
              <a:ext cx="88900" cy="1583690"/>
            </a:xfrm>
            <a:custGeom>
              <a:avLst/>
              <a:gdLst/>
              <a:ahLst/>
              <a:cxnLst/>
              <a:rect l="l" t="t" r="r" b="b"/>
              <a:pathLst>
                <a:path w="88900" h="1583689">
                  <a:moveTo>
                    <a:pt x="88391" y="0"/>
                  </a:moveTo>
                  <a:lnTo>
                    <a:pt x="0" y="0"/>
                  </a:lnTo>
                  <a:lnTo>
                    <a:pt x="0" y="1583436"/>
                  </a:lnTo>
                  <a:lnTo>
                    <a:pt x="88391" y="1583436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56404" y="3482340"/>
              <a:ext cx="88900" cy="1583690"/>
            </a:xfrm>
            <a:custGeom>
              <a:avLst/>
              <a:gdLst/>
              <a:ahLst/>
              <a:cxnLst/>
              <a:rect l="l" t="t" r="r" b="b"/>
              <a:pathLst>
                <a:path w="88900" h="1583689">
                  <a:moveTo>
                    <a:pt x="0" y="1583436"/>
                  </a:moveTo>
                  <a:lnTo>
                    <a:pt x="88391" y="1583436"/>
                  </a:lnTo>
                  <a:lnTo>
                    <a:pt x="88391" y="0"/>
                  </a:lnTo>
                  <a:lnTo>
                    <a:pt x="0" y="0"/>
                  </a:lnTo>
                  <a:lnTo>
                    <a:pt x="0" y="1583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17748" y="3476244"/>
              <a:ext cx="85725" cy="506095"/>
            </a:xfrm>
            <a:custGeom>
              <a:avLst/>
              <a:gdLst/>
              <a:ahLst/>
              <a:cxnLst/>
              <a:rect l="l" t="t" r="r" b="b"/>
              <a:pathLst>
                <a:path w="85725" h="506095">
                  <a:moveTo>
                    <a:pt x="85344" y="0"/>
                  </a:moveTo>
                  <a:lnTo>
                    <a:pt x="0" y="0"/>
                  </a:lnTo>
                  <a:lnTo>
                    <a:pt x="0" y="505967"/>
                  </a:lnTo>
                  <a:lnTo>
                    <a:pt x="85344" y="505967"/>
                  </a:lnTo>
                  <a:lnTo>
                    <a:pt x="85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7748" y="3476244"/>
              <a:ext cx="85725" cy="506095"/>
            </a:xfrm>
            <a:custGeom>
              <a:avLst/>
              <a:gdLst/>
              <a:ahLst/>
              <a:cxnLst/>
              <a:rect l="l" t="t" r="r" b="b"/>
              <a:pathLst>
                <a:path w="85725" h="506095">
                  <a:moveTo>
                    <a:pt x="0" y="505967"/>
                  </a:moveTo>
                  <a:lnTo>
                    <a:pt x="85344" y="505967"/>
                  </a:lnTo>
                  <a:lnTo>
                    <a:pt x="85344" y="0"/>
                  </a:lnTo>
                  <a:lnTo>
                    <a:pt x="0" y="0"/>
                  </a:lnTo>
                  <a:lnTo>
                    <a:pt x="0" y="505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63852" y="4445508"/>
              <a:ext cx="45720" cy="559435"/>
            </a:xfrm>
            <a:custGeom>
              <a:avLst/>
              <a:gdLst/>
              <a:ahLst/>
              <a:cxnLst/>
              <a:rect l="l" t="t" r="r" b="b"/>
              <a:pathLst>
                <a:path w="45719" h="559435">
                  <a:moveTo>
                    <a:pt x="45719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45719" y="559307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63852" y="4445508"/>
              <a:ext cx="45720" cy="559435"/>
            </a:xfrm>
            <a:custGeom>
              <a:avLst/>
              <a:gdLst/>
              <a:ahLst/>
              <a:cxnLst/>
              <a:rect l="l" t="t" r="r" b="b"/>
              <a:pathLst>
                <a:path w="45719" h="559435">
                  <a:moveTo>
                    <a:pt x="0" y="559307"/>
                  </a:moveTo>
                  <a:lnTo>
                    <a:pt x="45719" y="559307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55930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8976" y="4764024"/>
              <a:ext cx="45720" cy="561340"/>
            </a:xfrm>
            <a:custGeom>
              <a:avLst/>
              <a:gdLst/>
              <a:ahLst/>
              <a:cxnLst/>
              <a:rect l="l" t="t" r="r" b="b"/>
              <a:pathLst>
                <a:path w="45720" h="561339">
                  <a:moveTo>
                    <a:pt x="45719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45719" y="560832"/>
                  </a:lnTo>
                  <a:lnTo>
                    <a:pt x="457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8976" y="4764024"/>
              <a:ext cx="45720" cy="561340"/>
            </a:xfrm>
            <a:custGeom>
              <a:avLst/>
              <a:gdLst/>
              <a:ahLst/>
              <a:cxnLst/>
              <a:rect l="l" t="t" r="r" b="b"/>
              <a:pathLst>
                <a:path w="45720" h="561339">
                  <a:moveTo>
                    <a:pt x="0" y="560832"/>
                  </a:moveTo>
                  <a:lnTo>
                    <a:pt x="45719" y="560832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56083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6870700"/>
            <a:chOff x="-6350" y="0"/>
            <a:chExt cx="122047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7546848" y="6857998"/>
                  </a:lnTo>
                  <a:lnTo>
                    <a:pt x="7546848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546975" cy="6858000"/>
            </a:xfrm>
            <a:custGeom>
              <a:avLst/>
              <a:gdLst/>
              <a:ahLst/>
              <a:cxnLst/>
              <a:rect l="l" t="t" r="r" b="b"/>
              <a:pathLst>
                <a:path w="7546975" h="6858000">
                  <a:moveTo>
                    <a:pt x="7546848" y="6857998"/>
                  </a:moveTo>
                  <a:lnTo>
                    <a:pt x="7546848" y="0"/>
                  </a:lnTo>
                  <a:lnTo>
                    <a:pt x="0" y="0"/>
                  </a:lnTo>
                  <a:lnTo>
                    <a:pt x="0" y="6857998"/>
                  </a:lnTo>
                </a:path>
              </a:pathLst>
            </a:custGeom>
            <a:ln w="12700">
              <a:solidFill>
                <a:srgbClr val="F3F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14843" y="25906"/>
              <a:ext cx="4677410" cy="6832600"/>
            </a:xfrm>
            <a:custGeom>
              <a:avLst/>
              <a:gdLst/>
              <a:ahLst/>
              <a:cxnLst/>
              <a:rect l="l" t="t" r="r" b="b"/>
              <a:pathLst>
                <a:path w="4677409" h="6832600">
                  <a:moveTo>
                    <a:pt x="4677156" y="0"/>
                  </a:moveTo>
                  <a:lnTo>
                    <a:pt x="0" y="0"/>
                  </a:lnTo>
                  <a:lnTo>
                    <a:pt x="0" y="6832090"/>
                  </a:lnTo>
                  <a:lnTo>
                    <a:pt x="4677156" y="6832090"/>
                  </a:lnTo>
                  <a:lnTo>
                    <a:pt x="4677156" y="0"/>
                  </a:lnTo>
                  <a:close/>
                </a:path>
              </a:pathLst>
            </a:custGeom>
            <a:solidFill>
              <a:srgbClr val="EEF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14843" y="25906"/>
              <a:ext cx="4677410" cy="6832600"/>
            </a:xfrm>
            <a:custGeom>
              <a:avLst/>
              <a:gdLst/>
              <a:ahLst/>
              <a:cxnLst/>
              <a:rect l="l" t="t" r="r" b="b"/>
              <a:pathLst>
                <a:path w="4677409" h="6832600">
                  <a:moveTo>
                    <a:pt x="4677156" y="6832090"/>
                  </a:moveTo>
                  <a:lnTo>
                    <a:pt x="4677156" y="0"/>
                  </a:lnTo>
                  <a:lnTo>
                    <a:pt x="0" y="0"/>
                  </a:lnTo>
                  <a:lnTo>
                    <a:pt x="0" y="6832090"/>
                  </a:lnTo>
                </a:path>
              </a:pathLst>
            </a:custGeom>
            <a:ln w="12700">
              <a:solidFill>
                <a:srgbClr val="F3F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56485" cy="508000"/>
            </a:xfrm>
            <a:custGeom>
              <a:avLst/>
              <a:gdLst/>
              <a:ahLst/>
              <a:cxnLst/>
              <a:rect l="l" t="t" r="r" b="b"/>
              <a:pathLst>
                <a:path w="2356485" h="508000">
                  <a:moveTo>
                    <a:pt x="0" y="507491"/>
                  </a:moveTo>
                  <a:lnTo>
                    <a:pt x="2356104" y="507491"/>
                  </a:lnTo>
                  <a:lnTo>
                    <a:pt x="2356104" y="0"/>
                  </a:lnTo>
                  <a:lnTo>
                    <a:pt x="0" y="0"/>
                  </a:lnTo>
                  <a:lnTo>
                    <a:pt x="0" y="507491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00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Process</a:t>
            </a:r>
            <a:r>
              <a:rPr sz="2800" spc="-55" dirty="0"/>
              <a:t> </a:t>
            </a:r>
            <a:r>
              <a:rPr sz="2800" spc="-5" dirty="0"/>
              <a:t>Flow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7584947" y="83819"/>
            <a:ext cx="1569720" cy="551815"/>
          </a:xfrm>
          <a:prstGeom prst="rect">
            <a:avLst/>
          </a:prstGeom>
          <a:solidFill>
            <a:srgbClr val="EEFFEB"/>
          </a:solidFill>
          <a:ln w="12700">
            <a:solidFill>
              <a:srgbClr val="41709C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40"/>
              </a:spcBef>
            </a:pPr>
            <a:r>
              <a:rPr sz="1400" spc="-5" dirty="0">
                <a:latin typeface="Times New Roman"/>
                <a:cs typeface="Times New Roman"/>
              </a:rPr>
              <a:t>Parameters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Uploading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Reports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70038" y="728218"/>
          <a:ext cx="2409190" cy="84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772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Fina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cial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5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82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74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driven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solidFill>
                      <a:srgbClr val="EEF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795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666863" y="1615186"/>
          <a:ext cx="241236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Quarter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I/II/III/IV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16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18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6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9525">
                      <a:solidFill>
                        <a:srgbClr val="5B9BD4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Theme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T w="9525">
                      <a:solidFill>
                        <a:srgbClr val="5B9BD4"/>
                      </a:solidFill>
                      <a:prstDash val="solid"/>
                    </a:lnT>
                    <a:solidFill>
                      <a:srgbClr val="EEF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47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EEF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876031" y="2520695"/>
            <a:ext cx="2181225" cy="391795"/>
          </a:xfrm>
          <a:prstGeom prst="rect">
            <a:avLst/>
          </a:prstGeom>
          <a:solidFill>
            <a:srgbClr val="EEFFEB"/>
          </a:solidFill>
          <a:ln w="12700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sz="1400" dirty="0">
                <a:latin typeface="Times New Roman"/>
                <a:cs typeface="Times New Roman"/>
              </a:rPr>
              <a:t>Duration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(in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585"/>
              </a:lnSpc>
            </a:pPr>
            <a:r>
              <a:rPr sz="1400" spc="-5" dirty="0">
                <a:latin typeface="Times New Roman"/>
                <a:cs typeface="Times New Roman"/>
              </a:rPr>
              <a:t>minutes)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76388" y="2715767"/>
            <a:ext cx="198755" cy="1270"/>
          </a:xfrm>
          <a:custGeom>
            <a:avLst/>
            <a:gdLst/>
            <a:ahLst/>
            <a:cxnLst/>
            <a:rect l="l" t="t" r="r" b="b"/>
            <a:pathLst>
              <a:path w="198754" h="1269">
                <a:moveTo>
                  <a:pt x="0" y="762"/>
                </a:moveTo>
                <a:lnTo>
                  <a:pt x="198627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6031" y="2970276"/>
            <a:ext cx="2181225" cy="635635"/>
          </a:xfrm>
          <a:prstGeom prst="rect">
            <a:avLst/>
          </a:prstGeom>
          <a:solidFill>
            <a:srgbClr val="EEFFEB"/>
          </a:solidFill>
          <a:ln w="12700">
            <a:solidFill>
              <a:srgbClr val="41709C"/>
            </a:solidFill>
          </a:ln>
        </p:spPr>
        <p:txBody>
          <a:bodyPr vert="horz" wrap="square" lIns="0" tIns="99060" rIns="0" bIns="0" rtlCol="0">
            <a:spAutoFit/>
          </a:bodyPr>
          <a:lstStyle/>
          <a:p>
            <a:pPr marL="473709" marR="417830" indent="-48895">
              <a:lnSpc>
                <a:spcPct val="100000"/>
              </a:lnSpc>
              <a:spcBef>
                <a:spcPts val="780"/>
              </a:spcBef>
            </a:pPr>
            <a:r>
              <a:rPr sz="1400" dirty="0">
                <a:latin typeface="Times New Roman"/>
                <a:cs typeface="Times New Roman"/>
              </a:rPr>
              <a:t>Start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Date(In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day)/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Date(In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day)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6031" y="3677411"/>
            <a:ext cx="2181225" cy="649605"/>
          </a:xfrm>
          <a:prstGeom prst="rect">
            <a:avLst/>
          </a:prstGeom>
          <a:solidFill>
            <a:srgbClr val="EEFFEB"/>
          </a:solidFill>
          <a:ln w="12700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Participants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76388" y="3991355"/>
            <a:ext cx="208279" cy="1905"/>
          </a:xfrm>
          <a:custGeom>
            <a:avLst/>
            <a:gdLst/>
            <a:ahLst/>
            <a:cxnLst/>
            <a:rect l="l" t="t" r="r" b="b"/>
            <a:pathLst>
              <a:path w="208279" h="1904">
                <a:moveTo>
                  <a:pt x="0" y="1905"/>
                </a:moveTo>
                <a:lnTo>
                  <a:pt x="2080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6031" y="4389120"/>
            <a:ext cx="2181225" cy="649605"/>
          </a:xfrm>
          <a:prstGeom prst="rect">
            <a:avLst/>
          </a:prstGeom>
          <a:solidFill>
            <a:srgbClr val="EEFFEB"/>
          </a:solidFill>
          <a:ln w="12700">
            <a:solidFill>
              <a:srgbClr val="41709C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673100" marR="386080" indent="-28067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Times New Roman"/>
                <a:cs typeface="Times New Roman"/>
              </a:rPr>
              <a:t>Number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external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participants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38288" y="635508"/>
            <a:ext cx="240029" cy="5958840"/>
            <a:chOff x="7638288" y="635508"/>
            <a:chExt cx="240029" cy="5958840"/>
          </a:xfrm>
        </p:grpSpPr>
        <p:sp>
          <p:nvSpPr>
            <p:cNvPr id="19" name="object 19"/>
            <p:cNvSpPr/>
            <p:nvPr/>
          </p:nvSpPr>
          <p:spPr>
            <a:xfrm>
              <a:off x="7676388" y="3273552"/>
              <a:ext cx="198755" cy="635"/>
            </a:xfrm>
            <a:custGeom>
              <a:avLst/>
              <a:gdLst/>
              <a:ahLst/>
              <a:cxnLst/>
              <a:rect l="l" t="t" r="r" b="b"/>
              <a:pathLst>
                <a:path w="198754" h="635">
                  <a:moveTo>
                    <a:pt x="0" y="0"/>
                  </a:moveTo>
                  <a:lnTo>
                    <a:pt x="198627" y="126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8288" y="635508"/>
              <a:ext cx="76200" cy="5958840"/>
            </a:xfrm>
            <a:custGeom>
              <a:avLst/>
              <a:gdLst/>
              <a:ahLst/>
              <a:cxnLst/>
              <a:rect l="l" t="t" r="r" b="b"/>
              <a:pathLst>
                <a:path w="76200" h="5958840">
                  <a:moveTo>
                    <a:pt x="31750" y="5882347"/>
                  </a:moveTo>
                  <a:lnTo>
                    <a:pt x="0" y="5882347"/>
                  </a:lnTo>
                  <a:lnTo>
                    <a:pt x="38100" y="5958547"/>
                  </a:lnTo>
                  <a:lnTo>
                    <a:pt x="69837" y="5895073"/>
                  </a:lnTo>
                  <a:lnTo>
                    <a:pt x="31750" y="5895073"/>
                  </a:lnTo>
                  <a:lnTo>
                    <a:pt x="31750" y="5882347"/>
                  </a:lnTo>
                  <a:close/>
                </a:path>
                <a:path w="76200" h="5958840">
                  <a:moveTo>
                    <a:pt x="44450" y="0"/>
                  </a:moveTo>
                  <a:lnTo>
                    <a:pt x="31750" y="0"/>
                  </a:lnTo>
                  <a:lnTo>
                    <a:pt x="31750" y="5895073"/>
                  </a:lnTo>
                  <a:lnTo>
                    <a:pt x="44450" y="5895073"/>
                  </a:lnTo>
                  <a:lnTo>
                    <a:pt x="44450" y="0"/>
                  </a:lnTo>
                  <a:close/>
                </a:path>
                <a:path w="76200" h="5958840">
                  <a:moveTo>
                    <a:pt x="76200" y="5882347"/>
                  </a:moveTo>
                  <a:lnTo>
                    <a:pt x="44450" y="5882347"/>
                  </a:lnTo>
                  <a:lnTo>
                    <a:pt x="44450" y="5895073"/>
                  </a:lnTo>
                  <a:lnTo>
                    <a:pt x="69837" y="5895073"/>
                  </a:lnTo>
                  <a:lnTo>
                    <a:pt x="76200" y="588234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76388" y="4713731"/>
              <a:ext cx="198755" cy="3175"/>
            </a:xfrm>
            <a:custGeom>
              <a:avLst/>
              <a:gdLst/>
              <a:ahLst/>
              <a:cxnLst/>
              <a:rect l="l" t="t" r="r" b="b"/>
              <a:pathLst>
                <a:path w="198754" h="3175">
                  <a:moveTo>
                    <a:pt x="0" y="2921"/>
                  </a:moveTo>
                  <a:lnTo>
                    <a:pt x="198627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85176" y="5620511"/>
            <a:ext cx="2171700" cy="440690"/>
          </a:xfrm>
          <a:prstGeom prst="rect">
            <a:avLst/>
          </a:prstGeom>
          <a:solidFill>
            <a:srgbClr val="EEFFEB"/>
          </a:solidFill>
          <a:ln w="12700">
            <a:solidFill>
              <a:srgbClr val="4471C4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855"/>
              </a:spcBef>
            </a:pPr>
            <a:r>
              <a:rPr sz="1400" spc="-5" dirty="0">
                <a:latin typeface="Times New Roman"/>
                <a:cs typeface="Times New Roman"/>
              </a:rPr>
              <a:t>Attachment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76388" y="583996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334243" y="5478779"/>
            <a:ext cx="1530350" cy="368935"/>
          </a:xfrm>
          <a:prstGeom prst="rect">
            <a:avLst/>
          </a:prstGeom>
          <a:solidFill>
            <a:srgbClr val="EEFFEB"/>
          </a:solidFill>
          <a:ln w="12700">
            <a:solidFill>
              <a:srgbClr val="4471C4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580"/>
              </a:spcBef>
            </a:pPr>
            <a:r>
              <a:rPr sz="1400" spc="-20" dirty="0">
                <a:latin typeface="Times New Roman"/>
                <a:cs typeface="Times New Roman"/>
              </a:rPr>
              <a:t>Video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URL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334243" y="5914644"/>
            <a:ext cx="1498600" cy="314325"/>
          </a:xfrm>
          <a:prstGeom prst="rect">
            <a:avLst/>
          </a:prstGeom>
          <a:solidFill>
            <a:srgbClr val="EEFFEB"/>
          </a:solidFill>
          <a:ln w="12700">
            <a:solidFill>
              <a:srgbClr val="4471C4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365"/>
              </a:spcBef>
            </a:pPr>
            <a:r>
              <a:rPr sz="1400" spc="-5" dirty="0">
                <a:latin typeface="Times New Roman"/>
                <a:cs typeface="Times New Roman"/>
              </a:rPr>
              <a:t>Photographs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34243" y="6292596"/>
            <a:ext cx="1530350" cy="439420"/>
          </a:xfrm>
          <a:prstGeom prst="rect">
            <a:avLst/>
          </a:prstGeom>
          <a:solidFill>
            <a:srgbClr val="EEFFEB"/>
          </a:solidFill>
          <a:ln w="12700">
            <a:solidFill>
              <a:srgbClr val="4471C4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65125" marR="161290" indent="-198120">
              <a:lnSpc>
                <a:spcPct val="1000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Overall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report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056876" y="5663184"/>
            <a:ext cx="277495" cy="848360"/>
          </a:xfrm>
          <a:custGeom>
            <a:avLst/>
            <a:gdLst/>
            <a:ahLst/>
            <a:cxnLst/>
            <a:rect l="l" t="t" r="r" b="b"/>
            <a:pathLst>
              <a:path w="277495" h="848359">
                <a:moveTo>
                  <a:pt x="0" y="176783"/>
                </a:moveTo>
                <a:lnTo>
                  <a:pt x="277114" y="408520"/>
                </a:lnTo>
              </a:path>
              <a:path w="277495" h="848359">
                <a:moveTo>
                  <a:pt x="9144" y="177101"/>
                </a:moveTo>
                <a:lnTo>
                  <a:pt x="276859" y="0"/>
                </a:lnTo>
              </a:path>
              <a:path w="277495" h="848359">
                <a:moveTo>
                  <a:pt x="0" y="176783"/>
                </a:moveTo>
                <a:lnTo>
                  <a:pt x="277114" y="847826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862316" y="6126479"/>
            <a:ext cx="2171700" cy="386080"/>
          </a:xfrm>
          <a:prstGeom prst="rect">
            <a:avLst/>
          </a:prstGeom>
          <a:solidFill>
            <a:srgbClr val="EEFFEB"/>
          </a:solidFill>
          <a:ln w="12700">
            <a:solidFill>
              <a:srgbClr val="4471C4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24815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latin typeface="Times New Roman"/>
                <a:cs typeface="Times New Roman"/>
              </a:rPr>
              <a:t>Social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media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URL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673213" y="112776"/>
            <a:ext cx="4467225" cy="6214110"/>
            <a:chOff x="7673213" y="112776"/>
            <a:chExt cx="4467225" cy="6214110"/>
          </a:xfrm>
        </p:grpSpPr>
        <p:sp>
          <p:nvSpPr>
            <p:cNvPr id="30" name="object 30"/>
            <p:cNvSpPr/>
            <p:nvPr/>
          </p:nvSpPr>
          <p:spPr>
            <a:xfrm>
              <a:off x="7676388" y="6318504"/>
              <a:ext cx="185420" cy="5080"/>
            </a:xfrm>
            <a:custGeom>
              <a:avLst/>
              <a:gdLst/>
              <a:ahLst/>
              <a:cxnLst/>
              <a:rect l="l" t="t" r="r" b="b"/>
              <a:pathLst>
                <a:path w="185420" h="5079">
                  <a:moveTo>
                    <a:pt x="0" y="4889"/>
                  </a:moveTo>
                  <a:lnTo>
                    <a:pt x="185165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22408" y="112776"/>
              <a:ext cx="2018030" cy="368935"/>
            </a:xfrm>
            <a:custGeom>
              <a:avLst/>
              <a:gdLst/>
              <a:ahLst/>
              <a:cxnLst/>
              <a:rect l="l" t="t" r="r" b="b"/>
              <a:pathLst>
                <a:path w="2018029" h="368934">
                  <a:moveTo>
                    <a:pt x="2017776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017776" y="368808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275189" y="539241"/>
            <a:ext cx="1789430" cy="108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adjoining is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list </a:t>
            </a:r>
            <a:r>
              <a:rPr sz="1400" dirty="0">
                <a:latin typeface="Times New Roman"/>
                <a:cs typeface="Times New Roman"/>
              </a:rPr>
              <a:t> of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documents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that</a:t>
            </a:r>
            <a:r>
              <a:rPr sz="1400" dirty="0">
                <a:latin typeface="Times New Roman"/>
                <a:cs typeface="Times New Roman"/>
              </a:rPr>
              <a:t> are 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expected </a:t>
            </a:r>
            <a:r>
              <a:rPr sz="1400" spc="-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be </a:t>
            </a:r>
            <a:r>
              <a:rPr sz="1400" spc="-5" dirty="0">
                <a:latin typeface="Times New Roman"/>
                <a:cs typeface="Times New Roman"/>
              </a:rPr>
              <a:t>uploaded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</a:t>
            </a:r>
            <a:r>
              <a:rPr sz="1400" spc="-5" dirty="0">
                <a:latin typeface="Times New Roman"/>
                <a:cs typeface="Times New Roman"/>
              </a:rPr>
              <a:t>uploading </a:t>
            </a:r>
            <a:r>
              <a:rPr sz="1400" spc="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report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activities.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58806" y="132079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List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85176" y="5102352"/>
            <a:ext cx="2181225" cy="459105"/>
          </a:xfrm>
          <a:prstGeom prst="rect">
            <a:avLst/>
          </a:prstGeom>
          <a:solidFill>
            <a:srgbClr val="EEFFEB"/>
          </a:solidFill>
          <a:ln w="12700">
            <a:solidFill>
              <a:srgbClr val="41709C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925"/>
              </a:spcBef>
            </a:pPr>
            <a:r>
              <a:rPr sz="1400" dirty="0">
                <a:latin typeface="Times New Roman"/>
                <a:cs typeface="Times New Roman"/>
              </a:rPr>
              <a:t>Ex</a:t>
            </a:r>
            <a:r>
              <a:rPr sz="1400" spc="5" dirty="0">
                <a:latin typeface="Times New Roman"/>
                <a:cs typeface="Times New Roman"/>
              </a:rPr>
              <a:t>p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5" dirty="0">
                <a:latin typeface="Times New Roman"/>
                <a:cs typeface="Times New Roman"/>
              </a:rPr>
              <a:t>nd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dirty="0">
                <a:latin typeface="Times New Roman"/>
                <a:cs typeface="Times New Roman"/>
              </a:rPr>
              <a:t>ure</a:t>
            </a:r>
            <a:r>
              <a:rPr sz="1400" spc="-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m</a:t>
            </a:r>
            <a:r>
              <a:rPr sz="1400" spc="5" dirty="0">
                <a:latin typeface="Times New Roman"/>
                <a:cs typeface="Times New Roman"/>
              </a:rPr>
              <a:t>oun</a:t>
            </a:r>
            <a:r>
              <a:rPr sz="140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67243" y="5330952"/>
            <a:ext cx="217804" cy="4445"/>
          </a:xfrm>
          <a:custGeom>
            <a:avLst/>
            <a:gdLst/>
            <a:ahLst/>
            <a:cxnLst/>
            <a:rect l="l" t="t" r="r" b="b"/>
            <a:pathLst>
              <a:path w="217804" h="4445">
                <a:moveTo>
                  <a:pt x="0" y="4191"/>
                </a:moveTo>
                <a:lnTo>
                  <a:pt x="217424" y="0"/>
                </a:lnTo>
              </a:path>
            </a:pathLst>
          </a:custGeom>
          <a:ln w="635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325100" y="4946903"/>
            <a:ext cx="1530350" cy="407034"/>
          </a:xfrm>
          <a:prstGeom prst="rect">
            <a:avLst/>
          </a:prstGeom>
          <a:solidFill>
            <a:srgbClr val="EEFFEB"/>
          </a:solidFill>
          <a:ln w="12700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65"/>
              </a:lnSpc>
            </a:pPr>
            <a:r>
              <a:rPr sz="1400" dirty="0">
                <a:latin typeface="Times New Roman"/>
                <a:cs typeface="Times New Roman"/>
              </a:rPr>
              <a:t>Upload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Bills/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639"/>
              </a:lnSpc>
            </a:pPr>
            <a:r>
              <a:rPr sz="1400" dirty="0">
                <a:latin typeface="Times New Roman"/>
                <a:cs typeface="Times New Roman"/>
              </a:rPr>
              <a:t>Receipts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339" y="688873"/>
            <a:ext cx="10274935" cy="6038215"/>
            <a:chOff x="53339" y="688873"/>
            <a:chExt cx="10274935" cy="6038215"/>
          </a:xfrm>
        </p:grpSpPr>
        <p:sp>
          <p:nvSpPr>
            <p:cNvPr id="38" name="object 38"/>
            <p:cNvSpPr/>
            <p:nvPr/>
          </p:nvSpPr>
          <p:spPr>
            <a:xfrm>
              <a:off x="10056875" y="5149596"/>
              <a:ext cx="267970" cy="196850"/>
            </a:xfrm>
            <a:custGeom>
              <a:avLst/>
              <a:gdLst/>
              <a:ahLst/>
              <a:cxnLst/>
              <a:rect l="l" t="t" r="r" b="b"/>
              <a:pathLst>
                <a:path w="267970" h="196850">
                  <a:moveTo>
                    <a:pt x="0" y="196468"/>
                  </a:moveTo>
                  <a:lnTo>
                    <a:pt x="267716" y="0"/>
                  </a:lnTo>
                </a:path>
              </a:pathLst>
            </a:custGeom>
            <a:ln w="6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" y="688873"/>
              <a:ext cx="7341108" cy="60380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79650" y="-2209800"/>
            <a:ext cx="12192000" cy="6858253"/>
            <a:chOff x="0" y="0"/>
            <a:chExt cx="12192000" cy="6858253"/>
          </a:xfrm>
        </p:grpSpPr>
        <p:sp>
          <p:nvSpPr>
            <p:cNvPr id="3" name="object 3"/>
            <p:cNvSpPr/>
            <p:nvPr/>
          </p:nvSpPr>
          <p:spPr>
            <a:xfrm>
              <a:off x="5449823" y="539495"/>
              <a:ext cx="4084320" cy="3632200"/>
            </a:xfrm>
            <a:custGeom>
              <a:avLst/>
              <a:gdLst/>
              <a:ahLst/>
              <a:cxnLst/>
              <a:rect l="l" t="t" r="r" b="b"/>
              <a:pathLst>
                <a:path w="4084320" h="3632200">
                  <a:moveTo>
                    <a:pt x="4084320" y="0"/>
                  </a:moveTo>
                  <a:lnTo>
                    <a:pt x="0" y="0"/>
                  </a:lnTo>
                  <a:lnTo>
                    <a:pt x="0" y="3631691"/>
                  </a:lnTo>
                  <a:lnTo>
                    <a:pt x="4084320" y="3631691"/>
                  </a:lnTo>
                  <a:lnTo>
                    <a:pt x="4084320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49823" y="539495"/>
              <a:ext cx="4084320" cy="3632200"/>
            </a:xfrm>
            <a:custGeom>
              <a:avLst/>
              <a:gdLst/>
              <a:ahLst/>
              <a:cxnLst/>
              <a:rect l="l" t="t" r="r" b="b"/>
              <a:pathLst>
                <a:path w="4084320" h="3632200">
                  <a:moveTo>
                    <a:pt x="0" y="3631691"/>
                  </a:moveTo>
                  <a:lnTo>
                    <a:pt x="4084320" y="3631691"/>
                  </a:lnTo>
                  <a:lnTo>
                    <a:pt x="4084320" y="0"/>
                  </a:lnTo>
                  <a:lnTo>
                    <a:pt x="0" y="0"/>
                  </a:lnTo>
                  <a:lnTo>
                    <a:pt x="0" y="363169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230623"/>
              <a:ext cx="12192000" cy="2627630"/>
            </a:xfrm>
            <a:custGeom>
              <a:avLst/>
              <a:gdLst/>
              <a:ahLst/>
              <a:cxnLst/>
              <a:rect l="l" t="t" r="r" b="b"/>
              <a:pathLst>
                <a:path w="12192000" h="2627629">
                  <a:moveTo>
                    <a:pt x="12192000" y="0"/>
                  </a:moveTo>
                  <a:lnTo>
                    <a:pt x="0" y="0"/>
                  </a:lnTo>
                  <a:lnTo>
                    <a:pt x="0" y="2627376"/>
                  </a:lnTo>
                  <a:lnTo>
                    <a:pt x="12192000" y="262737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EFFE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230623"/>
              <a:ext cx="12192000" cy="2627630"/>
            </a:xfrm>
            <a:custGeom>
              <a:avLst/>
              <a:gdLst/>
              <a:ahLst/>
              <a:cxnLst/>
              <a:rect l="l" t="t" r="r" b="b"/>
              <a:pathLst>
                <a:path w="12192000" h="2627629">
                  <a:moveTo>
                    <a:pt x="0" y="2627376"/>
                  </a:moveTo>
                  <a:lnTo>
                    <a:pt x="12192000" y="262737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627376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7382509" cy="462280"/>
            </a:xfrm>
            <a:custGeom>
              <a:avLst/>
              <a:gdLst/>
              <a:ahLst/>
              <a:cxnLst/>
              <a:rect l="l" t="t" r="r" b="b"/>
              <a:pathLst>
                <a:path w="7382509" h="462280">
                  <a:moveTo>
                    <a:pt x="738225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7382256" y="461772"/>
                  </a:lnTo>
                  <a:lnTo>
                    <a:pt x="7382256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9060" y="537972"/>
            <a:ext cx="5267325" cy="3632200"/>
          </a:xfrm>
          <a:prstGeom prst="rect">
            <a:avLst/>
          </a:prstGeom>
          <a:solidFill>
            <a:srgbClr val="FDFACE"/>
          </a:solidFill>
          <a:ln w="12700">
            <a:solidFill>
              <a:srgbClr val="41709C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243204" marR="111760" indent="-181610" algn="just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3840" algn="l"/>
              </a:tabLst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ICCR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will</a:t>
            </a:r>
            <a:r>
              <a:rPr sz="1350" dirty="0">
                <a:latin typeface="Times New Roman"/>
                <a:cs typeface="Times New Roman"/>
              </a:rPr>
              <a:t> prescribed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an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Annual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Calendar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(Quarter-wise 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Schedule)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of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activities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for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regional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office.</a:t>
            </a:r>
            <a:endParaRPr sz="1350" dirty="0">
              <a:latin typeface="Times New Roman"/>
              <a:cs typeface="Times New Roman"/>
            </a:endParaRPr>
          </a:p>
          <a:p>
            <a:pPr marL="243204" marR="112395" indent="-181610" algn="just">
              <a:lnSpc>
                <a:spcPct val="98900"/>
              </a:lnSpc>
              <a:spcBef>
                <a:spcPts val="20"/>
              </a:spcBef>
              <a:buFont typeface="Arial MT"/>
              <a:buChar char="•"/>
              <a:tabLst>
                <a:tab pos="243840" algn="l"/>
              </a:tabLst>
            </a:pPr>
            <a:r>
              <a:rPr sz="1350" spc="-50" dirty="0">
                <a:latin typeface="Times New Roman"/>
                <a:cs typeface="Times New Roman"/>
              </a:rPr>
              <a:t>To </a:t>
            </a:r>
            <a:r>
              <a:rPr sz="1350" dirty="0">
                <a:latin typeface="Times New Roman"/>
                <a:cs typeface="Times New Roman"/>
              </a:rPr>
              <a:t>Create </a:t>
            </a:r>
            <a:r>
              <a:rPr sz="1350" spc="-5" dirty="0">
                <a:latin typeface="Times New Roman"/>
                <a:cs typeface="Times New Roman"/>
              </a:rPr>
              <a:t>the Online Monitoring and Evaluation </a:t>
            </a:r>
            <a:r>
              <a:rPr sz="1350" dirty="0">
                <a:latin typeface="Times New Roman"/>
                <a:cs typeface="Times New Roman"/>
              </a:rPr>
              <a:t>System </a:t>
            </a:r>
            <a:r>
              <a:rPr sz="1350" spc="-5" dirty="0">
                <a:latin typeface="Times New Roman"/>
                <a:cs typeface="Times New Roman"/>
              </a:rPr>
              <a:t>for </a:t>
            </a:r>
            <a:r>
              <a:rPr sz="1350" spc="-15" dirty="0">
                <a:latin typeface="Times New Roman"/>
                <a:cs typeface="Times New Roman"/>
              </a:rPr>
              <a:t>ICCR’s 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Regional </a:t>
            </a:r>
            <a:r>
              <a:rPr sz="1350" spc="-5" dirty="0">
                <a:latin typeface="Times New Roman"/>
                <a:cs typeface="Times New Roman"/>
              </a:rPr>
              <a:t>Offices(ROs), the </a:t>
            </a:r>
            <a:r>
              <a:rPr sz="1350" spc="-10" dirty="0">
                <a:latin typeface="Times New Roman"/>
                <a:cs typeface="Times New Roman"/>
              </a:rPr>
              <a:t>solution </a:t>
            </a:r>
            <a:r>
              <a:rPr sz="1350" dirty="0">
                <a:latin typeface="Times New Roman"/>
                <a:cs typeface="Times New Roman"/>
              </a:rPr>
              <a:t>proposes </a:t>
            </a:r>
            <a:r>
              <a:rPr sz="1350" spc="-5" dirty="0">
                <a:latin typeface="Times New Roman"/>
                <a:cs typeface="Times New Roman"/>
              </a:rPr>
              <a:t>to divide the activities in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three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different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types.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activities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are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classified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as</a:t>
            </a:r>
            <a:endParaRPr sz="1350" dirty="0">
              <a:latin typeface="Times New Roman"/>
              <a:cs typeface="Times New Roman"/>
            </a:endParaRPr>
          </a:p>
          <a:p>
            <a:pPr marL="509905" marR="111760" lvl="1" indent="-190500" algn="just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510540" algn="l"/>
              </a:tabLst>
            </a:pPr>
            <a:r>
              <a:rPr sz="1350" b="1" dirty="0">
                <a:latin typeface="Times New Roman"/>
                <a:cs typeface="Times New Roman"/>
              </a:rPr>
              <a:t>ICCR Annual </a:t>
            </a:r>
            <a:r>
              <a:rPr sz="1350" b="1" spc="-5" dirty="0">
                <a:latin typeface="Times New Roman"/>
                <a:cs typeface="Times New Roman"/>
              </a:rPr>
              <a:t>Calendar Activity: </a:t>
            </a:r>
            <a:r>
              <a:rPr sz="1350" spc="-5" dirty="0">
                <a:latin typeface="Times New Roman"/>
                <a:cs typeface="Times New Roman"/>
              </a:rPr>
              <a:t>Regional Office </a:t>
            </a:r>
            <a:r>
              <a:rPr sz="1350" dirty="0">
                <a:latin typeface="Times New Roman"/>
                <a:cs typeface="Times New Roman"/>
              </a:rPr>
              <a:t>have </a:t>
            </a:r>
            <a:r>
              <a:rPr sz="1350" spc="-5" dirty="0">
                <a:latin typeface="Times New Roman"/>
                <a:cs typeface="Times New Roman"/>
              </a:rPr>
              <a:t>to </a:t>
            </a:r>
            <a:r>
              <a:rPr sz="1350" b="1" spc="-5" dirty="0">
                <a:latin typeface="Times New Roman"/>
                <a:cs typeface="Times New Roman"/>
              </a:rPr>
              <a:t>select 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minimum</a:t>
            </a:r>
            <a:r>
              <a:rPr sz="1350" b="1" dirty="0">
                <a:latin typeface="Times New Roman"/>
                <a:cs typeface="Times New Roman"/>
              </a:rPr>
              <a:t> number</a:t>
            </a:r>
            <a:r>
              <a:rPr sz="1350" b="1" spc="5" dirty="0">
                <a:latin typeface="Times New Roman"/>
                <a:cs typeface="Times New Roman"/>
              </a:rPr>
              <a:t> of</a:t>
            </a:r>
            <a:r>
              <a:rPr sz="1350" b="1" spc="35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prescribed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activities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from</a:t>
            </a:r>
            <a:r>
              <a:rPr sz="1350" b="1" spc="-5" dirty="0">
                <a:latin typeface="Times New Roman"/>
                <a:cs typeface="Times New Roman"/>
              </a:rPr>
              <a:t> annual 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Times New Roman"/>
                <a:cs typeface="Times New Roman"/>
              </a:rPr>
              <a:t>calendar,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conduct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them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upload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their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report.</a:t>
            </a:r>
          </a:p>
          <a:p>
            <a:pPr marL="509905" marR="113030" lvl="1" indent="-190500" algn="just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350" b="1" spc="-5" dirty="0">
                <a:latin typeface="Times New Roman"/>
                <a:cs typeface="Times New Roman"/>
              </a:rPr>
              <a:t>Self-Driven Activities: </a:t>
            </a:r>
            <a:r>
              <a:rPr sz="1350" dirty="0">
                <a:latin typeface="Times New Roman"/>
                <a:cs typeface="Times New Roman"/>
              </a:rPr>
              <a:t>Regional </a:t>
            </a:r>
            <a:r>
              <a:rPr sz="1350" spc="-5" dirty="0">
                <a:latin typeface="Times New Roman"/>
                <a:cs typeface="Times New Roman"/>
              </a:rPr>
              <a:t>Offices </a:t>
            </a:r>
            <a:r>
              <a:rPr sz="1350" dirty="0">
                <a:latin typeface="Times New Roman"/>
                <a:cs typeface="Times New Roman"/>
              </a:rPr>
              <a:t>are </a:t>
            </a:r>
            <a:r>
              <a:rPr sz="1350" spc="-5" dirty="0">
                <a:latin typeface="Times New Roman"/>
                <a:cs typeface="Times New Roman"/>
              </a:rPr>
              <a:t>situated in states with </a:t>
            </a:r>
            <a:r>
              <a:rPr sz="1350" dirty="0">
                <a:latin typeface="Times New Roman"/>
                <a:cs typeface="Times New Roman"/>
              </a:rPr>
              <a:t> diverse cultures, </a:t>
            </a:r>
            <a:r>
              <a:rPr sz="1350" spc="-5" dirty="0">
                <a:latin typeface="Times New Roman"/>
                <a:cs typeface="Times New Roman"/>
              </a:rPr>
              <a:t>thus </a:t>
            </a:r>
            <a:r>
              <a:rPr sz="1350" dirty="0">
                <a:latin typeface="Times New Roman"/>
                <a:cs typeface="Times New Roman"/>
              </a:rPr>
              <a:t>regional </a:t>
            </a:r>
            <a:r>
              <a:rPr sz="1350" spc="-10" dirty="0">
                <a:latin typeface="Times New Roman"/>
                <a:cs typeface="Times New Roman"/>
              </a:rPr>
              <a:t>offices </a:t>
            </a:r>
            <a:r>
              <a:rPr sz="1350" dirty="0">
                <a:latin typeface="Times New Roman"/>
                <a:cs typeface="Times New Roman"/>
              </a:rPr>
              <a:t>are </a:t>
            </a:r>
            <a:r>
              <a:rPr sz="1350" spc="-5" dirty="0">
                <a:latin typeface="Times New Roman"/>
                <a:cs typeface="Times New Roman"/>
              </a:rPr>
              <a:t>encouraged to conduct </a:t>
            </a:r>
            <a:r>
              <a:rPr sz="1350" dirty="0">
                <a:latin typeface="Times New Roman"/>
                <a:cs typeface="Times New Roman"/>
              </a:rPr>
              <a:t> self-driven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activities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promoting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regional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culture.</a:t>
            </a:r>
          </a:p>
          <a:p>
            <a:pPr marL="509905" marR="111760" lvl="1" indent="-190500" algn="just">
              <a:lnSpc>
                <a:spcPct val="100000"/>
              </a:lnSpc>
              <a:buFont typeface="Arial MT"/>
              <a:buChar char="•"/>
              <a:tabLst>
                <a:tab pos="510540" algn="l"/>
              </a:tabLst>
            </a:pPr>
            <a:r>
              <a:rPr sz="1350" b="1" dirty="0">
                <a:latin typeface="Times New Roman"/>
                <a:cs typeface="Times New Roman"/>
              </a:rPr>
              <a:t>ICCR HQ </a:t>
            </a:r>
            <a:r>
              <a:rPr sz="1350" b="1" spc="-5" dirty="0">
                <a:latin typeface="Times New Roman"/>
                <a:cs typeface="Times New Roman"/>
              </a:rPr>
              <a:t>Driven Activities: </a:t>
            </a:r>
            <a:r>
              <a:rPr sz="1350" dirty="0">
                <a:latin typeface="Times New Roman"/>
                <a:cs typeface="Times New Roman"/>
              </a:rPr>
              <a:t>The ICCR </a:t>
            </a:r>
            <a:r>
              <a:rPr sz="1350" spc="-5" dirty="0">
                <a:latin typeface="Times New Roman"/>
                <a:cs typeface="Times New Roman"/>
              </a:rPr>
              <a:t>HQ at national </a:t>
            </a:r>
            <a:r>
              <a:rPr sz="1350" dirty="0">
                <a:latin typeface="Times New Roman"/>
                <a:cs typeface="Times New Roman"/>
              </a:rPr>
              <a:t>level </a:t>
            </a:r>
            <a:r>
              <a:rPr sz="1350" spc="-5" dirty="0">
                <a:latin typeface="Times New Roman"/>
                <a:cs typeface="Times New Roman"/>
              </a:rPr>
              <a:t>may </a:t>
            </a:r>
            <a:r>
              <a:rPr sz="1350" dirty="0">
                <a:latin typeface="Times New Roman"/>
                <a:cs typeface="Times New Roman"/>
              </a:rPr>
              <a:t> also </a:t>
            </a:r>
            <a:r>
              <a:rPr sz="1350" spc="-5" dirty="0">
                <a:latin typeface="Times New Roman"/>
                <a:cs typeface="Times New Roman"/>
              </a:rPr>
              <a:t>conduct activities different from Annual </a:t>
            </a:r>
            <a:r>
              <a:rPr sz="1350" spc="-10" dirty="0">
                <a:latin typeface="Times New Roman"/>
                <a:cs typeface="Times New Roman"/>
              </a:rPr>
              <a:t>Calendar, </a:t>
            </a:r>
            <a:r>
              <a:rPr sz="1350" spc="-25" dirty="0">
                <a:latin typeface="Times New Roman"/>
                <a:cs typeface="Times New Roman"/>
              </a:rPr>
              <a:t>RO’s </a:t>
            </a:r>
            <a:r>
              <a:rPr sz="1350" spc="-5" dirty="0">
                <a:latin typeface="Times New Roman"/>
                <a:cs typeface="Times New Roman"/>
              </a:rPr>
              <a:t>will </a:t>
            </a:r>
            <a:r>
              <a:rPr sz="1350" dirty="0">
                <a:latin typeface="Times New Roman"/>
                <a:cs typeface="Times New Roman"/>
              </a:rPr>
              <a:t> participate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in</a:t>
            </a:r>
            <a:r>
              <a:rPr sz="1350" dirty="0">
                <a:latin typeface="Times New Roman"/>
                <a:cs typeface="Times New Roman"/>
              </a:rPr>
              <a:t> those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activities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and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upload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its </a:t>
            </a:r>
            <a:r>
              <a:rPr sz="1350" dirty="0">
                <a:latin typeface="Times New Roman"/>
                <a:cs typeface="Times New Roman"/>
              </a:rPr>
              <a:t>report.</a:t>
            </a:r>
          </a:p>
          <a:p>
            <a:pPr marL="348615" marR="11239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9250" algn="l"/>
              </a:tabLst>
            </a:pPr>
            <a:r>
              <a:rPr sz="1350" dirty="0">
                <a:latin typeface="Times New Roman"/>
                <a:cs typeface="Times New Roman"/>
              </a:rPr>
              <a:t>The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Regional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Offices</a:t>
            </a:r>
            <a:r>
              <a:rPr sz="1350" spc="-5" dirty="0">
                <a:latin typeface="Times New Roman"/>
                <a:cs typeface="Times New Roman"/>
              </a:rPr>
              <a:t> will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upload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reports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to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Centralized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System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mentioning all the information related to conduction </a:t>
            </a:r>
            <a:r>
              <a:rPr sz="1350" spc="5" dirty="0">
                <a:latin typeface="Times New Roman"/>
                <a:cs typeface="Times New Roman"/>
              </a:rPr>
              <a:t>of </a:t>
            </a:r>
            <a:r>
              <a:rPr sz="1350" dirty="0">
                <a:latin typeface="Times New Roman"/>
                <a:cs typeface="Times New Roman"/>
              </a:rPr>
              <a:t>event </a:t>
            </a:r>
            <a:r>
              <a:rPr sz="1350" spc="-5" dirty="0">
                <a:latin typeface="Times New Roman"/>
                <a:cs typeface="Times New Roman"/>
              </a:rPr>
              <a:t>along 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with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F4E79"/>
                </a:solidFill>
                <a:latin typeface="Times New Roman"/>
                <a:cs typeface="Times New Roman"/>
              </a:rPr>
              <a:t>geo-tagged</a:t>
            </a:r>
            <a:r>
              <a:rPr sz="1350" b="1" spc="-3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F4E79"/>
                </a:solidFill>
                <a:latin typeface="Times New Roman"/>
                <a:cs typeface="Times New Roman"/>
              </a:rPr>
              <a:t>photos</a:t>
            </a:r>
            <a:r>
              <a:rPr sz="1350" b="1" spc="-3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F4E79"/>
                </a:solidFill>
                <a:latin typeface="Times New Roman"/>
                <a:cs typeface="Times New Roman"/>
              </a:rPr>
              <a:t>and</a:t>
            </a:r>
            <a:r>
              <a:rPr sz="1350" b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F4E79"/>
                </a:solidFill>
                <a:latin typeface="Times New Roman"/>
                <a:cs typeface="Times New Roman"/>
              </a:rPr>
              <a:t>financial</a:t>
            </a:r>
            <a:r>
              <a:rPr sz="13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350" b="1" spc="-5" dirty="0">
                <a:solidFill>
                  <a:srgbClr val="1F4E79"/>
                </a:solidFill>
                <a:latin typeface="Times New Roman"/>
                <a:cs typeface="Times New Roman"/>
              </a:rPr>
              <a:t>report</a:t>
            </a:r>
            <a:r>
              <a:rPr sz="1350" b="1" spc="-2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1F4E79"/>
                </a:solidFill>
                <a:latin typeface="Times New Roman"/>
                <a:cs typeface="Times New Roman"/>
              </a:rPr>
              <a:t>involved</a:t>
            </a:r>
            <a:r>
              <a:rPr sz="1350" dirty="0">
                <a:solidFill>
                  <a:srgbClr val="1F4E79"/>
                </a:solidFill>
                <a:latin typeface="Times New Roman"/>
                <a:cs typeface="Times New Roman"/>
              </a:rPr>
              <a:t>.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4731"/>
            <a:ext cx="716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Online</a:t>
            </a:r>
            <a:r>
              <a:rPr spc="-20" dirty="0"/>
              <a:t> </a:t>
            </a:r>
            <a:r>
              <a:rPr dirty="0"/>
              <a:t>Performance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Evaluation</a:t>
            </a:r>
            <a:r>
              <a:rPr dirty="0"/>
              <a:t> </a:t>
            </a:r>
            <a:r>
              <a:rPr spc="-5" dirty="0"/>
              <a:t>System(Proposed)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2429" y="557529"/>
            <a:ext cx="4013200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95580" algn="l"/>
              </a:tabLst>
            </a:pPr>
            <a:r>
              <a:rPr sz="1350" dirty="0">
                <a:latin typeface="Times New Roman"/>
                <a:cs typeface="Times New Roman"/>
              </a:rPr>
              <a:t>The ICCR </a:t>
            </a:r>
            <a:r>
              <a:rPr sz="1350" spc="-5" dirty="0">
                <a:latin typeface="Times New Roman"/>
                <a:cs typeface="Times New Roman"/>
              </a:rPr>
              <a:t>HQ will </a:t>
            </a:r>
            <a:r>
              <a:rPr sz="1350" spc="5" dirty="0">
                <a:latin typeface="Times New Roman"/>
                <a:cs typeface="Times New Roman"/>
              </a:rPr>
              <a:t>be </a:t>
            </a:r>
            <a:r>
              <a:rPr sz="1350" dirty="0">
                <a:latin typeface="Times New Roman"/>
                <a:cs typeface="Times New Roman"/>
              </a:rPr>
              <a:t>able </a:t>
            </a:r>
            <a:r>
              <a:rPr sz="1350" spc="-5" dirty="0">
                <a:latin typeface="Times New Roman"/>
                <a:cs typeface="Times New Roman"/>
              </a:rPr>
              <a:t>to view all reports </a:t>
            </a:r>
            <a:r>
              <a:rPr sz="1350" spc="5" dirty="0">
                <a:latin typeface="Times New Roman"/>
                <a:cs typeface="Times New Roman"/>
              </a:rPr>
              <a:t>on </a:t>
            </a:r>
            <a:r>
              <a:rPr sz="1350" dirty="0">
                <a:latin typeface="Times New Roman"/>
                <a:cs typeface="Times New Roman"/>
              </a:rPr>
              <a:t>real- 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time </a:t>
            </a:r>
            <a:r>
              <a:rPr sz="1350" dirty="0">
                <a:latin typeface="Times New Roman"/>
                <a:cs typeface="Times New Roman"/>
              </a:rPr>
              <a:t>basis </a:t>
            </a:r>
            <a:r>
              <a:rPr sz="1350" spc="-5" dirty="0">
                <a:latin typeface="Times New Roman"/>
                <a:cs typeface="Times New Roman"/>
              </a:rPr>
              <a:t>and evaluate the reports, rate the working </a:t>
            </a:r>
            <a:r>
              <a:rPr sz="1350" spc="5" dirty="0">
                <a:latin typeface="Times New Roman"/>
                <a:cs typeface="Times New Roman"/>
              </a:rPr>
              <a:t>of 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Regional </a:t>
            </a:r>
            <a:r>
              <a:rPr sz="1350" spc="-10" dirty="0">
                <a:latin typeface="Times New Roman"/>
                <a:cs typeface="Times New Roman"/>
              </a:rPr>
              <a:t>Office.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ICCR </a:t>
            </a:r>
            <a:r>
              <a:rPr sz="1350" spc="-5" dirty="0">
                <a:latin typeface="Times New Roman"/>
                <a:cs typeface="Times New Roman"/>
              </a:rPr>
              <a:t>HQ</a:t>
            </a:r>
            <a:r>
              <a:rPr sz="1350" spc="3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can </a:t>
            </a:r>
            <a:r>
              <a:rPr sz="1350" b="1" spc="-5" dirty="0">
                <a:solidFill>
                  <a:srgbClr val="538235"/>
                </a:solidFill>
                <a:latin typeface="Times New Roman"/>
                <a:cs typeface="Times New Roman"/>
              </a:rPr>
              <a:t>Approve</a:t>
            </a:r>
            <a:r>
              <a:rPr sz="1350" spc="-5" dirty="0">
                <a:latin typeface="Times New Roman"/>
                <a:cs typeface="Times New Roman"/>
              </a:rPr>
              <a:t>, </a:t>
            </a:r>
            <a:r>
              <a:rPr sz="1350" b="1" dirty="0">
                <a:solidFill>
                  <a:srgbClr val="FF0000"/>
                </a:solidFill>
                <a:latin typeface="Times New Roman"/>
                <a:cs typeface="Times New Roman"/>
              </a:rPr>
              <a:t>Reject </a:t>
            </a:r>
            <a:r>
              <a:rPr sz="1350" spc="5" dirty="0">
                <a:latin typeface="Times New Roman"/>
                <a:cs typeface="Times New Roman"/>
              </a:rPr>
              <a:t>or 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ask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RO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to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BE9000"/>
                </a:solidFill>
                <a:latin typeface="Times New Roman"/>
                <a:cs typeface="Times New Roman"/>
              </a:rPr>
              <a:t>Resubmit</a:t>
            </a:r>
            <a:r>
              <a:rPr sz="1350" b="1" spc="-35" dirty="0">
                <a:solidFill>
                  <a:srgbClr val="BE9000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report.</a:t>
            </a:r>
          </a:p>
          <a:p>
            <a:pPr marL="195580" marR="5080" indent="-182880" algn="just">
              <a:lnSpc>
                <a:spcPct val="100000"/>
              </a:lnSpc>
              <a:buFont typeface="Arial MT"/>
              <a:buChar char="•"/>
              <a:tabLst>
                <a:tab pos="195580" algn="l"/>
              </a:tabLst>
            </a:pPr>
            <a:r>
              <a:rPr sz="1350" b="1" spc="-5" dirty="0">
                <a:latin typeface="Times New Roman"/>
                <a:cs typeface="Times New Roman"/>
              </a:rPr>
              <a:t>Based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on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Evaluation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Regional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offices</a:t>
            </a:r>
            <a:r>
              <a:rPr sz="1350" b="1" spc="3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will</a:t>
            </a:r>
            <a:r>
              <a:rPr sz="1350" b="1" spc="3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be 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allotted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5-star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ratings.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Parameters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for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Rating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of 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Regional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Office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includes:</a:t>
            </a:r>
            <a:endParaRPr sz="1350" dirty="0">
              <a:latin typeface="Times New Roman"/>
              <a:cs typeface="Times New Roman"/>
            </a:endParaRPr>
          </a:p>
          <a:p>
            <a:pPr marL="637540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ICCR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riven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ctivit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Conducted</a:t>
            </a:r>
          </a:p>
          <a:p>
            <a:pPr marL="637540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Self-Driven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activities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conducted</a:t>
            </a:r>
          </a:p>
          <a:p>
            <a:pPr marL="637540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(International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Students)</a:t>
            </a:r>
          </a:p>
          <a:p>
            <a:pPr marL="637540" marR="121285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Participants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conducted</a:t>
            </a: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5580" algn="l"/>
              </a:tabLst>
            </a:pPr>
            <a:r>
              <a:rPr sz="1350" dirty="0">
                <a:latin typeface="Times New Roman"/>
                <a:cs typeface="Times New Roman"/>
              </a:rPr>
              <a:t>Rewards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points</a:t>
            </a:r>
            <a:r>
              <a:rPr sz="1350" spc="3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will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be</a:t>
            </a:r>
            <a:r>
              <a:rPr sz="1350" spc="30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provided</a:t>
            </a:r>
            <a:r>
              <a:rPr sz="1350" spc="3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for</a:t>
            </a:r>
            <a:r>
              <a:rPr sz="1350" spc="3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extra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activities</a:t>
            </a:r>
            <a:endParaRPr sz="1350" dirty="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350" dirty="0">
                <a:latin typeface="Times New Roman"/>
                <a:cs typeface="Times New Roman"/>
              </a:rPr>
              <a:t>conducted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more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than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prescribed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limit.</a:t>
            </a:r>
            <a:endParaRPr sz="1350" dirty="0">
              <a:latin typeface="Times New Roman"/>
              <a:cs typeface="Times New Roman"/>
            </a:endParaRPr>
          </a:p>
          <a:p>
            <a:pPr marL="195580" marR="6350" indent="-182880" algn="just">
              <a:lnSpc>
                <a:spcPct val="100000"/>
              </a:lnSpc>
              <a:buFont typeface="Arial MT"/>
              <a:buChar char="•"/>
              <a:tabLst>
                <a:tab pos="195580" algn="l"/>
              </a:tabLst>
            </a:pP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ICCR </a:t>
            </a:r>
            <a:r>
              <a:rPr sz="1400" spc="-5" dirty="0">
                <a:latin typeface="Times New Roman"/>
                <a:cs typeface="Times New Roman"/>
              </a:rPr>
              <a:t>regional </a:t>
            </a:r>
            <a:r>
              <a:rPr sz="1400" spc="-10" dirty="0">
                <a:latin typeface="Times New Roman"/>
                <a:cs typeface="Times New Roman"/>
              </a:rPr>
              <a:t>offices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directly </a:t>
            </a:r>
            <a:r>
              <a:rPr sz="1400" dirty="0">
                <a:latin typeface="Times New Roman"/>
                <a:cs typeface="Times New Roman"/>
              </a:rPr>
              <a:t>associated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b="1" spc="-5" dirty="0">
                <a:latin typeface="Times New Roman"/>
                <a:cs typeface="Times New Roman"/>
              </a:rPr>
              <a:t>, </a:t>
            </a:r>
            <a:r>
              <a:rPr sz="1400" b="1" dirty="0">
                <a:latin typeface="Times New Roman"/>
                <a:cs typeface="Times New Roman"/>
              </a:rPr>
              <a:t>hence the </a:t>
            </a:r>
            <a:r>
              <a:rPr sz="1400" b="1" spc="-5" dirty="0">
                <a:latin typeface="Times New Roman"/>
                <a:cs typeface="Times New Roman"/>
              </a:rPr>
              <a:t>students feedback </a:t>
            </a:r>
            <a:r>
              <a:rPr sz="1400" b="1" dirty="0">
                <a:latin typeface="Times New Roman"/>
                <a:cs typeface="Times New Roman"/>
              </a:rPr>
              <a:t>is </a:t>
            </a:r>
            <a:r>
              <a:rPr sz="1400" b="1" spc="-5" dirty="0">
                <a:latin typeface="Times New Roman"/>
                <a:cs typeface="Times New Roman"/>
              </a:rPr>
              <a:t>given due </a:t>
            </a:r>
            <a:r>
              <a:rPr sz="1400" b="1" dirty="0">
                <a:latin typeface="Times New Roman"/>
                <a:cs typeface="Times New Roman"/>
              </a:rPr>
              <a:t> consideration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overall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rating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fifth</a:t>
            </a:r>
            <a:r>
              <a:rPr sz="1400" b="1" spc="-25" dirty="0">
                <a:latin typeface="Times New Roman"/>
                <a:cs typeface="Times New Roman"/>
              </a:rPr>
              <a:t> star.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3505200"/>
            <a:ext cx="4984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Times New Roman"/>
                <a:cs typeface="Times New Roman"/>
              </a:rPr>
              <a:t>Table: </a:t>
            </a:r>
            <a:r>
              <a:rPr sz="1400" b="1" dirty="0">
                <a:latin typeface="Times New Roman"/>
                <a:cs typeface="Times New Roman"/>
              </a:rPr>
              <a:t>Rating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Points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Calculation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Mechanism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Regional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Offices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2209800" y="4114800"/>
            <a:ext cx="11985506" cy="2579497"/>
            <a:chOff x="124324" y="4224782"/>
            <a:chExt cx="11985506" cy="2579497"/>
          </a:xfrm>
        </p:grpSpPr>
        <p:sp>
          <p:nvSpPr>
            <p:cNvPr id="13" name="object 13"/>
            <p:cNvSpPr/>
            <p:nvPr/>
          </p:nvSpPr>
          <p:spPr>
            <a:xfrm>
              <a:off x="9953370" y="4231132"/>
              <a:ext cx="2150110" cy="558165"/>
            </a:xfrm>
            <a:custGeom>
              <a:avLst/>
              <a:gdLst/>
              <a:ahLst/>
              <a:cxnLst/>
              <a:rect l="l" t="t" r="r" b="b"/>
              <a:pathLst>
                <a:path w="2150109" h="558164">
                  <a:moveTo>
                    <a:pt x="2149729" y="0"/>
                  </a:moveTo>
                  <a:lnTo>
                    <a:pt x="0" y="0"/>
                  </a:lnTo>
                  <a:lnTo>
                    <a:pt x="0" y="558164"/>
                  </a:lnTo>
                  <a:lnTo>
                    <a:pt x="2149729" y="558164"/>
                  </a:lnTo>
                  <a:lnTo>
                    <a:pt x="214972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953371" y="4789284"/>
              <a:ext cx="2150110" cy="1123950"/>
            </a:xfrm>
            <a:custGeom>
              <a:avLst/>
              <a:gdLst/>
              <a:ahLst/>
              <a:cxnLst/>
              <a:rect l="l" t="t" r="r" b="b"/>
              <a:pathLst>
                <a:path w="2150109" h="1123950">
                  <a:moveTo>
                    <a:pt x="1108811" y="0"/>
                  </a:moveTo>
                  <a:lnTo>
                    <a:pt x="0" y="0"/>
                  </a:lnTo>
                  <a:lnTo>
                    <a:pt x="0" y="224663"/>
                  </a:lnTo>
                  <a:lnTo>
                    <a:pt x="0" y="224675"/>
                  </a:lnTo>
                  <a:lnTo>
                    <a:pt x="0" y="1123353"/>
                  </a:lnTo>
                  <a:lnTo>
                    <a:pt x="1108811" y="1123353"/>
                  </a:lnTo>
                  <a:lnTo>
                    <a:pt x="1108811" y="224663"/>
                  </a:lnTo>
                  <a:lnTo>
                    <a:pt x="1108811" y="0"/>
                  </a:lnTo>
                  <a:close/>
                </a:path>
                <a:path w="2150109" h="1123950">
                  <a:moveTo>
                    <a:pt x="2149754" y="0"/>
                  </a:moveTo>
                  <a:lnTo>
                    <a:pt x="1108837" y="0"/>
                  </a:lnTo>
                  <a:lnTo>
                    <a:pt x="1108837" y="224663"/>
                  </a:lnTo>
                  <a:lnTo>
                    <a:pt x="1108837" y="224675"/>
                  </a:lnTo>
                  <a:lnTo>
                    <a:pt x="1108837" y="1123353"/>
                  </a:lnTo>
                  <a:lnTo>
                    <a:pt x="2149754" y="1123353"/>
                  </a:lnTo>
                  <a:lnTo>
                    <a:pt x="2149754" y="224663"/>
                  </a:lnTo>
                  <a:lnTo>
                    <a:pt x="2149754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947020" y="4224782"/>
              <a:ext cx="2162810" cy="1694814"/>
            </a:xfrm>
            <a:custGeom>
              <a:avLst/>
              <a:gdLst/>
              <a:ahLst/>
              <a:cxnLst/>
              <a:rect l="l" t="t" r="r" b="b"/>
              <a:pathLst>
                <a:path w="2162809" h="1694814">
                  <a:moveTo>
                    <a:pt x="1115186" y="558165"/>
                  </a:moveTo>
                  <a:lnTo>
                    <a:pt x="1115186" y="1694205"/>
                  </a:lnTo>
                </a:path>
                <a:path w="2162809" h="1694814">
                  <a:moveTo>
                    <a:pt x="0" y="564515"/>
                  </a:moveTo>
                  <a:lnTo>
                    <a:pt x="2162429" y="564515"/>
                  </a:lnTo>
                </a:path>
                <a:path w="2162809" h="1694814">
                  <a:moveTo>
                    <a:pt x="0" y="789178"/>
                  </a:moveTo>
                  <a:lnTo>
                    <a:pt x="2162429" y="789178"/>
                  </a:lnTo>
                </a:path>
                <a:path w="2162809" h="1694814">
                  <a:moveTo>
                    <a:pt x="0" y="1013841"/>
                  </a:moveTo>
                  <a:lnTo>
                    <a:pt x="2162429" y="1013841"/>
                  </a:lnTo>
                </a:path>
                <a:path w="2162809" h="1694814">
                  <a:moveTo>
                    <a:pt x="0" y="1238504"/>
                  </a:moveTo>
                  <a:lnTo>
                    <a:pt x="2162429" y="1238504"/>
                  </a:lnTo>
                </a:path>
                <a:path w="2162809" h="1694814">
                  <a:moveTo>
                    <a:pt x="0" y="1463179"/>
                  </a:moveTo>
                  <a:lnTo>
                    <a:pt x="2162429" y="1463179"/>
                  </a:lnTo>
                </a:path>
                <a:path w="2162809" h="1694814">
                  <a:moveTo>
                    <a:pt x="6350" y="0"/>
                  </a:moveTo>
                  <a:lnTo>
                    <a:pt x="6350" y="1694205"/>
                  </a:lnTo>
                </a:path>
                <a:path w="2162809" h="1694814">
                  <a:moveTo>
                    <a:pt x="2156079" y="0"/>
                  </a:moveTo>
                  <a:lnTo>
                    <a:pt x="2156079" y="16942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7020" y="4234307"/>
              <a:ext cx="2162810" cy="0"/>
            </a:xfrm>
            <a:custGeom>
              <a:avLst/>
              <a:gdLst/>
              <a:ahLst/>
              <a:cxnLst/>
              <a:rect l="l" t="t" r="r" b="b"/>
              <a:pathLst>
                <a:path w="2162809">
                  <a:moveTo>
                    <a:pt x="0" y="0"/>
                  </a:moveTo>
                  <a:lnTo>
                    <a:pt x="21624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47020" y="5912637"/>
              <a:ext cx="2162810" cy="0"/>
            </a:xfrm>
            <a:custGeom>
              <a:avLst/>
              <a:gdLst/>
              <a:ahLst/>
              <a:cxnLst/>
              <a:rect l="l" t="t" r="r" b="b"/>
              <a:pathLst>
                <a:path w="2162809">
                  <a:moveTo>
                    <a:pt x="0" y="0"/>
                  </a:moveTo>
                  <a:lnTo>
                    <a:pt x="216242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24" y="4529582"/>
              <a:ext cx="6083935" cy="677545"/>
            </a:xfrm>
            <a:custGeom>
              <a:avLst/>
              <a:gdLst/>
              <a:ahLst/>
              <a:cxnLst/>
              <a:rect l="l" t="t" r="r" b="b"/>
              <a:pathLst>
                <a:path w="6083935" h="677545">
                  <a:moveTo>
                    <a:pt x="6083935" y="0"/>
                  </a:moveTo>
                  <a:lnTo>
                    <a:pt x="0" y="0"/>
                  </a:lnTo>
                  <a:lnTo>
                    <a:pt x="0" y="272808"/>
                  </a:lnTo>
                  <a:lnTo>
                    <a:pt x="0" y="676986"/>
                  </a:lnTo>
                  <a:lnTo>
                    <a:pt x="1974583" y="676986"/>
                  </a:lnTo>
                  <a:lnTo>
                    <a:pt x="1974583" y="272872"/>
                  </a:lnTo>
                  <a:lnTo>
                    <a:pt x="6083935" y="272872"/>
                  </a:lnTo>
                  <a:lnTo>
                    <a:pt x="608393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5278" y="4766373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7291" y="4766373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5675" y="4766373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670" y="5170601"/>
              <a:ext cx="1974850" cy="207645"/>
            </a:xfrm>
            <a:custGeom>
              <a:avLst/>
              <a:gdLst/>
              <a:ahLst/>
              <a:cxnLst/>
              <a:rect l="l" t="t" r="r" b="b"/>
              <a:pathLst>
                <a:path w="1974850" h="207645">
                  <a:moveTo>
                    <a:pt x="1974595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974595" y="207213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5278" y="5170601"/>
              <a:ext cx="1112520" cy="207645"/>
            </a:xfrm>
            <a:custGeom>
              <a:avLst/>
              <a:gdLst/>
              <a:ahLst/>
              <a:cxnLst/>
              <a:rect l="l" t="t" r="r" b="b"/>
              <a:pathLst>
                <a:path w="1112520" h="207645">
                  <a:moveTo>
                    <a:pt x="1112024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112024" y="207213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17291" y="5170601"/>
              <a:ext cx="1548765" cy="207645"/>
            </a:xfrm>
            <a:custGeom>
              <a:avLst/>
              <a:gdLst/>
              <a:ahLst/>
              <a:cxnLst/>
              <a:rect l="l" t="t" r="r" b="b"/>
              <a:pathLst>
                <a:path w="1548764" h="207645">
                  <a:moveTo>
                    <a:pt x="405307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405307" y="207213"/>
                  </a:lnTo>
                  <a:lnTo>
                    <a:pt x="405307" y="0"/>
                  </a:lnTo>
                  <a:close/>
                </a:path>
                <a:path w="1548764" h="20764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207213"/>
                  </a:lnTo>
                  <a:lnTo>
                    <a:pt x="809244" y="207213"/>
                  </a:lnTo>
                  <a:lnTo>
                    <a:pt x="1182624" y="207213"/>
                  </a:lnTo>
                  <a:lnTo>
                    <a:pt x="1548384" y="207213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5675" y="5170601"/>
              <a:ext cx="1449070" cy="207645"/>
            </a:xfrm>
            <a:custGeom>
              <a:avLst/>
              <a:gdLst/>
              <a:ahLst/>
              <a:cxnLst/>
              <a:rect l="l" t="t" r="r" b="b"/>
              <a:pathLst>
                <a:path w="1449070" h="20764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207213"/>
                  </a:lnTo>
                  <a:lnTo>
                    <a:pt x="576199" y="207213"/>
                  </a:lnTo>
                  <a:lnTo>
                    <a:pt x="1448955" y="207213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0670" y="5377815"/>
              <a:ext cx="1974850" cy="404495"/>
            </a:xfrm>
            <a:custGeom>
              <a:avLst/>
              <a:gdLst/>
              <a:ahLst/>
              <a:cxnLst/>
              <a:rect l="l" t="t" r="r" b="b"/>
              <a:pathLst>
                <a:path w="1974850" h="404495">
                  <a:moveTo>
                    <a:pt x="1974595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974595" y="404177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5278" y="5377815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17291" y="5377814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65675" y="5377814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670" y="5781992"/>
              <a:ext cx="1974850" cy="404495"/>
            </a:xfrm>
            <a:custGeom>
              <a:avLst/>
              <a:gdLst/>
              <a:ahLst/>
              <a:cxnLst/>
              <a:rect l="l" t="t" r="r" b="b"/>
              <a:pathLst>
                <a:path w="1974850" h="404495">
                  <a:moveTo>
                    <a:pt x="1974595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974595" y="404177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5278" y="5781992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7291" y="5781992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5675" y="5781992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670" y="6186170"/>
              <a:ext cx="1974850" cy="404495"/>
            </a:xfrm>
            <a:custGeom>
              <a:avLst/>
              <a:gdLst/>
              <a:ahLst/>
              <a:cxnLst/>
              <a:rect l="l" t="t" r="r" b="b"/>
              <a:pathLst>
                <a:path w="1974850" h="404495">
                  <a:moveTo>
                    <a:pt x="1974595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974595" y="404177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05278" y="6186170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17291" y="6186170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65675" y="6186170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0670" y="6590347"/>
              <a:ext cx="1974850" cy="207645"/>
            </a:xfrm>
            <a:custGeom>
              <a:avLst/>
              <a:gdLst/>
              <a:ahLst/>
              <a:cxnLst/>
              <a:rect l="l" t="t" r="r" b="b"/>
              <a:pathLst>
                <a:path w="1974850" h="207645">
                  <a:moveTo>
                    <a:pt x="1974595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974595" y="207213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5278" y="6590347"/>
              <a:ext cx="1112520" cy="207645"/>
            </a:xfrm>
            <a:custGeom>
              <a:avLst/>
              <a:gdLst/>
              <a:ahLst/>
              <a:cxnLst/>
              <a:rect l="l" t="t" r="r" b="b"/>
              <a:pathLst>
                <a:path w="1112520" h="207645">
                  <a:moveTo>
                    <a:pt x="1112024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112024" y="207213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17291" y="6590347"/>
              <a:ext cx="1548765" cy="207645"/>
            </a:xfrm>
            <a:custGeom>
              <a:avLst/>
              <a:gdLst/>
              <a:ahLst/>
              <a:cxnLst/>
              <a:rect l="l" t="t" r="r" b="b"/>
              <a:pathLst>
                <a:path w="1548764" h="207645">
                  <a:moveTo>
                    <a:pt x="405307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405307" y="207213"/>
                  </a:lnTo>
                  <a:lnTo>
                    <a:pt x="405307" y="0"/>
                  </a:lnTo>
                  <a:close/>
                </a:path>
                <a:path w="1548764" h="20764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207213"/>
                  </a:lnTo>
                  <a:lnTo>
                    <a:pt x="809244" y="207213"/>
                  </a:lnTo>
                  <a:lnTo>
                    <a:pt x="1182624" y="207213"/>
                  </a:lnTo>
                  <a:lnTo>
                    <a:pt x="1548384" y="207213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65675" y="6590347"/>
              <a:ext cx="1449070" cy="207645"/>
            </a:xfrm>
            <a:custGeom>
              <a:avLst/>
              <a:gdLst/>
              <a:ahLst/>
              <a:cxnLst/>
              <a:rect l="l" t="t" r="r" b="b"/>
              <a:pathLst>
                <a:path w="1449070" h="20764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207213"/>
                  </a:lnTo>
                  <a:lnTo>
                    <a:pt x="576199" y="207213"/>
                  </a:lnTo>
                  <a:lnTo>
                    <a:pt x="1448955" y="207213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324" y="4487164"/>
              <a:ext cx="6097270" cy="2317115"/>
            </a:xfrm>
            <a:custGeom>
              <a:avLst/>
              <a:gdLst/>
              <a:ahLst/>
              <a:cxnLst/>
              <a:rect l="l" t="t" r="r" b="b"/>
              <a:pathLst>
                <a:path w="6097270" h="2317115">
                  <a:moveTo>
                    <a:pt x="1980954" y="272923"/>
                  </a:moveTo>
                  <a:lnTo>
                    <a:pt x="1980954" y="2316746"/>
                  </a:lnTo>
                </a:path>
                <a:path w="6097270" h="2317115">
                  <a:moveTo>
                    <a:pt x="3092966" y="272923"/>
                  </a:moveTo>
                  <a:lnTo>
                    <a:pt x="3092966" y="2316746"/>
                  </a:lnTo>
                </a:path>
                <a:path w="6097270" h="2317115">
                  <a:moveTo>
                    <a:pt x="3498350" y="272923"/>
                  </a:moveTo>
                  <a:lnTo>
                    <a:pt x="3498350" y="2316746"/>
                  </a:lnTo>
                </a:path>
                <a:path w="6097270" h="2317115">
                  <a:moveTo>
                    <a:pt x="3902210" y="272923"/>
                  </a:moveTo>
                  <a:lnTo>
                    <a:pt x="3902210" y="2316746"/>
                  </a:lnTo>
                </a:path>
                <a:path w="6097270" h="2317115">
                  <a:moveTo>
                    <a:pt x="4275590" y="272923"/>
                  </a:moveTo>
                  <a:lnTo>
                    <a:pt x="4275590" y="2316746"/>
                  </a:lnTo>
                </a:path>
                <a:path w="6097270" h="2317115">
                  <a:moveTo>
                    <a:pt x="4641350" y="272923"/>
                  </a:moveTo>
                  <a:lnTo>
                    <a:pt x="4641350" y="2316746"/>
                  </a:lnTo>
                </a:path>
                <a:path w="6097270" h="2317115">
                  <a:moveTo>
                    <a:pt x="5217549" y="272923"/>
                  </a:moveTo>
                  <a:lnTo>
                    <a:pt x="5217549" y="2316746"/>
                  </a:lnTo>
                </a:path>
                <a:path w="6097270" h="2317115">
                  <a:moveTo>
                    <a:pt x="0" y="279273"/>
                  </a:moveTo>
                  <a:lnTo>
                    <a:pt x="6096643" y="279273"/>
                  </a:lnTo>
                </a:path>
                <a:path w="6097270" h="2317115">
                  <a:moveTo>
                    <a:pt x="0" y="683387"/>
                  </a:moveTo>
                  <a:lnTo>
                    <a:pt x="6096643" y="683387"/>
                  </a:lnTo>
                </a:path>
                <a:path w="6097270" h="2317115">
                  <a:moveTo>
                    <a:pt x="0" y="890651"/>
                  </a:moveTo>
                  <a:lnTo>
                    <a:pt x="6096643" y="890651"/>
                  </a:lnTo>
                </a:path>
                <a:path w="6097270" h="2317115">
                  <a:moveTo>
                    <a:pt x="0" y="1294828"/>
                  </a:moveTo>
                  <a:lnTo>
                    <a:pt x="6096643" y="1294828"/>
                  </a:lnTo>
                </a:path>
                <a:path w="6097270" h="2317115">
                  <a:moveTo>
                    <a:pt x="0" y="1699006"/>
                  </a:moveTo>
                  <a:lnTo>
                    <a:pt x="6096643" y="1699006"/>
                  </a:lnTo>
                </a:path>
                <a:path w="6097270" h="2317115">
                  <a:moveTo>
                    <a:pt x="0" y="2103183"/>
                  </a:moveTo>
                  <a:lnTo>
                    <a:pt x="6096643" y="2103183"/>
                  </a:lnTo>
                </a:path>
                <a:path w="6097270" h="2317115">
                  <a:moveTo>
                    <a:pt x="6346" y="0"/>
                  </a:moveTo>
                  <a:lnTo>
                    <a:pt x="6346" y="2316746"/>
                  </a:lnTo>
                </a:path>
                <a:path w="6097270" h="2317115">
                  <a:moveTo>
                    <a:pt x="6090293" y="0"/>
                  </a:moveTo>
                  <a:lnTo>
                    <a:pt x="6090293" y="2316746"/>
                  </a:lnTo>
                </a:path>
                <a:path w="6097270" h="2317115">
                  <a:moveTo>
                    <a:pt x="0" y="6350"/>
                  </a:moveTo>
                  <a:lnTo>
                    <a:pt x="6096643" y="6350"/>
                  </a:lnTo>
                </a:path>
                <a:path w="6097270" h="2317115">
                  <a:moveTo>
                    <a:pt x="0" y="2310396"/>
                  </a:moveTo>
                  <a:lnTo>
                    <a:pt x="6096643" y="23103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01622" y="4488941"/>
            <a:ext cx="37388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Parameters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Calculation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First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Stars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62321" y="4768088"/>
            <a:ext cx="38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Total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40807" y="4768088"/>
            <a:ext cx="67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Mi</a:t>
            </a:r>
            <a:r>
              <a:rPr sz="1200" b="1" dirty="0">
                <a:latin typeface="Times New Roman"/>
                <a:cs typeface="Times New Roman"/>
              </a:rPr>
              <a:t>ni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m  </a:t>
            </a:r>
            <a:r>
              <a:rPr sz="1200" b="1" spc="-5" dirty="0">
                <a:latin typeface="Times New Roman"/>
                <a:cs typeface="Times New Roman"/>
              </a:rPr>
              <a:t>Activities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7845" y="4859528"/>
            <a:ext cx="490601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2640965" algn="l"/>
                <a:tab pos="3046730" algn="l"/>
                <a:tab pos="3435350" algn="l"/>
                <a:tab pos="380428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Activity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Type	</a:t>
            </a:r>
            <a:r>
              <a:rPr sz="1200" b="1" spc="-10" dirty="0">
                <a:latin typeface="Times New Roman"/>
                <a:cs typeface="Times New Roman"/>
              </a:rPr>
              <a:t>Weightage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dirty="0">
                <a:latin typeface="Times New Roman"/>
                <a:cs typeface="Times New Roman"/>
              </a:rPr>
              <a:t> %	Q1	Q2	Q3	Q4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  <a:tabLst>
                <a:tab pos="2271395" algn="l"/>
                <a:tab pos="3035935" algn="l"/>
                <a:tab pos="3439795" algn="l"/>
                <a:tab pos="4727575" algn="l"/>
              </a:tabLst>
            </a:pPr>
            <a:r>
              <a:rPr sz="1200" spc="-10" dirty="0">
                <a:latin typeface="Times New Roman"/>
                <a:cs typeface="Times New Roman"/>
              </a:rPr>
              <a:t>ICCR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Annual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Calendar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	50%	12.5	12.5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12.5</a:t>
            </a:r>
            <a:r>
              <a:rPr sz="1200" spc="5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12.5	</a:t>
            </a:r>
            <a:r>
              <a:rPr sz="1200" b="1" dirty="0">
                <a:latin typeface="Times New Roman"/>
                <a:cs typeface="Times New Roman"/>
              </a:rPr>
              <a:t>50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22746" y="516521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7845" y="5379466"/>
            <a:ext cx="1760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5080" indent="-5708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Self-Driven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10554" y="547095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6321" y="5875121"/>
            <a:ext cx="1762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ICCR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HQ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56986" y="5783681"/>
            <a:ext cx="843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tivit</a:t>
            </a:r>
            <a:r>
              <a:rPr sz="1200" spc="-5" dirty="0">
                <a:latin typeface="Times New Roman"/>
                <a:cs typeface="Times New Roman"/>
              </a:rPr>
              <a:t>ies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Mandatory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7365" y="6188151"/>
            <a:ext cx="181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Students/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41034" y="6279591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6310" y="6585305"/>
            <a:ext cx="722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Total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71673" y="5470956"/>
            <a:ext cx="271018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256665" algn="l"/>
                <a:tab pos="1645285" algn="l"/>
                <a:tab pos="2016125" algn="l"/>
                <a:tab pos="2506345" algn="l"/>
              </a:tabLst>
            </a:pPr>
            <a:r>
              <a:rPr sz="1200" dirty="0">
                <a:latin typeface="Times New Roman"/>
                <a:cs typeface="Times New Roman"/>
              </a:rPr>
              <a:t>30%	7.5	7.5	7.5	7.5	</a:t>
            </a:r>
            <a:r>
              <a:rPr sz="1200" b="1" dirty="0">
                <a:latin typeface="Times New Roman"/>
                <a:cs typeface="Times New Roman"/>
              </a:rPr>
              <a:t>30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852805" algn="l"/>
                <a:tab pos="1256665" algn="l"/>
                <a:tab pos="1645285" algn="l"/>
                <a:tab pos="2016125" algn="l"/>
                <a:tab pos="2506345" algn="l"/>
              </a:tabLst>
            </a:pPr>
            <a:r>
              <a:rPr sz="1200" dirty="0">
                <a:latin typeface="Times New Roman"/>
                <a:cs typeface="Times New Roman"/>
              </a:rPr>
              <a:t>10%	2.5	2.5	2.5	2.5	</a:t>
            </a:r>
            <a:r>
              <a:rPr sz="1200" b="1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852805" algn="l"/>
                <a:tab pos="1256665" algn="l"/>
                <a:tab pos="1645285" algn="l"/>
                <a:tab pos="2016125" algn="l"/>
                <a:tab pos="2506345" algn="l"/>
              </a:tabLst>
            </a:pPr>
            <a:r>
              <a:rPr sz="1200" dirty="0">
                <a:latin typeface="Times New Roman"/>
                <a:cs typeface="Times New Roman"/>
              </a:rPr>
              <a:t>10%	2.5	2.5	2.5	2.5	</a:t>
            </a:r>
            <a:r>
              <a:rPr sz="1200" b="1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871219" algn="l"/>
                <a:tab pos="1276985" algn="l"/>
                <a:tab pos="1665605" algn="l"/>
                <a:tab pos="2033905" algn="l"/>
                <a:tab pos="2468245" algn="l"/>
              </a:tabLst>
            </a:pPr>
            <a:r>
              <a:rPr sz="1200" dirty="0">
                <a:latin typeface="Times New Roman"/>
                <a:cs typeface="Times New Roman"/>
              </a:rPr>
              <a:t>100%	</a:t>
            </a:r>
            <a:r>
              <a:rPr sz="1200" b="1" dirty="0">
                <a:latin typeface="Times New Roman"/>
                <a:cs typeface="Times New Roman"/>
              </a:rPr>
              <a:t>25	25	25	25	100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90159" y="6585305"/>
            <a:ext cx="376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962400" y="2514600"/>
            <a:ext cx="3609340" cy="2348230"/>
            <a:chOff x="6279388" y="4468240"/>
            <a:chExt cx="3609340" cy="2348230"/>
          </a:xfrm>
        </p:grpSpPr>
        <p:sp>
          <p:nvSpPr>
            <p:cNvPr id="58" name="object 58"/>
            <p:cNvSpPr/>
            <p:nvPr/>
          </p:nvSpPr>
          <p:spPr>
            <a:xfrm>
              <a:off x="6292088" y="4480940"/>
              <a:ext cx="3583940" cy="253365"/>
            </a:xfrm>
            <a:custGeom>
              <a:avLst/>
              <a:gdLst/>
              <a:ahLst/>
              <a:cxnLst/>
              <a:rect l="l" t="t" r="r" b="b"/>
              <a:pathLst>
                <a:path w="3583940" h="253364">
                  <a:moveTo>
                    <a:pt x="3583940" y="0"/>
                  </a:moveTo>
                  <a:lnTo>
                    <a:pt x="0" y="0"/>
                  </a:lnTo>
                  <a:lnTo>
                    <a:pt x="0" y="253364"/>
                  </a:lnTo>
                  <a:lnTo>
                    <a:pt x="3583940" y="253364"/>
                  </a:lnTo>
                  <a:lnTo>
                    <a:pt x="35839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92088" y="4734305"/>
              <a:ext cx="3583940" cy="2069464"/>
            </a:xfrm>
            <a:custGeom>
              <a:avLst/>
              <a:gdLst/>
              <a:ahLst/>
              <a:cxnLst/>
              <a:rect l="l" t="t" r="r" b="b"/>
              <a:pathLst>
                <a:path w="3583940" h="2069465">
                  <a:moveTo>
                    <a:pt x="3583940" y="375310"/>
                  </a:moveTo>
                  <a:lnTo>
                    <a:pt x="2857500" y="375310"/>
                  </a:lnTo>
                  <a:lnTo>
                    <a:pt x="549567" y="375310"/>
                  </a:lnTo>
                  <a:lnTo>
                    <a:pt x="0" y="375310"/>
                  </a:lnTo>
                  <a:lnTo>
                    <a:pt x="0" y="933475"/>
                  </a:lnTo>
                  <a:lnTo>
                    <a:pt x="0" y="1125880"/>
                  </a:lnTo>
                  <a:lnTo>
                    <a:pt x="0" y="1501165"/>
                  </a:lnTo>
                  <a:lnTo>
                    <a:pt x="0" y="1876450"/>
                  </a:lnTo>
                  <a:lnTo>
                    <a:pt x="0" y="2068855"/>
                  </a:lnTo>
                  <a:lnTo>
                    <a:pt x="549529" y="2068855"/>
                  </a:lnTo>
                  <a:lnTo>
                    <a:pt x="2857500" y="2068855"/>
                  </a:lnTo>
                  <a:lnTo>
                    <a:pt x="3583940" y="2068855"/>
                  </a:lnTo>
                  <a:lnTo>
                    <a:pt x="3583940" y="1876450"/>
                  </a:lnTo>
                  <a:lnTo>
                    <a:pt x="3583940" y="1501165"/>
                  </a:lnTo>
                  <a:lnTo>
                    <a:pt x="3583940" y="1125880"/>
                  </a:lnTo>
                  <a:lnTo>
                    <a:pt x="3583940" y="933475"/>
                  </a:lnTo>
                  <a:lnTo>
                    <a:pt x="3583940" y="375310"/>
                  </a:lnTo>
                  <a:close/>
                </a:path>
                <a:path w="3583940" h="2069465">
                  <a:moveTo>
                    <a:pt x="3583940" y="0"/>
                  </a:moveTo>
                  <a:lnTo>
                    <a:pt x="2857500" y="0"/>
                  </a:lnTo>
                  <a:lnTo>
                    <a:pt x="549567" y="0"/>
                  </a:lnTo>
                  <a:lnTo>
                    <a:pt x="0" y="0"/>
                  </a:lnTo>
                  <a:lnTo>
                    <a:pt x="0" y="375285"/>
                  </a:lnTo>
                  <a:lnTo>
                    <a:pt x="549529" y="375285"/>
                  </a:lnTo>
                  <a:lnTo>
                    <a:pt x="2857500" y="375285"/>
                  </a:lnTo>
                  <a:lnTo>
                    <a:pt x="3583940" y="375285"/>
                  </a:lnTo>
                  <a:lnTo>
                    <a:pt x="3583940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85738" y="4474590"/>
              <a:ext cx="3596640" cy="2335530"/>
            </a:xfrm>
            <a:custGeom>
              <a:avLst/>
              <a:gdLst/>
              <a:ahLst/>
              <a:cxnLst/>
              <a:rect l="l" t="t" r="r" b="b"/>
              <a:pathLst>
                <a:path w="3596640" h="2335529">
                  <a:moveTo>
                    <a:pt x="555879" y="253364"/>
                  </a:moveTo>
                  <a:lnTo>
                    <a:pt x="555879" y="2334916"/>
                  </a:lnTo>
                </a:path>
                <a:path w="3596640" h="2335529">
                  <a:moveTo>
                    <a:pt x="2863850" y="253364"/>
                  </a:moveTo>
                  <a:lnTo>
                    <a:pt x="2863850" y="2334916"/>
                  </a:lnTo>
                </a:path>
                <a:path w="3596640" h="2335529">
                  <a:moveTo>
                    <a:pt x="0" y="259714"/>
                  </a:moveTo>
                  <a:lnTo>
                    <a:pt x="3596640" y="259714"/>
                  </a:lnTo>
                </a:path>
                <a:path w="3596640" h="2335529">
                  <a:moveTo>
                    <a:pt x="0" y="634999"/>
                  </a:moveTo>
                  <a:lnTo>
                    <a:pt x="3596640" y="634999"/>
                  </a:lnTo>
                </a:path>
                <a:path w="3596640" h="2335529">
                  <a:moveTo>
                    <a:pt x="0" y="1193190"/>
                  </a:moveTo>
                  <a:lnTo>
                    <a:pt x="3596640" y="1193190"/>
                  </a:lnTo>
                </a:path>
                <a:path w="3596640" h="2335529">
                  <a:moveTo>
                    <a:pt x="0" y="1385595"/>
                  </a:moveTo>
                  <a:lnTo>
                    <a:pt x="3596640" y="1385595"/>
                  </a:lnTo>
                </a:path>
                <a:path w="3596640" h="2335529">
                  <a:moveTo>
                    <a:pt x="0" y="1760880"/>
                  </a:moveTo>
                  <a:lnTo>
                    <a:pt x="3596640" y="1760880"/>
                  </a:lnTo>
                </a:path>
                <a:path w="3596640" h="2335529">
                  <a:moveTo>
                    <a:pt x="0" y="2136165"/>
                  </a:moveTo>
                  <a:lnTo>
                    <a:pt x="3596640" y="2136165"/>
                  </a:lnTo>
                </a:path>
                <a:path w="3596640" h="2335529">
                  <a:moveTo>
                    <a:pt x="6350" y="0"/>
                  </a:moveTo>
                  <a:lnTo>
                    <a:pt x="6350" y="2334916"/>
                  </a:lnTo>
                </a:path>
                <a:path w="3596640" h="2335529">
                  <a:moveTo>
                    <a:pt x="3590290" y="0"/>
                  </a:moveTo>
                  <a:lnTo>
                    <a:pt x="3590290" y="2334916"/>
                  </a:lnTo>
                </a:path>
                <a:path w="3596640" h="2335529">
                  <a:moveTo>
                    <a:pt x="0" y="6349"/>
                  </a:moveTo>
                  <a:lnTo>
                    <a:pt x="3596640" y="6349"/>
                  </a:lnTo>
                </a:path>
                <a:path w="3596640" h="2335529">
                  <a:moveTo>
                    <a:pt x="0" y="2328566"/>
                  </a:moveTo>
                  <a:lnTo>
                    <a:pt x="3596640" y="232856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037069" y="4466590"/>
            <a:ext cx="2094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Parameters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5th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42328" y="4721479"/>
            <a:ext cx="250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imes New Roman"/>
                <a:cs typeface="Times New Roman"/>
              </a:rPr>
              <a:t>Sr.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38668" y="4812919"/>
            <a:ext cx="715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58731" y="4812919"/>
            <a:ext cx="71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eig</a:t>
            </a:r>
            <a:r>
              <a:rPr sz="1200" b="1" dirty="0">
                <a:latin typeface="Times New Roman"/>
                <a:cs typeface="Times New Roman"/>
              </a:rPr>
              <a:t>htage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17005" y="5090236"/>
            <a:ext cx="2279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Student's </a:t>
            </a:r>
            <a:r>
              <a:rPr sz="1200" spc="-10" dirty="0">
                <a:latin typeface="Times New Roman"/>
                <a:cs typeface="Times New Roman"/>
              </a:rPr>
              <a:t>Feedback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endParaRPr sz="1200" dirty="0">
              <a:latin typeface="Times New Roman"/>
              <a:cs typeface="Times New Roman"/>
            </a:endParaRPr>
          </a:p>
          <a:p>
            <a:pPr marL="334645" marR="5080" indent="-322580">
              <a:lnSpc>
                <a:spcPts val="1390"/>
              </a:lnSpc>
              <a:spcBef>
                <a:spcPts val="140"/>
              </a:spcBef>
              <a:tabLst>
                <a:tab pos="334645" algn="l"/>
              </a:tabLst>
            </a:pPr>
            <a:r>
              <a:rPr sz="1200" dirty="0">
                <a:latin typeface="Times New Roman"/>
                <a:cs typeface="Times New Roman"/>
              </a:rPr>
              <a:t>1	</a:t>
            </a:r>
            <a:r>
              <a:rPr sz="1800" spc="-7" baseline="2314" dirty="0">
                <a:latin typeface="Times New Roman"/>
                <a:cs typeface="Times New Roman"/>
              </a:rPr>
              <a:t>Services/</a:t>
            </a:r>
            <a:r>
              <a:rPr sz="1800" spc="22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Facilities</a:t>
            </a:r>
            <a:r>
              <a:rPr sz="1800" spc="22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provided</a:t>
            </a:r>
            <a:r>
              <a:rPr sz="1800" spc="22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by </a:t>
            </a:r>
            <a:r>
              <a:rPr sz="1800" spc="-427" baseline="23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425431" y="527989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17005" y="5655055"/>
            <a:ext cx="1708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dirty="0">
                <a:latin typeface="Times New Roman"/>
                <a:cs typeface="Times New Roman"/>
              </a:rPr>
              <a:t>2	</a:t>
            </a:r>
            <a:r>
              <a:rPr sz="1200" spc="-5" dirty="0">
                <a:latin typeface="Times New Roman"/>
                <a:cs typeface="Times New Roman"/>
              </a:rPr>
              <a:t>Reward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Earned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25431" y="565505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517005" y="593912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39204" y="5847079"/>
            <a:ext cx="2161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Contribution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Annual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Magazines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ICCR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25431" y="5939129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17005" y="631433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839204" y="6222898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Submission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Annu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425431" y="63143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827644" y="6597802"/>
            <a:ext cx="3365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7331" y="6597802"/>
            <a:ext cx="254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553829" y="2840863"/>
            <a:ext cx="2629535" cy="1403350"/>
            <a:chOff x="9553829" y="2840863"/>
            <a:chExt cx="2629535" cy="1403350"/>
          </a:xfrm>
        </p:grpSpPr>
        <p:sp>
          <p:nvSpPr>
            <p:cNvPr id="78" name="object 78"/>
            <p:cNvSpPr/>
            <p:nvPr/>
          </p:nvSpPr>
          <p:spPr>
            <a:xfrm>
              <a:off x="9566529" y="2853486"/>
              <a:ext cx="2604135" cy="1377950"/>
            </a:xfrm>
            <a:custGeom>
              <a:avLst/>
              <a:gdLst/>
              <a:ahLst/>
              <a:cxnLst/>
              <a:rect l="l" t="t" r="r" b="b"/>
              <a:pathLst>
                <a:path w="2604134" h="1377950">
                  <a:moveTo>
                    <a:pt x="2603754" y="201688"/>
                  </a:moveTo>
                  <a:lnTo>
                    <a:pt x="0" y="201688"/>
                  </a:lnTo>
                  <a:lnTo>
                    <a:pt x="0" y="1377645"/>
                  </a:lnTo>
                  <a:lnTo>
                    <a:pt x="2603754" y="1377645"/>
                  </a:lnTo>
                  <a:lnTo>
                    <a:pt x="2603754" y="201688"/>
                  </a:lnTo>
                  <a:close/>
                </a:path>
                <a:path w="2604134" h="1377950">
                  <a:moveTo>
                    <a:pt x="2603754" y="0"/>
                  </a:moveTo>
                  <a:lnTo>
                    <a:pt x="0" y="0"/>
                  </a:lnTo>
                  <a:lnTo>
                    <a:pt x="0" y="201625"/>
                  </a:lnTo>
                  <a:lnTo>
                    <a:pt x="2603754" y="201625"/>
                  </a:lnTo>
                  <a:lnTo>
                    <a:pt x="260375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60179" y="3048762"/>
              <a:ext cx="2616835" cy="12700"/>
            </a:xfrm>
            <a:custGeom>
              <a:avLst/>
              <a:gdLst/>
              <a:ahLst/>
              <a:cxnLst/>
              <a:rect l="l" t="t" r="r" b="b"/>
              <a:pathLst>
                <a:path w="2616834" h="12700">
                  <a:moveTo>
                    <a:pt x="0" y="12700"/>
                  </a:moveTo>
                  <a:lnTo>
                    <a:pt x="2616454" y="12700"/>
                  </a:lnTo>
                  <a:lnTo>
                    <a:pt x="261645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560179" y="2847213"/>
              <a:ext cx="2616835" cy="1390650"/>
            </a:xfrm>
            <a:custGeom>
              <a:avLst/>
              <a:gdLst/>
              <a:ahLst/>
              <a:cxnLst/>
              <a:rect l="l" t="t" r="r" b="b"/>
              <a:pathLst>
                <a:path w="2616834" h="1390650">
                  <a:moveTo>
                    <a:pt x="6350" y="0"/>
                  </a:moveTo>
                  <a:lnTo>
                    <a:pt x="6350" y="1390269"/>
                  </a:lnTo>
                </a:path>
                <a:path w="2616834" h="1390650">
                  <a:moveTo>
                    <a:pt x="2610104" y="0"/>
                  </a:moveTo>
                  <a:lnTo>
                    <a:pt x="2610104" y="1390269"/>
                  </a:lnTo>
                </a:path>
                <a:path w="2616834" h="1390650">
                  <a:moveTo>
                    <a:pt x="0" y="6350"/>
                  </a:moveTo>
                  <a:lnTo>
                    <a:pt x="2616454" y="6350"/>
                  </a:lnTo>
                </a:path>
                <a:path w="2616834" h="1390650">
                  <a:moveTo>
                    <a:pt x="0" y="1383919"/>
                  </a:moveTo>
                  <a:lnTo>
                    <a:pt x="2616454" y="13839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863455" y="2843276"/>
            <a:ext cx="2103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652761" y="3077971"/>
            <a:ext cx="2116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Scholarship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Stipend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Disbursement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Grievance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Redressal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Hostel/Private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Accommodation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Support 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9905110" y="5926454"/>
            <a:ext cx="2211070" cy="889635"/>
            <a:chOff x="9905110" y="5926454"/>
            <a:chExt cx="2211070" cy="889635"/>
          </a:xfrm>
        </p:grpSpPr>
        <p:sp>
          <p:nvSpPr>
            <p:cNvPr id="84" name="object 84"/>
            <p:cNvSpPr/>
            <p:nvPr/>
          </p:nvSpPr>
          <p:spPr>
            <a:xfrm>
              <a:off x="9917810" y="5939154"/>
              <a:ext cx="2185670" cy="265430"/>
            </a:xfrm>
            <a:custGeom>
              <a:avLst/>
              <a:gdLst/>
              <a:ahLst/>
              <a:cxnLst/>
              <a:rect l="l" t="t" r="r" b="b"/>
              <a:pathLst>
                <a:path w="2185670" h="265429">
                  <a:moveTo>
                    <a:pt x="2185289" y="0"/>
                  </a:moveTo>
                  <a:lnTo>
                    <a:pt x="0" y="0"/>
                  </a:lnTo>
                  <a:lnTo>
                    <a:pt x="0" y="265163"/>
                  </a:lnTo>
                  <a:lnTo>
                    <a:pt x="2185289" y="265163"/>
                  </a:lnTo>
                  <a:lnTo>
                    <a:pt x="218528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917811" y="6204318"/>
              <a:ext cx="2185670" cy="599440"/>
            </a:xfrm>
            <a:custGeom>
              <a:avLst/>
              <a:gdLst/>
              <a:ahLst/>
              <a:cxnLst/>
              <a:rect l="l" t="t" r="r" b="b"/>
              <a:pathLst>
                <a:path w="2185670" h="599440">
                  <a:moveTo>
                    <a:pt x="2185289" y="0"/>
                  </a:moveTo>
                  <a:lnTo>
                    <a:pt x="1127163" y="0"/>
                  </a:lnTo>
                  <a:lnTo>
                    <a:pt x="0" y="0"/>
                  </a:lnTo>
                  <a:lnTo>
                    <a:pt x="0" y="199605"/>
                  </a:lnTo>
                  <a:lnTo>
                    <a:pt x="0" y="399224"/>
                  </a:lnTo>
                  <a:lnTo>
                    <a:pt x="0" y="598843"/>
                  </a:lnTo>
                  <a:lnTo>
                    <a:pt x="1127125" y="598843"/>
                  </a:lnTo>
                  <a:lnTo>
                    <a:pt x="2185289" y="598843"/>
                  </a:lnTo>
                  <a:lnTo>
                    <a:pt x="2185289" y="399224"/>
                  </a:lnTo>
                  <a:lnTo>
                    <a:pt x="2185289" y="199605"/>
                  </a:lnTo>
                  <a:lnTo>
                    <a:pt x="2185289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86"/>
            <p:cNvSpPr/>
            <p:nvPr/>
          </p:nvSpPr>
          <p:spPr>
            <a:xfrm>
              <a:off x="9911460" y="5932804"/>
              <a:ext cx="2198370" cy="876935"/>
            </a:xfrm>
            <a:custGeom>
              <a:avLst/>
              <a:gdLst/>
              <a:ahLst/>
              <a:cxnLst/>
              <a:rect l="l" t="t" r="r" b="b"/>
              <a:pathLst>
                <a:path w="2198370" h="876934">
                  <a:moveTo>
                    <a:pt x="1133475" y="265163"/>
                  </a:moveTo>
                  <a:lnTo>
                    <a:pt x="1133475" y="876702"/>
                  </a:lnTo>
                </a:path>
                <a:path w="2198370" h="876934">
                  <a:moveTo>
                    <a:pt x="0" y="271513"/>
                  </a:moveTo>
                  <a:lnTo>
                    <a:pt x="2197989" y="271513"/>
                  </a:lnTo>
                </a:path>
                <a:path w="2198370" h="876934">
                  <a:moveTo>
                    <a:pt x="0" y="471119"/>
                  </a:moveTo>
                  <a:lnTo>
                    <a:pt x="2197989" y="471119"/>
                  </a:lnTo>
                </a:path>
                <a:path w="2198370" h="876934">
                  <a:moveTo>
                    <a:pt x="0" y="670737"/>
                  </a:moveTo>
                  <a:lnTo>
                    <a:pt x="2197989" y="670737"/>
                  </a:lnTo>
                </a:path>
                <a:path w="2198370" h="876934">
                  <a:moveTo>
                    <a:pt x="6350" y="0"/>
                  </a:moveTo>
                  <a:lnTo>
                    <a:pt x="6350" y="876702"/>
                  </a:lnTo>
                </a:path>
                <a:path w="2198370" h="876934">
                  <a:moveTo>
                    <a:pt x="2191639" y="0"/>
                  </a:moveTo>
                  <a:lnTo>
                    <a:pt x="2191639" y="876702"/>
                  </a:lnTo>
                </a:path>
                <a:path w="2198370" h="876934">
                  <a:moveTo>
                    <a:pt x="0" y="6350"/>
                  </a:moveTo>
                  <a:lnTo>
                    <a:pt x="2197989" y="6350"/>
                  </a:lnTo>
                </a:path>
                <a:path w="2198370" h="876934">
                  <a:moveTo>
                    <a:pt x="0" y="870352"/>
                  </a:moveTo>
                  <a:lnTo>
                    <a:pt x="2197989" y="8703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753600" y="4648200"/>
            <a:ext cx="2132330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4953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Effective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Score</a:t>
            </a:r>
            <a:r>
              <a:rPr sz="1200" b="1" spc="-5" dirty="0">
                <a:latin typeface="Times New Roman"/>
                <a:cs typeface="Times New Roman"/>
              </a:rPr>
              <a:t> Range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allocation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from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Quarter</a:t>
            </a:r>
            <a:r>
              <a:rPr sz="1200" b="1" dirty="0">
                <a:latin typeface="Times New Roman"/>
                <a:cs typeface="Times New Roman"/>
              </a:rPr>
              <a:t> 1 to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Quarter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155"/>
              </a:spcBef>
              <a:tabLst>
                <a:tab pos="116268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Score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Range	</a:t>
            </a:r>
            <a:r>
              <a:rPr sz="1200" b="1" dirty="0">
                <a:latin typeface="Times New Roman"/>
                <a:cs typeface="Times New Roman"/>
              </a:rPr>
              <a:t>Star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allocation</a:t>
            </a:r>
            <a:endParaRPr sz="1200" dirty="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325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0&lt;=Score&lt;=25	</a:t>
            </a:r>
            <a:r>
              <a:rPr sz="1200" dirty="0">
                <a:latin typeface="Times New Roman"/>
                <a:cs typeface="Times New Roman"/>
              </a:rPr>
              <a:t>1</a:t>
            </a:r>
          </a:p>
          <a:p>
            <a:pPr marL="110489">
              <a:lnSpc>
                <a:spcPct val="100000"/>
              </a:lnSpc>
              <a:spcBef>
                <a:spcPts val="334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25&lt;Score&lt;=50	</a:t>
            </a:r>
            <a:r>
              <a:rPr sz="1200" dirty="0">
                <a:latin typeface="Times New Roman"/>
                <a:cs typeface="Times New Roman"/>
              </a:rPr>
              <a:t>2</a:t>
            </a:r>
          </a:p>
          <a:p>
            <a:pPr marL="110489">
              <a:lnSpc>
                <a:spcPct val="100000"/>
              </a:lnSpc>
              <a:spcBef>
                <a:spcPts val="325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50&lt;Score&lt;=75	</a:t>
            </a:r>
            <a:r>
              <a:rPr sz="1200" dirty="0">
                <a:latin typeface="Times New Roman"/>
                <a:cs typeface="Times New Roman"/>
              </a:rPr>
              <a:t>3</a:t>
            </a:r>
          </a:p>
          <a:p>
            <a:pPr marL="72390">
              <a:lnSpc>
                <a:spcPct val="100000"/>
              </a:lnSpc>
              <a:spcBef>
                <a:spcPts val="330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75&lt;Score&lt;=100	</a:t>
            </a:r>
            <a:r>
              <a:rPr sz="1200" dirty="0">
                <a:latin typeface="Times New Roman"/>
                <a:cs typeface="Times New Roman"/>
              </a:rPr>
              <a:t>4</a:t>
            </a:r>
          </a:p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100" b="1" dirty="0">
                <a:latin typeface="Times New Roman"/>
                <a:cs typeface="Times New Roman"/>
              </a:rPr>
              <a:t>Score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range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for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allocation:</a:t>
            </a:r>
            <a:endParaRPr sz="110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spcBef>
                <a:spcPts val="400"/>
              </a:spcBef>
              <a:tabLst>
                <a:tab pos="1023619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Range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tar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allo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ation</a:t>
            </a:r>
            <a:endParaRPr sz="120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  <a:spcBef>
                <a:spcPts val="130"/>
              </a:spcBef>
              <a:tabLst>
                <a:tab pos="1534160" algn="l"/>
              </a:tabLst>
            </a:pPr>
            <a:r>
              <a:rPr sz="1200" spc="-5" dirty="0">
                <a:latin typeface="Times New Roman"/>
                <a:cs typeface="Times New Roman"/>
              </a:rPr>
              <a:t>Score&lt;50	</a:t>
            </a:r>
            <a:r>
              <a:rPr sz="1200" dirty="0">
                <a:latin typeface="Times New Roman"/>
                <a:cs typeface="Times New Roman"/>
              </a:rPr>
              <a:t>0.5</a:t>
            </a:r>
          </a:p>
          <a:p>
            <a:pPr marL="202565">
              <a:lnSpc>
                <a:spcPct val="100000"/>
              </a:lnSpc>
              <a:spcBef>
                <a:spcPts val="135"/>
              </a:spcBef>
              <a:tabLst>
                <a:tab pos="1590675" algn="l"/>
              </a:tabLst>
            </a:pPr>
            <a:r>
              <a:rPr sz="1200" spc="-5" dirty="0">
                <a:latin typeface="Times New Roman"/>
                <a:cs typeface="Times New Roman"/>
              </a:rPr>
              <a:t>Score=&gt;50	</a:t>
            </a:r>
            <a:r>
              <a:rPr sz="1200" dirty="0">
                <a:latin typeface="Times New Roman"/>
                <a:cs typeface="Times New Roman"/>
              </a:rPr>
              <a:t>1</a:t>
            </a:r>
          </a:p>
        </p:txBody>
      </p:sp>
      <p:grpSp>
        <p:nvGrpSpPr>
          <p:cNvPr id="88" name="object 88"/>
          <p:cNvGrpSpPr/>
          <p:nvPr/>
        </p:nvGrpSpPr>
        <p:grpSpPr>
          <a:xfrm>
            <a:off x="7409688" y="6095"/>
            <a:ext cx="4575175" cy="2685415"/>
            <a:chOff x="7409688" y="6095"/>
            <a:chExt cx="4575175" cy="2685415"/>
          </a:xfrm>
        </p:grpSpPr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9688" y="6095"/>
              <a:ext cx="2391155" cy="45567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6052" y="475487"/>
              <a:ext cx="2398683" cy="22158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14731"/>
            <a:ext cx="7162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Online</a:t>
            </a:r>
            <a:r>
              <a:rPr spc="-20" dirty="0"/>
              <a:t> </a:t>
            </a:r>
            <a:r>
              <a:rPr dirty="0"/>
              <a:t>Performance</a:t>
            </a:r>
            <a:r>
              <a:rPr spc="-3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Evaluation</a:t>
            </a:r>
            <a:r>
              <a:rPr dirty="0"/>
              <a:t> </a:t>
            </a:r>
            <a:r>
              <a:rPr spc="-5" dirty="0"/>
              <a:t>System(Proposed)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72429" y="557529"/>
            <a:ext cx="4013200" cy="358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 indent="-18288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95580" algn="l"/>
              </a:tabLst>
            </a:pPr>
            <a:r>
              <a:rPr sz="1350" dirty="0">
                <a:latin typeface="Times New Roman"/>
                <a:cs typeface="Times New Roman"/>
              </a:rPr>
              <a:t>The ICCR </a:t>
            </a:r>
            <a:r>
              <a:rPr sz="1350" spc="-5" dirty="0">
                <a:latin typeface="Times New Roman"/>
                <a:cs typeface="Times New Roman"/>
              </a:rPr>
              <a:t>HQ will </a:t>
            </a:r>
            <a:r>
              <a:rPr sz="1350" spc="5" dirty="0">
                <a:latin typeface="Times New Roman"/>
                <a:cs typeface="Times New Roman"/>
              </a:rPr>
              <a:t>be </a:t>
            </a:r>
            <a:r>
              <a:rPr sz="1350" dirty="0">
                <a:latin typeface="Times New Roman"/>
                <a:cs typeface="Times New Roman"/>
              </a:rPr>
              <a:t>able </a:t>
            </a:r>
            <a:r>
              <a:rPr sz="1350" spc="-5" dirty="0">
                <a:latin typeface="Times New Roman"/>
                <a:cs typeface="Times New Roman"/>
              </a:rPr>
              <a:t>to view all reports </a:t>
            </a:r>
            <a:r>
              <a:rPr sz="1350" spc="5" dirty="0">
                <a:latin typeface="Times New Roman"/>
                <a:cs typeface="Times New Roman"/>
              </a:rPr>
              <a:t>on </a:t>
            </a:r>
            <a:r>
              <a:rPr sz="1350" dirty="0">
                <a:latin typeface="Times New Roman"/>
                <a:cs typeface="Times New Roman"/>
              </a:rPr>
              <a:t>real- 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time </a:t>
            </a:r>
            <a:r>
              <a:rPr sz="1350" dirty="0">
                <a:latin typeface="Times New Roman"/>
                <a:cs typeface="Times New Roman"/>
              </a:rPr>
              <a:t>basis </a:t>
            </a:r>
            <a:r>
              <a:rPr sz="1350" spc="-5" dirty="0">
                <a:latin typeface="Times New Roman"/>
                <a:cs typeface="Times New Roman"/>
              </a:rPr>
              <a:t>and evaluate the reports, rate the working </a:t>
            </a:r>
            <a:r>
              <a:rPr sz="1350" spc="5" dirty="0">
                <a:latin typeface="Times New Roman"/>
                <a:cs typeface="Times New Roman"/>
              </a:rPr>
              <a:t>of 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Regional </a:t>
            </a:r>
            <a:r>
              <a:rPr sz="1350" spc="-10" dirty="0">
                <a:latin typeface="Times New Roman"/>
                <a:cs typeface="Times New Roman"/>
              </a:rPr>
              <a:t>Office.</a:t>
            </a:r>
            <a:r>
              <a:rPr sz="1350" spc="-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ICCR </a:t>
            </a:r>
            <a:r>
              <a:rPr sz="1350" spc="-5" dirty="0">
                <a:latin typeface="Times New Roman"/>
                <a:cs typeface="Times New Roman"/>
              </a:rPr>
              <a:t>HQ</a:t>
            </a:r>
            <a:r>
              <a:rPr sz="1350" spc="32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can </a:t>
            </a:r>
            <a:r>
              <a:rPr sz="1350" b="1" spc="-5" dirty="0">
                <a:solidFill>
                  <a:srgbClr val="538235"/>
                </a:solidFill>
                <a:latin typeface="Times New Roman"/>
                <a:cs typeface="Times New Roman"/>
              </a:rPr>
              <a:t>Approve</a:t>
            </a:r>
            <a:r>
              <a:rPr sz="1350" spc="-5" dirty="0">
                <a:latin typeface="Times New Roman"/>
                <a:cs typeface="Times New Roman"/>
              </a:rPr>
              <a:t>, </a:t>
            </a:r>
            <a:r>
              <a:rPr sz="1350" b="1" dirty="0">
                <a:solidFill>
                  <a:srgbClr val="FF0000"/>
                </a:solidFill>
                <a:latin typeface="Times New Roman"/>
                <a:cs typeface="Times New Roman"/>
              </a:rPr>
              <a:t>Reject </a:t>
            </a:r>
            <a:r>
              <a:rPr sz="1350" spc="5" dirty="0">
                <a:latin typeface="Times New Roman"/>
                <a:cs typeface="Times New Roman"/>
              </a:rPr>
              <a:t>or </a:t>
            </a:r>
            <a:r>
              <a:rPr sz="1350" spc="1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ask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RO</a:t>
            </a:r>
            <a:r>
              <a:rPr sz="1350" spc="-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to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b="1" dirty="0">
                <a:solidFill>
                  <a:srgbClr val="BE9000"/>
                </a:solidFill>
                <a:latin typeface="Times New Roman"/>
                <a:cs typeface="Times New Roman"/>
              </a:rPr>
              <a:t>Resubmit</a:t>
            </a:r>
            <a:r>
              <a:rPr sz="1350" b="1" spc="-35" dirty="0">
                <a:solidFill>
                  <a:srgbClr val="BE9000"/>
                </a:solidFill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the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report.</a:t>
            </a:r>
          </a:p>
          <a:p>
            <a:pPr marL="195580" marR="5080" indent="-182880" algn="just">
              <a:lnSpc>
                <a:spcPct val="100000"/>
              </a:lnSpc>
              <a:buFont typeface="Arial MT"/>
              <a:buChar char="•"/>
              <a:tabLst>
                <a:tab pos="195580" algn="l"/>
              </a:tabLst>
            </a:pPr>
            <a:r>
              <a:rPr sz="1350" b="1" spc="-5" dirty="0">
                <a:latin typeface="Times New Roman"/>
                <a:cs typeface="Times New Roman"/>
              </a:rPr>
              <a:t>Based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on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Evaluation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Regional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offices</a:t>
            </a:r>
            <a:r>
              <a:rPr sz="1350" b="1" spc="3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will</a:t>
            </a:r>
            <a:r>
              <a:rPr sz="1350" b="1" spc="3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be </a:t>
            </a:r>
            <a:r>
              <a:rPr sz="1350" b="1" spc="5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allotted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5-star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ratings.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Parameters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5" dirty="0">
                <a:latin typeface="Times New Roman"/>
                <a:cs typeface="Times New Roman"/>
              </a:rPr>
              <a:t>for</a:t>
            </a:r>
            <a:r>
              <a:rPr sz="1350" b="1" spc="10" dirty="0">
                <a:latin typeface="Times New Roman"/>
                <a:cs typeface="Times New Roman"/>
              </a:rPr>
              <a:t> </a:t>
            </a:r>
            <a:r>
              <a:rPr sz="1350" b="1" spc="-5" dirty="0">
                <a:latin typeface="Times New Roman"/>
                <a:cs typeface="Times New Roman"/>
              </a:rPr>
              <a:t>Rating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of 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Regional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Office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includes:</a:t>
            </a:r>
            <a:endParaRPr sz="1350" dirty="0">
              <a:latin typeface="Times New Roman"/>
              <a:cs typeface="Times New Roman"/>
            </a:endParaRPr>
          </a:p>
          <a:p>
            <a:pPr marL="637540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o.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ICCR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riven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ctivit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Conducted</a:t>
            </a:r>
          </a:p>
          <a:p>
            <a:pPr marL="637540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Self-Driven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activities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conducted</a:t>
            </a:r>
          </a:p>
          <a:p>
            <a:pPr marL="637540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(International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Students)</a:t>
            </a:r>
          </a:p>
          <a:p>
            <a:pPr marL="637540" marR="121285" lvl="1" indent="-167640">
              <a:lnSpc>
                <a:spcPct val="100000"/>
              </a:lnSpc>
              <a:buFont typeface="Arial MT"/>
              <a:buChar char="•"/>
              <a:tabLst>
                <a:tab pos="637540" algn="l"/>
              </a:tabLst>
            </a:pP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Participants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conducted</a:t>
            </a: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5580" algn="l"/>
              </a:tabLst>
            </a:pPr>
            <a:r>
              <a:rPr sz="1350" dirty="0">
                <a:latin typeface="Times New Roman"/>
                <a:cs typeface="Times New Roman"/>
              </a:rPr>
              <a:t>Rewards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points</a:t>
            </a:r>
            <a:r>
              <a:rPr sz="1350" spc="31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will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be</a:t>
            </a:r>
            <a:r>
              <a:rPr sz="1350" spc="30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provided</a:t>
            </a:r>
            <a:r>
              <a:rPr sz="1350" spc="320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for</a:t>
            </a:r>
            <a:r>
              <a:rPr sz="1350" spc="31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extra</a:t>
            </a:r>
            <a:r>
              <a:rPr sz="1350" spc="305" dirty="0">
                <a:latin typeface="Times New Roman"/>
                <a:cs typeface="Times New Roman"/>
              </a:rPr>
              <a:t> </a:t>
            </a:r>
            <a:r>
              <a:rPr sz="1350" spc="-5" dirty="0">
                <a:latin typeface="Times New Roman"/>
                <a:cs typeface="Times New Roman"/>
              </a:rPr>
              <a:t>activities</a:t>
            </a:r>
            <a:endParaRPr sz="1350" dirty="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</a:pPr>
            <a:r>
              <a:rPr sz="1350" dirty="0">
                <a:latin typeface="Times New Roman"/>
                <a:cs typeface="Times New Roman"/>
              </a:rPr>
              <a:t>conducted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more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than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prescribed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limit.</a:t>
            </a:r>
            <a:endParaRPr sz="1350" dirty="0">
              <a:latin typeface="Times New Roman"/>
              <a:cs typeface="Times New Roman"/>
            </a:endParaRPr>
          </a:p>
          <a:p>
            <a:pPr marL="195580" marR="6350" indent="-182880" algn="just">
              <a:lnSpc>
                <a:spcPct val="100000"/>
              </a:lnSpc>
              <a:buFont typeface="Arial MT"/>
              <a:buChar char="•"/>
              <a:tabLst>
                <a:tab pos="195580" algn="l"/>
              </a:tabLst>
            </a:pPr>
            <a:r>
              <a:rPr sz="1400" spc="-5" dirty="0">
                <a:latin typeface="Times New Roman"/>
                <a:cs typeface="Times New Roman"/>
              </a:rPr>
              <a:t>As </a:t>
            </a:r>
            <a:r>
              <a:rPr sz="1400" dirty="0">
                <a:latin typeface="Times New Roman"/>
                <a:cs typeface="Times New Roman"/>
              </a:rPr>
              <a:t>ICCR </a:t>
            </a:r>
            <a:r>
              <a:rPr sz="1400" spc="-5" dirty="0">
                <a:latin typeface="Times New Roman"/>
                <a:cs typeface="Times New Roman"/>
              </a:rPr>
              <a:t>regional </a:t>
            </a:r>
            <a:r>
              <a:rPr sz="1400" spc="-10" dirty="0">
                <a:latin typeface="Times New Roman"/>
                <a:cs typeface="Times New Roman"/>
              </a:rPr>
              <a:t>offices </a:t>
            </a:r>
            <a:r>
              <a:rPr sz="140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directly </a:t>
            </a:r>
            <a:r>
              <a:rPr sz="1400" dirty="0">
                <a:latin typeface="Times New Roman"/>
                <a:cs typeface="Times New Roman"/>
              </a:rPr>
              <a:t>associated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students</a:t>
            </a:r>
            <a:r>
              <a:rPr sz="1400" b="1" spc="-5" dirty="0">
                <a:latin typeface="Times New Roman"/>
                <a:cs typeface="Times New Roman"/>
              </a:rPr>
              <a:t>, </a:t>
            </a:r>
            <a:r>
              <a:rPr sz="1400" b="1" dirty="0">
                <a:latin typeface="Times New Roman"/>
                <a:cs typeface="Times New Roman"/>
              </a:rPr>
              <a:t>hence the </a:t>
            </a:r>
            <a:r>
              <a:rPr sz="1400" b="1" spc="-5" dirty="0">
                <a:latin typeface="Times New Roman"/>
                <a:cs typeface="Times New Roman"/>
              </a:rPr>
              <a:t>students feedback </a:t>
            </a:r>
            <a:r>
              <a:rPr sz="1400" b="1" dirty="0">
                <a:latin typeface="Times New Roman"/>
                <a:cs typeface="Times New Roman"/>
              </a:rPr>
              <a:t>is </a:t>
            </a:r>
            <a:r>
              <a:rPr sz="1400" b="1" spc="-5" dirty="0">
                <a:latin typeface="Times New Roman"/>
                <a:cs typeface="Times New Roman"/>
              </a:rPr>
              <a:t>given due </a:t>
            </a:r>
            <a:r>
              <a:rPr sz="1400" b="1" dirty="0">
                <a:latin typeface="Times New Roman"/>
                <a:cs typeface="Times New Roman"/>
              </a:rPr>
              <a:t> consideration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overall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star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rating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fifth</a:t>
            </a:r>
            <a:r>
              <a:rPr sz="1400" b="1" spc="-25" dirty="0">
                <a:latin typeface="Times New Roman"/>
                <a:cs typeface="Times New Roman"/>
              </a:rPr>
              <a:t> star.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3505200"/>
            <a:ext cx="4984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Times New Roman"/>
                <a:cs typeface="Times New Roman"/>
              </a:rPr>
              <a:t>Table: </a:t>
            </a:r>
            <a:r>
              <a:rPr sz="1400" b="1" dirty="0">
                <a:latin typeface="Times New Roman"/>
                <a:cs typeface="Times New Roman"/>
              </a:rPr>
              <a:t>Rating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Points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Calculation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Mechanism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Regional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Offices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1371600" y="609600"/>
            <a:ext cx="11985506" cy="2579497"/>
            <a:chOff x="124324" y="4224782"/>
            <a:chExt cx="11985506" cy="2579497"/>
          </a:xfrm>
        </p:grpSpPr>
        <p:sp>
          <p:nvSpPr>
            <p:cNvPr id="13" name="object 13"/>
            <p:cNvSpPr/>
            <p:nvPr/>
          </p:nvSpPr>
          <p:spPr>
            <a:xfrm>
              <a:off x="9953370" y="4231132"/>
              <a:ext cx="2150110" cy="558165"/>
            </a:xfrm>
            <a:custGeom>
              <a:avLst/>
              <a:gdLst/>
              <a:ahLst/>
              <a:cxnLst/>
              <a:rect l="l" t="t" r="r" b="b"/>
              <a:pathLst>
                <a:path w="2150109" h="558164">
                  <a:moveTo>
                    <a:pt x="2149729" y="0"/>
                  </a:moveTo>
                  <a:lnTo>
                    <a:pt x="0" y="0"/>
                  </a:lnTo>
                  <a:lnTo>
                    <a:pt x="0" y="558164"/>
                  </a:lnTo>
                  <a:lnTo>
                    <a:pt x="2149729" y="558164"/>
                  </a:lnTo>
                  <a:lnTo>
                    <a:pt x="214972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953371" y="4789284"/>
              <a:ext cx="2150110" cy="1123950"/>
            </a:xfrm>
            <a:custGeom>
              <a:avLst/>
              <a:gdLst/>
              <a:ahLst/>
              <a:cxnLst/>
              <a:rect l="l" t="t" r="r" b="b"/>
              <a:pathLst>
                <a:path w="2150109" h="1123950">
                  <a:moveTo>
                    <a:pt x="1108811" y="0"/>
                  </a:moveTo>
                  <a:lnTo>
                    <a:pt x="0" y="0"/>
                  </a:lnTo>
                  <a:lnTo>
                    <a:pt x="0" y="224663"/>
                  </a:lnTo>
                  <a:lnTo>
                    <a:pt x="0" y="224675"/>
                  </a:lnTo>
                  <a:lnTo>
                    <a:pt x="0" y="1123353"/>
                  </a:lnTo>
                  <a:lnTo>
                    <a:pt x="1108811" y="1123353"/>
                  </a:lnTo>
                  <a:lnTo>
                    <a:pt x="1108811" y="224663"/>
                  </a:lnTo>
                  <a:lnTo>
                    <a:pt x="1108811" y="0"/>
                  </a:lnTo>
                  <a:close/>
                </a:path>
                <a:path w="2150109" h="1123950">
                  <a:moveTo>
                    <a:pt x="2149754" y="0"/>
                  </a:moveTo>
                  <a:lnTo>
                    <a:pt x="1108837" y="0"/>
                  </a:lnTo>
                  <a:lnTo>
                    <a:pt x="1108837" y="224663"/>
                  </a:lnTo>
                  <a:lnTo>
                    <a:pt x="1108837" y="224675"/>
                  </a:lnTo>
                  <a:lnTo>
                    <a:pt x="1108837" y="1123353"/>
                  </a:lnTo>
                  <a:lnTo>
                    <a:pt x="2149754" y="1123353"/>
                  </a:lnTo>
                  <a:lnTo>
                    <a:pt x="2149754" y="224663"/>
                  </a:lnTo>
                  <a:lnTo>
                    <a:pt x="2149754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947020" y="4224782"/>
              <a:ext cx="2162810" cy="1694814"/>
            </a:xfrm>
            <a:custGeom>
              <a:avLst/>
              <a:gdLst/>
              <a:ahLst/>
              <a:cxnLst/>
              <a:rect l="l" t="t" r="r" b="b"/>
              <a:pathLst>
                <a:path w="2162809" h="1694814">
                  <a:moveTo>
                    <a:pt x="1115186" y="558165"/>
                  </a:moveTo>
                  <a:lnTo>
                    <a:pt x="1115186" y="1694205"/>
                  </a:lnTo>
                </a:path>
                <a:path w="2162809" h="1694814">
                  <a:moveTo>
                    <a:pt x="0" y="564515"/>
                  </a:moveTo>
                  <a:lnTo>
                    <a:pt x="2162429" y="564515"/>
                  </a:lnTo>
                </a:path>
                <a:path w="2162809" h="1694814">
                  <a:moveTo>
                    <a:pt x="0" y="789178"/>
                  </a:moveTo>
                  <a:lnTo>
                    <a:pt x="2162429" y="789178"/>
                  </a:lnTo>
                </a:path>
                <a:path w="2162809" h="1694814">
                  <a:moveTo>
                    <a:pt x="0" y="1013841"/>
                  </a:moveTo>
                  <a:lnTo>
                    <a:pt x="2162429" y="1013841"/>
                  </a:lnTo>
                </a:path>
                <a:path w="2162809" h="1694814">
                  <a:moveTo>
                    <a:pt x="0" y="1238504"/>
                  </a:moveTo>
                  <a:lnTo>
                    <a:pt x="2162429" y="1238504"/>
                  </a:lnTo>
                </a:path>
                <a:path w="2162809" h="1694814">
                  <a:moveTo>
                    <a:pt x="0" y="1463179"/>
                  </a:moveTo>
                  <a:lnTo>
                    <a:pt x="2162429" y="1463179"/>
                  </a:lnTo>
                </a:path>
                <a:path w="2162809" h="1694814">
                  <a:moveTo>
                    <a:pt x="6350" y="0"/>
                  </a:moveTo>
                  <a:lnTo>
                    <a:pt x="6350" y="1694205"/>
                  </a:lnTo>
                </a:path>
                <a:path w="2162809" h="1694814">
                  <a:moveTo>
                    <a:pt x="2156079" y="0"/>
                  </a:moveTo>
                  <a:lnTo>
                    <a:pt x="2156079" y="169420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947020" y="4234307"/>
              <a:ext cx="2162810" cy="0"/>
            </a:xfrm>
            <a:custGeom>
              <a:avLst/>
              <a:gdLst/>
              <a:ahLst/>
              <a:cxnLst/>
              <a:rect l="l" t="t" r="r" b="b"/>
              <a:pathLst>
                <a:path w="2162809">
                  <a:moveTo>
                    <a:pt x="0" y="0"/>
                  </a:moveTo>
                  <a:lnTo>
                    <a:pt x="216242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47020" y="5912637"/>
              <a:ext cx="2162810" cy="0"/>
            </a:xfrm>
            <a:custGeom>
              <a:avLst/>
              <a:gdLst/>
              <a:ahLst/>
              <a:cxnLst/>
              <a:rect l="l" t="t" r="r" b="b"/>
              <a:pathLst>
                <a:path w="2162809">
                  <a:moveTo>
                    <a:pt x="0" y="0"/>
                  </a:moveTo>
                  <a:lnTo>
                    <a:pt x="216242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324" y="4529582"/>
              <a:ext cx="6083935" cy="677545"/>
            </a:xfrm>
            <a:custGeom>
              <a:avLst/>
              <a:gdLst/>
              <a:ahLst/>
              <a:cxnLst/>
              <a:rect l="l" t="t" r="r" b="b"/>
              <a:pathLst>
                <a:path w="6083935" h="677545">
                  <a:moveTo>
                    <a:pt x="6083935" y="0"/>
                  </a:moveTo>
                  <a:lnTo>
                    <a:pt x="0" y="0"/>
                  </a:lnTo>
                  <a:lnTo>
                    <a:pt x="0" y="272808"/>
                  </a:lnTo>
                  <a:lnTo>
                    <a:pt x="0" y="676986"/>
                  </a:lnTo>
                  <a:lnTo>
                    <a:pt x="1974583" y="676986"/>
                  </a:lnTo>
                  <a:lnTo>
                    <a:pt x="1974583" y="272872"/>
                  </a:lnTo>
                  <a:lnTo>
                    <a:pt x="6083935" y="272872"/>
                  </a:lnTo>
                  <a:lnTo>
                    <a:pt x="608393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5278" y="4766373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7291" y="4766373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65675" y="4766373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670" y="5170601"/>
              <a:ext cx="1974850" cy="207645"/>
            </a:xfrm>
            <a:custGeom>
              <a:avLst/>
              <a:gdLst/>
              <a:ahLst/>
              <a:cxnLst/>
              <a:rect l="l" t="t" r="r" b="b"/>
              <a:pathLst>
                <a:path w="1974850" h="207645">
                  <a:moveTo>
                    <a:pt x="1974595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974595" y="207213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05278" y="5170601"/>
              <a:ext cx="1112520" cy="207645"/>
            </a:xfrm>
            <a:custGeom>
              <a:avLst/>
              <a:gdLst/>
              <a:ahLst/>
              <a:cxnLst/>
              <a:rect l="l" t="t" r="r" b="b"/>
              <a:pathLst>
                <a:path w="1112520" h="207645">
                  <a:moveTo>
                    <a:pt x="1112024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112024" y="207213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17291" y="5170601"/>
              <a:ext cx="1548765" cy="207645"/>
            </a:xfrm>
            <a:custGeom>
              <a:avLst/>
              <a:gdLst/>
              <a:ahLst/>
              <a:cxnLst/>
              <a:rect l="l" t="t" r="r" b="b"/>
              <a:pathLst>
                <a:path w="1548764" h="207645">
                  <a:moveTo>
                    <a:pt x="405307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405307" y="207213"/>
                  </a:lnTo>
                  <a:lnTo>
                    <a:pt x="405307" y="0"/>
                  </a:lnTo>
                  <a:close/>
                </a:path>
                <a:path w="1548764" h="20764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207213"/>
                  </a:lnTo>
                  <a:lnTo>
                    <a:pt x="809244" y="207213"/>
                  </a:lnTo>
                  <a:lnTo>
                    <a:pt x="1182624" y="207213"/>
                  </a:lnTo>
                  <a:lnTo>
                    <a:pt x="1548384" y="207213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5675" y="5170601"/>
              <a:ext cx="1449070" cy="207645"/>
            </a:xfrm>
            <a:custGeom>
              <a:avLst/>
              <a:gdLst/>
              <a:ahLst/>
              <a:cxnLst/>
              <a:rect l="l" t="t" r="r" b="b"/>
              <a:pathLst>
                <a:path w="1449070" h="20764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207213"/>
                  </a:lnTo>
                  <a:lnTo>
                    <a:pt x="576199" y="207213"/>
                  </a:lnTo>
                  <a:lnTo>
                    <a:pt x="1448955" y="207213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0670" y="5377815"/>
              <a:ext cx="1974850" cy="404495"/>
            </a:xfrm>
            <a:custGeom>
              <a:avLst/>
              <a:gdLst/>
              <a:ahLst/>
              <a:cxnLst/>
              <a:rect l="l" t="t" r="r" b="b"/>
              <a:pathLst>
                <a:path w="1974850" h="404495">
                  <a:moveTo>
                    <a:pt x="1974595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974595" y="404177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105278" y="5377815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17291" y="5377814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65675" y="5377814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670" y="5781992"/>
              <a:ext cx="1974850" cy="404495"/>
            </a:xfrm>
            <a:custGeom>
              <a:avLst/>
              <a:gdLst/>
              <a:ahLst/>
              <a:cxnLst/>
              <a:rect l="l" t="t" r="r" b="b"/>
              <a:pathLst>
                <a:path w="1974850" h="404495">
                  <a:moveTo>
                    <a:pt x="1974595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974595" y="404177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5278" y="5781992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7291" y="5781992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5675" y="5781992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30670" y="6186170"/>
              <a:ext cx="1974850" cy="404495"/>
            </a:xfrm>
            <a:custGeom>
              <a:avLst/>
              <a:gdLst/>
              <a:ahLst/>
              <a:cxnLst/>
              <a:rect l="l" t="t" r="r" b="b"/>
              <a:pathLst>
                <a:path w="1974850" h="404495">
                  <a:moveTo>
                    <a:pt x="1974595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974595" y="404177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05278" y="6186170"/>
              <a:ext cx="1112520" cy="404495"/>
            </a:xfrm>
            <a:custGeom>
              <a:avLst/>
              <a:gdLst/>
              <a:ahLst/>
              <a:cxnLst/>
              <a:rect l="l" t="t" r="r" b="b"/>
              <a:pathLst>
                <a:path w="1112520" h="404495">
                  <a:moveTo>
                    <a:pt x="1112024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1112024" y="404177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17291" y="6186170"/>
              <a:ext cx="1548765" cy="404495"/>
            </a:xfrm>
            <a:custGeom>
              <a:avLst/>
              <a:gdLst/>
              <a:ahLst/>
              <a:cxnLst/>
              <a:rect l="l" t="t" r="r" b="b"/>
              <a:pathLst>
                <a:path w="1548764" h="404495">
                  <a:moveTo>
                    <a:pt x="405307" y="0"/>
                  </a:moveTo>
                  <a:lnTo>
                    <a:pt x="0" y="0"/>
                  </a:lnTo>
                  <a:lnTo>
                    <a:pt x="0" y="404177"/>
                  </a:lnTo>
                  <a:lnTo>
                    <a:pt x="405307" y="404177"/>
                  </a:lnTo>
                  <a:lnTo>
                    <a:pt x="405307" y="0"/>
                  </a:lnTo>
                  <a:close/>
                </a:path>
                <a:path w="1548764" h="40449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404177"/>
                  </a:lnTo>
                  <a:lnTo>
                    <a:pt x="809244" y="404177"/>
                  </a:lnTo>
                  <a:lnTo>
                    <a:pt x="1182624" y="404177"/>
                  </a:lnTo>
                  <a:lnTo>
                    <a:pt x="1548384" y="404177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65675" y="6186170"/>
              <a:ext cx="1449070" cy="404495"/>
            </a:xfrm>
            <a:custGeom>
              <a:avLst/>
              <a:gdLst/>
              <a:ahLst/>
              <a:cxnLst/>
              <a:rect l="l" t="t" r="r" b="b"/>
              <a:pathLst>
                <a:path w="1449070" h="40449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404177"/>
                  </a:lnTo>
                  <a:lnTo>
                    <a:pt x="576199" y="404177"/>
                  </a:lnTo>
                  <a:lnTo>
                    <a:pt x="1448955" y="404177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0670" y="6590347"/>
              <a:ext cx="1974850" cy="207645"/>
            </a:xfrm>
            <a:custGeom>
              <a:avLst/>
              <a:gdLst/>
              <a:ahLst/>
              <a:cxnLst/>
              <a:rect l="l" t="t" r="r" b="b"/>
              <a:pathLst>
                <a:path w="1974850" h="207645">
                  <a:moveTo>
                    <a:pt x="1974595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974595" y="207213"/>
                  </a:lnTo>
                  <a:lnTo>
                    <a:pt x="197459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5278" y="6590347"/>
              <a:ext cx="1112520" cy="207645"/>
            </a:xfrm>
            <a:custGeom>
              <a:avLst/>
              <a:gdLst/>
              <a:ahLst/>
              <a:cxnLst/>
              <a:rect l="l" t="t" r="r" b="b"/>
              <a:pathLst>
                <a:path w="1112520" h="207645">
                  <a:moveTo>
                    <a:pt x="1112024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1112024" y="207213"/>
                  </a:lnTo>
                  <a:lnTo>
                    <a:pt x="1112024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17291" y="6590347"/>
              <a:ext cx="1548765" cy="207645"/>
            </a:xfrm>
            <a:custGeom>
              <a:avLst/>
              <a:gdLst/>
              <a:ahLst/>
              <a:cxnLst/>
              <a:rect l="l" t="t" r="r" b="b"/>
              <a:pathLst>
                <a:path w="1548764" h="207645">
                  <a:moveTo>
                    <a:pt x="405307" y="0"/>
                  </a:moveTo>
                  <a:lnTo>
                    <a:pt x="0" y="0"/>
                  </a:lnTo>
                  <a:lnTo>
                    <a:pt x="0" y="207213"/>
                  </a:lnTo>
                  <a:lnTo>
                    <a:pt x="405307" y="207213"/>
                  </a:lnTo>
                  <a:lnTo>
                    <a:pt x="405307" y="0"/>
                  </a:lnTo>
                  <a:close/>
                </a:path>
                <a:path w="1548764" h="207645">
                  <a:moveTo>
                    <a:pt x="1548384" y="0"/>
                  </a:moveTo>
                  <a:lnTo>
                    <a:pt x="1182624" y="0"/>
                  </a:lnTo>
                  <a:lnTo>
                    <a:pt x="809244" y="0"/>
                  </a:lnTo>
                  <a:lnTo>
                    <a:pt x="405384" y="0"/>
                  </a:lnTo>
                  <a:lnTo>
                    <a:pt x="405384" y="207213"/>
                  </a:lnTo>
                  <a:lnTo>
                    <a:pt x="809244" y="207213"/>
                  </a:lnTo>
                  <a:lnTo>
                    <a:pt x="1182624" y="207213"/>
                  </a:lnTo>
                  <a:lnTo>
                    <a:pt x="1548384" y="207213"/>
                  </a:lnTo>
                  <a:lnTo>
                    <a:pt x="154838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65675" y="6590347"/>
              <a:ext cx="1449070" cy="207645"/>
            </a:xfrm>
            <a:custGeom>
              <a:avLst/>
              <a:gdLst/>
              <a:ahLst/>
              <a:cxnLst/>
              <a:rect l="l" t="t" r="r" b="b"/>
              <a:pathLst>
                <a:path w="1449070" h="207645">
                  <a:moveTo>
                    <a:pt x="1448955" y="0"/>
                  </a:moveTo>
                  <a:lnTo>
                    <a:pt x="576287" y="0"/>
                  </a:lnTo>
                  <a:lnTo>
                    <a:pt x="0" y="0"/>
                  </a:lnTo>
                  <a:lnTo>
                    <a:pt x="0" y="207213"/>
                  </a:lnTo>
                  <a:lnTo>
                    <a:pt x="576199" y="207213"/>
                  </a:lnTo>
                  <a:lnTo>
                    <a:pt x="1448955" y="207213"/>
                  </a:lnTo>
                  <a:lnTo>
                    <a:pt x="144895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4324" y="4487164"/>
              <a:ext cx="6097270" cy="2317115"/>
            </a:xfrm>
            <a:custGeom>
              <a:avLst/>
              <a:gdLst/>
              <a:ahLst/>
              <a:cxnLst/>
              <a:rect l="l" t="t" r="r" b="b"/>
              <a:pathLst>
                <a:path w="6097270" h="2317115">
                  <a:moveTo>
                    <a:pt x="1980954" y="272923"/>
                  </a:moveTo>
                  <a:lnTo>
                    <a:pt x="1980954" y="2316746"/>
                  </a:lnTo>
                </a:path>
                <a:path w="6097270" h="2317115">
                  <a:moveTo>
                    <a:pt x="3092966" y="272923"/>
                  </a:moveTo>
                  <a:lnTo>
                    <a:pt x="3092966" y="2316746"/>
                  </a:lnTo>
                </a:path>
                <a:path w="6097270" h="2317115">
                  <a:moveTo>
                    <a:pt x="3498350" y="272923"/>
                  </a:moveTo>
                  <a:lnTo>
                    <a:pt x="3498350" y="2316746"/>
                  </a:lnTo>
                </a:path>
                <a:path w="6097270" h="2317115">
                  <a:moveTo>
                    <a:pt x="3902210" y="272923"/>
                  </a:moveTo>
                  <a:lnTo>
                    <a:pt x="3902210" y="2316746"/>
                  </a:lnTo>
                </a:path>
                <a:path w="6097270" h="2317115">
                  <a:moveTo>
                    <a:pt x="4275590" y="272923"/>
                  </a:moveTo>
                  <a:lnTo>
                    <a:pt x="4275590" y="2316746"/>
                  </a:lnTo>
                </a:path>
                <a:path w="6097270" h="2317115">
                  <a:moveTo>
                    <a:pt x="4641350" y="272923"/>
                  </a:moveTo>
                  <a:lnTo>
                    <a:pt x="4641350" y="2316746"/>
                  </a:lnTo>
                </a:path>
                <a:path w="6097270" h="2317115">
                  <a:moveTo>
                    <a:pt x="5217549" y="272923"/>
                  </a:moveTo>
                  <a:lnTo>
                    <a:pt x="5217549" y="2316746"/>
                  </a:lnTo>
                </a:path>
                <a:path w="6097270" h="2317115">
                  <a:moveTo>
                    <a:pt x="0" y="279273"/>
                  </a:moveTo>
                  <a:lnTo>
                    <a:pt x="6096643" y="279273"/>
                  </a:lnTo>
                </a:path>
                <a:path w="6097270" h="2317115">
                  <a:moveTo>
                    <a:pt x="0" y="683387"/>
                  </a:moveTo>
                  <a:lnTo>
                    <a:pt x="6096643" y="683387"/>
                  </a:lnTo>
                </a:path>
                <a:path w="6097270" h="2317115">
                  <a:moveTo>
                    <a:pt x="0" y="890651"/>
                  </a:moveTo>
                  <a:lnTo>
                    <a:pt x="6096643" y="890651"/>
                  </a:lnTo>
                </a:path>
                <a:path w="6097270" h="2317115">
                  <a:moveTo>
                    <a:pt x="0" y="1294828"/>
                  </a:moveTo>
                  <a:lnTo>
                    <a:pt x="6096643" y="1294828"/>
                  </a:lnTo>
                </a:path>
                <a:path w="6097270" h="2317115">
                  <a:moveTo>
                    <a:pt x="0" y="1699006"/>
                  </a:moveTo>
                  <a:lnTo>
                    <a:pt x="6096643" y="1699006"/>
                  </a:lnTo>
                </a:path>
                <a:path w="6097270" h="2317115">
                  <a:moveTo>
                    <a:pt x="0" y="2103183"/>
                  </a:moveTo>
                  <a:lnTo>
                    <a:pt x="6096643" y="2103183"/>
                  </a:lnTo>
                </a:path>
                <a:path w="6097270" h="2317115">
                  <a:moveTo>
                    <a:pt x="6346" y="0"/>
                  </a:moveTo>
                  <a:lnTo>
                    <a:pt x="6346" y="2316746"/>
                  </a:lnTo>
                </a:path>
                <a:path w="6097270" h="2317115">
                  <a:moveTo>
                    <a:pt x="6090293" y="0"/>
                  </a:moveTo>
                  <a:lnTo>
                    <a:pt x="6090293" y="2316746"/>
                  </a:lnTo>
                </a:path>
                <a:path w="6097270" h="2317115">
                  <a:moveTo>
                    <a:pt x="0" y="6350"/>
                  </a:moveTo>
                  <a:lnTo>
                    <a:pt x="6096643" y="6350"/>
                  </a:lnTo>
                </a:path>
                <a:path w="6097270" h="2317115">
                  <a:moveTo>
                    <a:pt x="0" y="2310396"/>
                  </a:moveTo>
                  <a:lnTo>
                    <a:pt x="6096643" y="231039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301622" y="4488941"/>
            <a:ext cx="373887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Parameters</a:t>
            </a:r>
            <a:r>
              <a:rPr sz="1600" b="1" spc="5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Calculation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First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4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Stars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862321" y="4768088"/>
            <a:ext cx="38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Total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Sc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40807" y="4768088"/>
            <a:ext cx="67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Mi</a:t>
            </a:r>
            <a:r>
              <a:rPr sz="1200" b="1" dirty="0">
                <a:latin typeface="Times New Roman"/>
                <a:cs typeface="Times New Roman"/>
              </a:rPr>
              <a:t>ni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u</a:t>
            </a:r>
            <a:r>
              <a:rPr sz="1200" b="1" dirty="0">
                <a:latin typeface="Times New Roman"/>
                <a:cs typeface="Times New Roman"/>
              </a:rPr>
              <a:t>m  </a:t>
            </a:r>
            <a:r>
              <a:rPr sz="1200" b="1" spc="-5" dirty="0">
                <a:latin typeface="Times New Roman"/>
                <a:cs typeface="Times New Roman"/>
              </a:rPr>
              <a:t>Activities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7845" y="4859528"/>
            <a:ext cx="490601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2640965" algn="l"/>
                <a:tab pos="3046730" algn="l"/>
                <a:tab pos="3435350" algn="l"/>
                <a:tab pos="3804285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Activity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Type	</a:t>
            </a:r>
            <a:r>
              <a:rPr sz="1200" b="1" spc="-10" dirty="0">
                <a:latin typeface="Times New Roman"/>
                <a:cs typeface="Times New Roman"/>
              </a:rPr>
              <a:t>Weightage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in</a:t>
            </a:r>
            <a:r>
              <a:rPr sz="1200" b="1" dirty="0">
                <a:latin typeface="Times New Roman"/>
                <a:cs typeface="Times New Roman"/>
              </a:rPr>
              <a:t> %	Q1	Q2	Q3	Q4</a:t>
            </a:r>
            <a:endParaRPr sz="1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65"/>
              </a:spcBef>
              <a:tabLst>
                <a:tab pos="2271395" algn="l"/>
                <a:tab pos="3035935" algn="l"/>
                <a:tab pos="3439795" algn="l"/>
                <a:tab pos="4727575" algn="l"/>
              </a:tabLst>
            </a:pPr>
            <a:r>
              <a:rPr sz="1200" spc="-10" dirty="0">
                <a:latin typeface="Times New Roman"/>
                <a:cs typeface="Times New Roman"/>
              </a:rPr>
              <a:t>ICCR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Annual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Calendar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	50%	12.5	12.5  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12.5</a:t>
            </a:r>
            <a:r>
              <a:rPr sz="1200" spc="5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12.5	</a:t>
            </a:r>
            <a:r>
              <a:rPr sz="1200" b="1" dirty="0">
                <a:latin typeface="Times New Roman"/>
                <a:cs typeface="Times New Roman"/>
              </a:rPr>
              <a:t>50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22746" y="516521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7845" y="5379466"/>
            <a:ext cx="1760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5080" indent="-5708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Self-Driven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10554" y="547095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6321" y="5875121"/>
            <a:ext cx="17627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ICCR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HQ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Activities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56986" y="5783681"/>
            <a:ext cx="843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tivit</a:t>
            </a:r>
            <a:r>
              <a:rPr sz="1200" spc="-5" dirty="0">
                <a:latin typeface="Times New Roman"/>
                <a:cs typeface="Times New Roman"/>
              </a:rPr>
              <a:t>ies</a:t>
            </a:r>
            <a:endParaRPr sz="1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Mandatory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7365" y="6188151"/>
            <a:ext cx="181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Students/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Events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Conducted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41034" y="6279591"/>
            <a:ext cx="76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6310" y="6585305"/>
            <a:ext cx="722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Total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Score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71673" y="5470956"/>
            <a:ext cx="271018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256665" algn="l"/>
                <a:tab pos="1645285" algn="l"/>
                <a:tab pos="2016125" algn="l"/>
                <a:tab pos="2506345" algn="l"/>
              </a:tabLst>
            </a:pPr>
            <a:r>
              <a:rPr sz="1200" dirty="0">
                <a:latin typeface="Times New Roman"/>
                <a:cs typeface="Times New Roman"/>
              </a:rPr>
              <a:t>30%	7.5	7.5	7.5	7.5	</a:t>
            </a:r>
            <a:r>
              <a:rPr sz="1200" b="1" dirty="0">
                <a:latin typeface="Times New Roman"/>
                <a:cs typeface="Times New Roman"/>
              </a:rPr>
              <a:t>30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852805" algn="l"/>
                <a:tab pos="1256665" algn="l"/>
                <a:tab pos="1645285" algn="l"/>
                <a:tab pos="2016125" algn="l"/>
                <a:tab pos="2506345" algn="l"/>
              </a:tabLst>
            </a:pPr>
            <a:r>
              <a:rPr sz="1200" dirty="0">
                <a:latin typeface="Times New Roman"/>
                <a:cs typeface="Times New Roman"/>
              </a:rPr>
              <a:t>10%	2.5	2.5	2.5	2.5	</a:t>
            </a:r>
            <a:r>
              <a:rPr sz="1200" b="1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852805" algn="l"/>
                <a:tab pos="1256665" algn="l"/>
                <a:tab pos="1645285" algn="l"/>
                <a:tab pos="2016125" algn="l"/>
                <a:tab pos="2506345" algn="l"/>
              </a:tabLst>
            </a:pPr>
            <a:r>
              <a:rPr sz="1200" dirty="0">
                <a:latin typeface="Times New Roman"/>
                <a:cs typeface="Times New Roman"/>
              </a:rPr>
              <a:t>10%	2.5	2.5	2.5	2.5	</a:t>
            </a:r>
            <a:r>
              <a:rPr sz="1200" b="1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  <a:tabLst>
                <a:tab pos="871219" algn="l"/>
                <a:tab pos="1276985" algn="l"/>
                <a:tab pos="1665605" algn="l"/>
                <a:tab pos="2033905" algn="l"/>
                <a:tab pos="2468245" algn="l"/>
              </a:tabLst>
            </a:pPr>
            <a:r>
              <a:rPr sz="1200" dirty="0">
                <a:latin typeface="Times New Roman"/>
                <a:cs typeface="Times New Roman"/>
              </a:rPr>
              <a:t>100%	</a:t>
            </a:r>
            <a:r>
              <a:rPr sz="1200" b="1" dirty="0">
                <a:latin typeface="Times New Roman"/>
                <a:cs typeface="Times New Roman"/>
              </a:rPr>
              <a:t>25	25	25	25	100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90159" y="6585305"/>
            <a:ext cx="376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Q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37069" y="4466590"/>
            <a:ext cx="20942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Parameters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5th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Star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442328" y="4721479"/>
            <a:ext cx="250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latin typeface="Times New Roman"/>
                <a:cs typeface="Times New Roman"/>
              </a:rPr>
              <a:t>Sr.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No.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38668" y="4812919"/>
            <a:ext cx="715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e</a:t>
            </a:r>
            <a:r>
              <a:rPr sz="1200" b="1" dirty="0">
                <a:latin typeface="Times New Roman"/>
                <a:cs typeface="Times New Roman"/>
              </a:rPr>
              <a:t>ter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58731" y="4812919"/>
            <a:ext cx="712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0" dirty="0">
                <a:latin typeface="Times New Roman"/>
                <a:cs typeface="Times New Roman"/>
              </a:rPr>
              <a:t>W</a:t>
            </a:r>
            <a:r>
              <a:rPr sz="1200" b="1" spc="-5" dirty="0">
                <a:latin typeface="Times New Roman"/>
                <a:cs typeface="Times New Roman"/>
              </a:rPr>
              <a:t>eig</a:t>
            </a:r>
            <a:r>
              <a:rPr sz="1200" b="1" dirty="0">
                <a:latin typeface="Times New Roman"/>
                <a:cs typeface="Times New Roman"/>
              </a:rPr>
              <a:t>htage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517005" y="5090236"/>
            <a:ext cx="22790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Student's </a:t>
            </a:r>
            <a:r>
              <a:rPr sz="1200" spc="-10" dirty="0">
                <a:latin typeface="Times New Roman"/>
                <a:cs typeface="Times New Roman"/>
              </a:rPr>
              <a:t>Feedback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Regarding</a:t>
            </a:r>
            <a:endParaRPr sz="1200" dirty="0">
              <a:latin typeface="Times New Roman"/>
              <a:cs typeface="Times New Roman"/>
            </a:endParaRPr>
          </a:p>
          <a:p>
            <a:pPr marL="334645" marR="5080" indent="-322580">
              <a:lnSpc>
                <a:spcPts val="1390"/>
              </a:lnSpc>
              <a:spcBef>
                <a:spcPts val="140"/>
              </a:spcBef>
              <a:tabLst>
                <a:tab pos="334645" algn="l"/>
              </a:tabLst>
            </a:pPr>
            <a:r>
              <a:rPr sz="1200" dirty="0">
                <a:latin typeface="Times New Roman"/>
                <a:cs typeface="Times New Roman"/>
              </a:rPr>
              <a:t>1	</a:t>
            </a:r>
            <a:r>
              <a:rPr sz="1800" spc="-7" baseline="2314" dirty="0">
                <a:latin typeface="Times New Roman"/>
                <a:cs typeface="Times New Roman"/>
              </a:rPr>
              <a:t>Services/</a:t>
            </a:r>
            <a:r>
              <a:rPr sz="1800" spc="22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Facilities</a:t>
            </a:r>
            <a:r>
              <a:rPr sz="1800" spc="22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provided</a:t>
            </a:r>
            <a:r>
              <a:rPr sz="1800" spc="22" baseline="2314" dirty="0">
                <a:latin typeface="Times New Roman"/>
                <a:cs typeface="Times New Roman"/>
              </a:rPr>
              <a:t> </a:t>
            </a:r>
            <a:r>
              <a:rPr sz="1800" baseline="2314" dirty="0">
                <a:latin typeface="Times New Roman"/>
                <a:cs typeface="Times New Roman"/>
              </a:rPr>
              <a:t>by </a:t>
            </a:r>
            <a:r>
              <a:rPr sz="1800" spc="-427" baseline="2314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425431" y="527989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50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517005" y="5655055"/>
            <a:ext cx="1708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645" algn="l"/>
              </a:tabLst>
            </a:pPr>
            <a:r>
              <a:rPr sz="1200" dirty="0">
                <a:latin typeface="Times New Roman"/>
                <a:cs typeface="Times New Roman"/>
              </a:rPr>
              <a:t>2	</a:t>
            </a:r>
            <a:r>
              <a:rPr sz="1200" spc="-5" dirty="0">
                <a:latin typeface="Times New Roman"/>
                <a:cs typeface="Times New Roman"/>
              </a:rPr>
              <a:t>Reward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Points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Earned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25431" y="5655055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20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6517005" y="5939129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39204" y="5847079"/>
            <a:ext cx="2161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Contribution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Monthly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Annual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Magazines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ICCR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25431" y="5939129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17005" y="6314338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839204" y="6222898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Submission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Annu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port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 </a:t>
            </a: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425431" y="6314338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827644" y="6597802"/>
            <a:ext cx="3365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90" dirty="0">
                <a:latin typeface="Times New Roman"/>
                <a:cs typeface="Times New Roman"/>
              </a:rPr>
              <a:t>T</a:t>
            </a:r>
            <a:r>
              <a:rPr sz="1200" dirty="0">
                <a:latin typeface="Times New Roman"/>
                <a:cs typeface="Times New Roman"/>
              </a:rPr>
              <a:t>ot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7331" y="6597802"/>
            <a:ext cx="2540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553829" y="2840863"/>
            <a:ext cx="2629535" cy="1403350"/>
            <a:chOff x="9553829" y="2840863"/>
            <a:chExt cx="2629535" cy="1403350"/>
          </a:xfrm>
        </p:grpSpPr>
        <p:sp>
          <p:nvSpPr>
            <p:cNvPr id="78" name="object 78"/>
            <p:cNvSpPr/>
            <p:nvPr/>
          </p:nvSpPr>
          <p:spPr>
            <a:xfrm>
              <a:off x="9566529" y="2853486"/>
              <a:ext cx="2604135" cy="1377950"/>
            </a:xfrm>
            <a:custGeom>
              <a:avLst/>
              <a:gdLst/>
              <a:ahLst/>
              <a:cxnLst/>
              <a:rect l="l" t="t" r="r" b="b"/>
              <a:pathLst>
                <a:path w="2604134" h="1377950">
                  <a:moveTo>
                    <a:pt x="2603754" y="201688"/>
                  </a:moveTo>
                  <a:lnTo>
                    <a:pt x="0" y="201688"/>
                  </a:lnTo>
                  <a:lnTo>
                    <a:pt x="0" y="1377645"/>
                  </a:lnTo>
                  <a:lnTo>
                    <a:pt x="2603754" y="1377645"/>
                  </a:lnTo>
                  <a:lnTo>
                    <a:pt x="2603754" y="201688"/>
                  </a:lnTo>
                  <a:close/>
                </a:path>
                <a:path w="2604134" h="1377950">
                  <a:moveTo>
                    <a:pt x="2603754" y="0"/>
                  </a:moveTo>
                  <a:lnTo>
                    <a:pt x="0" y="0"/>
                  </a:lnTo>
                  <a:lnTo>
                    <a:pt x="0" y="201625"/>
                  </a:lnTo>
                  <a:lnTo>
                    <a:pt x="2603754" y="201625"/>
                  </a:lnTo>
                  <a:lnTo>
                    <a:pt x="2603754" y="0"/>
                  </a:lnTo>
                  <a:close/>
                </a:path>
              </a:pathLst>
            </a:custGeom>
            <a:solidFill>
              <a:srgbClr val="FFE7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60179" y="3048762"/>
              <a:ext cx="2616835" cy="12700"/>
            </a:xfrm>
            <a:custGeom>
              <a:avLst/>
              <a:gdLst/>
              <a:ahLst/>
              <a:cxnLst/>
              <a:rect l="l" t="t" r="r" b="b"/>
              <a:pathLst>
                <a:path w="2616834" h="12700">
                  <a:moveTo>
                    <a:pt x="0" y="12700"/>
                  </a:moveTo>
                  <a:lnTo>
                    <a:pt x="2616454" y="12700"/>
                  </a:lnTo>
                  <a:lnTo>
                    <a:pt x="261645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560179" y="2847213"/>
              <a:ext cx="2616835" cy="1390650"/>
            </a:xfrm>
            <a:custGeom>
              <a:avLst/>
              <a:gdLst/>
              <a:ahLst/>
              <a:cxnLst/>
              <a:rect l="l" t="t" r="r" b="b"/>
              <a:pathLst>
                <a:path w="2616834" h="1390650">
                  <a:moveTo>
                    <a:pt x="6350" y="0"/>
                  </a:moveTo>
                  <a:lnTo>
                    <a:pt x="6350" y="1390269"/>
                  </a:lnTo>
                </a:path>
                <a:path w="2616834" h="1390650">
                  <a:moveTo>
                    <a:pt x="2610104" y="0"/>
                  </a:moveTo>
                  <a:lnTo>
                    <a:pt x="2610104" y="1390269"/>
                  </a:lnTo>
                </a:path>
                <a:path w="2616834" h="1390650">
                  <a:moveTo>
                    <a:pt x="0" y="6350"/>
                  </a:moveTo>
                  <a:lnTo>
                    <a:pt x="2616454" y="6350"/>
                  </a:lnTo>
                </a:path>
                <a:path w="2616834" h="1390650">
                  <a:moveTo>
                    <a:pt x="0" y="1383919"/>
                  </a:moveTo>
                  <a:lnTo>
                    <a:pt x="2616454" y="138391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9863455" y="2843276"/>
            <a:ext cx="2103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Parameters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Feedback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652761" y="3077971"/>
            <a:ext cx="21164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Scholarship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Stipend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Disbursement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Grievance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Redressal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Hostel/Private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Accommodation</a:t>
            </a:r>
            <a:endParaRPr sz="1200" dirty="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Medical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Claim</a:t>
            </a:r>
          </a:p>
          <a:p>
            <a:pPr marL="18478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5" dirty="0">
                <a:latin typeface="Times New Roman"/>
                <a:cs typeface="Times New Roman"/>
              </a:rPr>
              <a:t>Support from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Regional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Office</a:t>
            </a:r>
            <a:endParaRPr sz="1200" dirty="0">
              <a:latin typeface="Times New Roman"/>
              <a:cs typeface="Times New Roman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9905110" y="5926454"/>
            <a:ext cx="2211070" cy="889635"/>
            <a:chOff x="9905110" y="5926454"/>
            <a:chExt cx="2211070" cy="889635"/>
          </a:xfrm>
        </p:grpSpPr>
        <p:sp>
          <p:nvSpPr>
            <p:cNvPr id="84" name="object 84"/>
            <p:cNvSpPr/>
            <p:nvPr/>
          </p:nvSpPr>
          <p:spPr>
            <a:xfrm>
              <a:off x="9917810" y="5939154"/>
              <a:ext cx="2185670" cy="265430"/>
            </a:xfrm>
            <a:custGeom>
              <a:avLst/>
              <a:gdLst/>
              <a:ahLst/>
              <a:cxnLst/>
              <a:rect l="l" t="t" r="r" b="b"/>
              <a:pathLst>
                <a:path w="2185670" h="265429">
                  <a:moveTo>
                    <a:pt x="2185289" y="0"/>
                  </a:moveTo>
                  <a:lnTo>
                    <a:pt x="0" y="0"/>
                  </a:lnTo>
                  <a:lnTo>
                    <a:pt x="0" y="265163"/>
                  </a:lnTo>
                  <a:lnTo>
                    <a:pt x="2185289" y="265163"/>
                  </a:lnTo>
                  <a:lnTo>
                    <a:pt x="218528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917811" y="6204318"/>
              <a:ext cx="2185670" cy="599440"/>
            </a:xfrm>
            <a:custGeom>
              <a:avLst/>
              <a:gdLst/>
              <a:ahLst/>
              <a:cxnLst/>
              <a:rect l="l" t="t" r="r" b="b"/>
              <a:pathLst>
                <a:path w="2185670" h="599440">
                  <a:moveTo>
                    <a:pt x="2185289" y="0"/>
                  </a:moveTo>
                  <a:lnTo>
                    <a:pt x="1127163" y="0"/>
                  </a:lnTo>
                  <a:lnTo>
                    <a:pt x="0" y="0"/>
                  </a:lnTo>
                  <a:lnTo>
                    <a:pt x="0" y="199605"/>
                  </a:lnTo>
                  <a:lnTo>
                    <a:pt x="0" y="399224"/>
                  </a:lnTo>
                  <a:lnTo>
                    <a:pt x="0" y="598843"/>
                  </a:lnTo>
                  <a:lnTo>
                    <a:pt x="1127125" y="598843"/>
                  </a:lnTo>
                  <a:lnTo>
                    <a:pt x="2185289" y="598843"/>
                  </a:lnTo>
                  <a:lnTo>
                    <a:pt x="2185289" y="399224"/>
                  </a:lnTo>
                  <a:lnTo>
                    <a:pt x="2185289" y="199605"/>
                  </a:lnTo>
                  <a:lnTo>
                    <a:pt x="2185289" y="0"/>
                  </a:lnTo>
                  <a:close/>
                </a:path>
              </a:pathLst>
            </a:custGeom>
            <a:solidFill>
              <a:srgbClr val="EAEE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86"/>
            <p:cNvSpPr/>
            <p:nvPr/>
          </p:nvSpPr>
          <p:spPr>
            <a:xfrm>
              <a:off x="9911460" y="5932804"/>
              <a:ext cx="2198370" cy="876935"/>
            </a:xfrm>
            <a:custGeom>
              <a:avLst/>
              <a:gdLst/>
              <a:ahLst/>
              <a:cxnLst/>
              <a:rect l="l" t="t" r="r" b="b"/>
              <a:pathLst>
                <a:path w="2198370" h="876934">
                  <a:moveTo>
                    <a:pt x="1133475" y="265163"/>
                  </a:moveTo>
                  <a:lnTo>
                    <a:pt x="1133475" y="876702"/>
                  </a:lnTo>
                </a:path>
                <a:path w="2198370" h="876934">
                  <a:moveTo>
                    <a:pt x="0" y="271513"/>
                  </a:moveTo>
                  <a:lnTo>
                    <a:pt x="2197989" y="271513"/>
                  </a:lnTo>
                </a:path>
                <a:path w="2198370" h="876934">
                  <a:moveTo>
                    <a:pt x="0" y="471119"/>
                  </a:moveTo>
                  <a:lnTo>
                    <a:pt x="2197989" y="471119"/>
                  </a:lnTo>
                </a:path>
                <a:path w="2198370" h="876934">
                  <a:moveTo>
                    <a:pt x="0" y="670737"/>
                  </a:moveTo>
                  <a:lnTo>
                    <a:pt x="2197989" y="670737"/>
                  </a:lnTo>
                </a:path>
                <a:path w="2198370" h="876934">
                  <a:moveTo>
                    <a:pt x="6350" y="0"/>
                  </a:moveTo>
                  <a:lnTo>
                    <a:pt x="6350" y="876702"/>
                  </a:lnTo>
                </a:path>
                <a:path w="2198370" h="876934">
                  <a:moveTo>
                    <a:pt x="2191639" y="0"/>
                  </a:moveTo>
                  <a:lnTo>
                    <a:pt x="2191639" y="876702"/>
                  </a:lnTo>
                </a:path>
                <a:path w="2198370" h="876934">
                  <a:moveTo>
                    <a:pt x="0" y="6350"/>
                  </a:moveTo>
                  <a:lnTo>
                    <a:pt x="2197989" y="6350"/>
                  </a:lnTo>
                </a:path>
                <a:path w="2198370" h="876934">
                  <a:moveTo>
                    <a:pt x="0" y="870352"/>
                  </a:moveTo>
                  <a:lnTo>
                    <a:pt x="2197989" y="8703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9753600" y="4648200"/>
            <a:ext cx="2132330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4953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Effective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Score</a:t>
            </a:r>
            <a:r>
              <a:rPr sz="1200" b="1" spc="-5" dirty="0">
                <a:latin typeface="Times New Roman"/>
                <a:cs typeface="Times New Roman"/>
              </a:rPr>
              <a:t> Range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 </a:t>
            </a:r>
            <a:r>
              <a:rPr sz="1200" b="1" spc="-28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allocation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from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Quarter</a:t>
            </a:r>
            <a:r>
              <a:rPr sz="1200" b="1" dirty="0">
                <a:latin typeface="Times New Roman"/>
                <a:cs typeface="Times New Roman"/>
              </a:rPr>
              <a:t> 1 to 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Quarter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  <a:p>
            <a:pPr marL="156210">
              <a:lnSpc>
                <a:spcPct val="100000"/>
              </a:lnSpc>
              <a:spcBef>
                <a:spcPts val="155"/>
              </a:spcBef>
              <a:tabLst>
                <a:tab pos="116268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Score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Range	</a:t>
            </a:r>
            <a:r>
              <a:rPr sz="1200" b="1" dirty="0">
                <a:latin typeface="Times New Roman"/>
                <a:cs typeface="Times New Roman"/>
              </a:rPr>
              <a:t>Star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allocation</a:t>
            </a:r>
            <a:endParaRPr sz="1200" dirty="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325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0&lt;=Score&lt;=25	</a:t>
            </a:r>
            <a:r>
              <a:rPr sz="1200" dirty="0">
                <a:latin typeface="Times New Roman"/>
                <a:cs typeface="Times New Roman"/>
              </a:rPr>
              <a:t>1</a:t>
            </a:r>
          </a:p>
          <a:p>
            <a:pPr marL="110489">
              <a:lnSpc>
                <a:spcPct val="100000"/>
              </a:lnSpc>
              <a:spcBef>
                <a:spcPts val="334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25&lt;Score&lt;=50	</a:t>
            </a:r>
            <a:r>
              <a:rPr sz="1200" dirty="0">
                <a:latin typeface="Times New Roman"/>
                <a:cs typeface="Times New Roman"/>
              </a:rPr>
              <a:t>2</a:t>
            </a:r>
          </a:p>
          <a:p>
            <a:pPr marL="110489">
              <a:lnSpc>
                <a:spcPct val="100000"/>
              </a:lnSpc>
              <a:spcBef>
                <a:spcPts val="325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50&lt;Score&lt;=75	</a:t>
            </a:r>
            <a:r>
              <a:rPr sz="1200" dirty="0">
                <a:latin typeface="Times New Roman"/>
                <a:cs typeface="Times New Roman"/>
              </a:rPr>
              <a:t>3</a:t>
            </a:r>
          </a:p>
          <a:p>
            <a:pPr marL="72390">
              <a:lnSpc>
                <a:spcPct val="100000"/>
              </a:lnSpc>
              <a:spcBef>
                <a:spcPts val="330"/>
              </a:spcBef>
              <a:tabLst>
                <a:tab pos="1600200" algn="l"/>
              </a:tabLst>
            </a:pPr>
            <a:r>
              <a:rPr sz="1200" spc="-5" dirty="0">
                <a:latin typeface="Times New Roman"/>
                <a:cs typeface="Times New Roman"/>
              </a:rPr>
              <a:t>75&lt;Score&lt;=100	</a:t>
            </a:r>
            <a:r>
              <a:rPr sz="1200" dirty="0">
                <a:latin typeface="Times New Roman"/>
                <a:cs typeface="Times New Roman"/>
              </a:rPr>
              <a:t>4</a:t>
            </a:r>
          </a:p>
          <a:p>
            <a:pPr marR="5080" algn="r">
              <a:lnSpc>
                <a:spcPct val="100000"/>
              </a:lnSpc>
              <a:spcBef>
                <a:spcPts val="810"/>
              </a:spcBef>
            </a:pPr>
            <a:r>
              <a:rPr sz="1100" b="1" dirty="0">
                <a:latin typeface="Times New Roman"/>
                <a:cs typeface="Times New Roman"/>
              </a:rPr>
              <a:t>Score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range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Times New Roman"/>
                <a:cs typeface="Times New Roman"/>
              </a:rPr>
              <a:t>for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5th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Star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5" dirty="0">
                <a:latin typeface="Times New Roman"/>
                <a:cs typeface="Times New Roman"/>
              </a:rPr>
              <a:t>allocation:</a:t>
            </a:r>
            <a:endParaRPr sz="1100" dirty="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spcBef>
                <a:spcPts val="400"/>
              </a:spcBef>
              <a:tabLst>
                <a:tab pos="1023619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Sc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Range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r>
              <a:rPr sz="1200" b="1" dirty="0">
                <a:latin typeface="Times New Roman"/>
                <a:cs typeface="Times New Roman"/>
              </a:rPr>
              <a:t>tar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allo</a:t>
            </a:r>
            <a:r>
              <a:rPr sz="1200" b="1" spc="-5" dirty="0">
                <a:latin typeface="Times New Roman"/>
                <a:cs typeface="Times New Roman"/>
              </a:rPr>
              <a:t>c</a:t>
            </a:r>
            <a:r>
              <a:rPr sz="1200" b="1" dirty="0">
                <a:latin typeface="Times New Roman"/>
                <a:cs typeface="Times New Roman"/>
              </a:rPr>
              <a:t>ation</a:t>
            </a:r>
            <a:endParaRPr sz="1200" dirty="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  <a:spcBef>
                <a:spcPts val="130"/>
              </a:spcBef>
              <a:tabLst>
                <a:tab pos="1534160" algn="l"/>
              </a:tabLst>
            </a:pPr>
            <a:r>
              <a:rPr sz="1200" spc="-5" dirty="0">
                <a:latin typeface="Times New Roman"/>
                <a:cs typeface="Times New Roman"/>
              </a:rPr>
              <a:t>Score&lt;50	</a:t>
            </a:r>
            <a:r>
              <a:rPr sz="1200" dirty="0">
                <a:latin typeface="Times New Roman"/>
                <a:cs typeface="Times New Roman"/>
              </a:rPr>
              <a:t>0.5</a:t>
            </a:r>
          </a:p>
          <a:p>
            <a:pPr marL="202565">
              <a:lnSpc>
                <a:spcPct val="100000"/>
              </a:lnSpc>
              <a:spcBef>
                <a:spcPts val="135"/>
              </a:spcBef>
              <a:tabLst>
                <a:tab pos="1590675" algn="l"/>
              </a:tabLst>
            </a:pPr>
            <a:r>
              <a:rPr sz="1200" spc="-5" dirty="0">
                <a:latin typeface="Times New Roman"/>
                <a:cs typeface="Times New Roman"/>
              </a:rPr>
              <a:t>Score=&gt;50	</a:t>
            </a:r>
            <a:r>
              <a:rPr sz="1200" dirty="0">
                <a:latin typeface="Times New Roman"/>
                <a:cs typeface="Times New Roman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19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195810" cy="6870700"/>
            <a:chOff x="-6350" y="0"/>
            <a:chExt cx="12195810" cy="6870700"/>
          </a:xfrm>
        </p:grpSpPr>
        <p:sp>
          <p:nvSpPr>
            <p:cNvPr id="3" name="object 3"/>
            <p:cNvSpPr/>
            <p:nvPr/>
          </p:nvSpPr>
          <p:spPr>
            <a:xfrm>
              <a:off x="4588764" y="10668"/>
              <a:ext cx="4768850" cy="6847840"/>
            </a:xfrm>
            <a:custGeom>
              <a:avLst/>
              <a:gdLst/>
              <a:ahLst/>
              <a:cxnLst/>
              <a:rect l="l" t="t" r="r" b="b"/>
              <a:pathLst>
                <a:path w="4768850" h="6847840">
                  <a:moveTo>
                    <a:pt x="4768595" y="0"/>
                  </a:moveTo>
                  <a:lnTo>
                    <a:pt x="0" y="0"/>
                  </a:lnTo>
                  <a:lnTo>
                    <a:pt x="0" y="6847332"/>
                  </a:lnTo>
                  <a:lnTo>
                    <a:pt x="4768595" y="6847332"/>
                  </a:lnTo>
                  <a:lnTo>
                    <a:pt x="4768595" y="0"/>
                  </a:lnTo>
                  <a:close/>
                </a:path>
              </a:pathLst>
            </a:custGeom>
            <a:solidFill>
              <a:srgbClr val="F8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8764" y="10668"/>
              <a:ext cx="4768850" cy="6847840"/>
            </a:xfrm>
            <a:custGeom>
              <a:avLst/>
              <a:gdLst/>
              <a:ahLst/>
              <a:cxnLst/>
              <a:rect l="l" t="t" r="r" b="b"/>
              <a:pathLst>
                <a:path w="4768850" h="6847840">
                  <a:moveTo>
                    <a:pt x="0" y="6847332"/>
                  </a:moveTo>
                  <a:lnTo>
                    <a:pt x="4768595" y="6847332"/>
                  </a:lnTo>
                  <a:lnTo>
                    <a:pt x="4768595" y="0"/>
                  </a:lnTo>
                  <a:lnTo>
                    <a:pt x="0" y="0"/>
                  </a:lnTo>
                  <a:lnTo>
                    <a:pt x="0" y="684733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90415" cy="6858000"/>
            </a:xfrm>
            <a:custGeom>
              <a:avLst/>
              <a:gdLst/>
              <a:ahLst/>
              <a:cxnLst/>
              <a:rect l="l" t="t" r="r" b="b"/>
              <a:pathLst>
                <a:path w="4590415" h="6858000">
                  <a:moveTo>
                    <a:pt x="459028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90288" y="6858000"/>
                  </a:lnTo>
                  <a:lnTo>
                    <a:pt x="4590288" y="0"/>
                  </a:lnTo>
                  <a:close/>
                </a:path>
              </a:pathLst>
            </a:custGeom>
            <a:solidFill>
              <a:srgbClr val="F3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4590415" cy="6858000"/>
            </a:xfrm>
            <a:custGeom>
              <a:avLst/>
              <a:gdLst/>
              <a:ahLst/>
              <a:cxnLst/>
              <a:rect l="l" t="t" r="r" b="b"/>
              <a:pathLst>
                <a:path w="4590415" h="6858000">
                  <a:moveTo>
                    <a:pt x="0" y="6858000"/>
                  </a:moveTo>
                  <a:lnTo>
                    <a:pt x="4590288" y="6858000"/>
                  </a:lnTo>
                  <a:lnTo>
                    <a:pt x="459028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84792" y="594359"/>
              <a:ext cx="2798445" cy="757555"/>
            </a:xfrm>
            <a:custGeom>
              <a:avLst/>
              <a:gdLst/>
              <a:ahLst/>
              <a:cxnLst/>
              <a:rect l="l" t="t" r="r" b="b"/>
              <a:pathLst>
                <a:path w="2798445" h="757555">
                  <a:moveTo>
                    <a:pt x="2798063" y="0"/>
                  </a:moveTo>
                  <a:lnTo>
                    <a:pt x="0" y="0"/>
                  </a:lnTo>
                  <a:lnTo>
                    <a:pt x="0" y="757427"/>
                  </a:lnTo>
                  <a:lnTo>
                    <a:pt x="2798063" y="757427"/>
                  </a:lnTo>
                  <a:lnTo>
                    <a:pt x="2798063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84792" y="594359"/>
              <a:ext cx="2798445" cy="757555"/>
            </a:xfrm>
            <a:custGeom>
              <a:avLst/>
              <a:gdLst/>
              <a:ahLst/>
              <a:cxnLst/>
              <a:rect l="l" t="t" r="r" b="b"/>
              <a:pathLst>
                <a:path w="2798445" h="757555">
                  <a:moveTo>
                    <a:pt x="0" y="757427"/>
                  </a:moveTo>
                  <a:lnTo>
                    <a:pt x="2798063" y="757427"/>
                  </a:lnTo>
                  <a:lnTo>
                    <a:pt x="2798063" y="0"/>
                  </a:lnTo>
                  <a:lnTo>
                    <a:pt x="0" y="0"/>
                  </a:lnTo>
                  <a:lnTo>
                    <a:pt x="0" y="757427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80219" y="1374647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2798064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798064" y="758951"/>
                  </a:lnTo>
                  <a:lnTo>
                    <a:pt x="2798064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80219" y="1374647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0" y="758951"/>
                  </a:moveTo>
                  <a:lnTo>
                    <a:pt x="2798064" y="758951"/>
                  </a:lnTo>
                  <a:lnTo>
                    <a:pt x="279806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84792" y="2164079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2798063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798063" y="758951"/>
                  </a:lnTo>
                  <a:lnTo>
                    <a:pt x="2798063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84792" y="2164079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0" y="758951"/>
                  </a:moveTo>
                  <a:lnTo>
                    <a:pt x="2798063" y="758951"/>
                  </a:lnTo>
                  <a:lnTo>
                    <a:pt x="2798063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80219" y="2955035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2798064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798064" y="758951"/>
                  </a:lnTo>
                  <a:lnTo>
                    <a:pt x="2798064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80219" y="2955035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0" y="758951"/>
                  </a:moveTo>
                  <a:lnTo>
                    <a:pt x="2798064" y="758951"/>
                  </a:lnTo>
                  <a:lnTo>
                    <a:pt x="279806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80219" y="3742944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2798064" y="0"/>
                  </a:moveTo>
                  <a:lnTo>
                    <a:pt x="0" y="0"/>
                  </a:lnTo>
                  <a:lnTo>
                    <a:pt x="0" y="758951"/>
                  </a:lnTo>
                  <a:lnTo>
                    <a:pt x="2798064" y="758951"/>
                  </a:lnTo>
                  <a:lnTo>
                    <a:pt x="2798064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80219" y="3742944"/>
              <a:ext cx="2798445" cy="759460"/>
            </a:xfrm>
            <a:custGeom>
              <a:avLst/>
              <a:gdLst/>
              <a:ahLst/>
              <a:cxnLst/>
              <a:rect l="l" t="t" r="r" b="b"/>
              <a:pathLst>
                <a:path w="2798445" h="759460">
                  <a:moveTo>
                    <a:pt x="0" y="758951"/>
                  </a:moveTo>
                  <a:lnTo>
                    <a:pt x="2798064" y="758951"/>
                  </a:lnTo>
                  <a:lnTo>
                    <a:pt x="2798064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80219" y="4533900"/>
              <a:ext cx="2798445" cy="757555"/>
            </a:xfrm>
            <a:custGeom>
              <a:avLst/>
              <a:gdLst/>
              <a:ahLst/>
              <a:cxnLst/>
              <a:rect l="l" t="t" r="r" b="b"/>
              <a:pathLst>
                <a:path w="2798445" h="757554">
                  <a:moveTo>
                    <a:pt x="2798064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2798064" y="757428"/>
                  </a:lnTo>
                  <a:lnTo>
                    <a:pt x="2798064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80219" y="4533900"/>
              <a:ext cx="2798445" cy="757555"/>
            </a:xfrm>
            <a:custGeom>
              <a:avLst/>
              <a:gdLst/>
              <a:ahLst/>
              <a:cxnLst/>
              <a:rect l="l" t="t" r="r" b="b"/>
              <a:pathLst>
                <a:path w="2798445" h="757554">
                  <a:moveTo>
                    <a:pt x="0" y="757428"/>
                  </a:moveTo>
                  <a:lnTo>
                    <a:pt x="2798064" y="757428"/>
                  </a:lnTo>
                  <a:lnTo>
                    <a:pt x="2798064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460483" y="589864"/>
            <a:ext cx="2607310" cy="469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192405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Team </a:t>
            </a:r>
            <a:r>
              <a:rPr sz="1200" spc="-10" dirty="0">
                <a:latin typeface="Times New Roman"/>
                <a:cs typeface="Times New Roman"/>
              </a:rPr>
              <a:t>Leader </a:t>
            </a:r>
            <a:r>
              <a:rPr sz="1200" spc="-5" dirty="0">
                <a:latin typeface="Times New Roman"/>
                <a:cs typeface="Times New Roman"/>
              </a:rPr>
              <a:t>Name: </a:t>
            </a:r>
            <a:r>
              <a:rPr sz="1200" dirty="0">
                <a:latin typeface="Times New Roman"/>
                <a:cs typeface="Times New Roman"/>
              </a:rPr>
              <a:t>Anujkumar </a:t>
            </a:r>
            <a:r>
              <a:rPr sz="1200" spc="-30" dirty="0">
                <a:latin typeface="Times New Roman"/>
                <a:cs typeface="Times New Roman"/>
              </a:rPr>
              <a:t>Yadav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endParaRPr sz="1200">
              <a:latin typeface="Times New Roman"/>
              <a:cs typeface="Times New Roman"/>
            </a:endParaRPr>
          </a:p>
          <a:p>
            <a:pPr marL="16510" marR="673735">
              <a:lnSpc>
                <a:spcPts val="1400"/>
              </a:lnSpc>
              <a:spcBef>
                <a:spcPts val="85"/>
              </a:spcBef>
            </a:pPr>
            <a:r>
              <a:rPr sz="1200" spc="-5" dirty="0">
                <a:latin typeface="Times New Roman"/>
                <a:cs typeface="Times New Roman"/>
              </a:rPr>
              <a:t>Stream: </a:t>
            </a:r>
            <a:r>
              <a:rPr sz="1200" dirty="0">
                <a:latin typeface="Times New Roman"/>
                <a:cs typeface="Times New Roman"/>
              </a:rPr>
              <a:t>Computer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II: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200" spc="-30" dirty="0">
                <a:latin typeface="Times New Roman"/>
                <a:cs typeface="Times New Roman"/>
              </a:rPr>
              <a:t>Team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 Name</a:t>
            </a:r>
            <a:r>
              <a:rPr sz="1200" dirty="0">
                <a:latin typeface="Times New Roman"/>
                <a:cs typeface="Times New Roman"/>
              </a:rPr>
              <a:t> :</a:t>
            </a:r>
            <a:r>
              <a:rPr sz="1200" spc="-5" dirty="0">
                <a:latin typeface="Times New Roman"/>
                <a:cs typeface="Times New Roman"/>
              </a:rPr>
              <a:t> Prem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Mungle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Times New Roman"/>
                <a:cs typeface="Times New Roman"/>
              </a:rPr>
              <a:t>Branch: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endParaRPr sz="1200">
              <a:latin typeface="Times New Roman"/>
              <a:cs typeface="Times New Roman"/>
            </a:endParaRPr>
          </a:p>
          <a:p>
            <a:pPr marL="12700" marR="680720">
              <a:lnSpc>
                <a:spcPts val="1400"/>
              </a:lnSpc>
              <a:spcBef>
                <a:spcPts val="80"/>
              </a:spcBef>
            </a:pPr>
            <a:r>
              <a:rPr sz="1200" spc="-5" dirty="0">
                <a:latin typeface="Times New Roman"/>
                <a:cs typeface="Times New Roman"/>
              </a:rPr>
              <a:t>Stream: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Computer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II:</a:t>
            </a:r>
            <a:endParaRPr sz="1200">
              <a:latin typeface="Times New Roman"/>
              <a:cs typeface="Times New Roman"/>
            </a:endParaRPr>
          </a:p>
          <a:p>
            <a:pPr marL="16510" marR="5080">
              <a:lnSpc>
                <a:spcPct val="100000"/>
              </a:lnSpc>
              <a:spcBef>
                <a:spcPts val="459"/>
              </a:spcBef>
            </a:pP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 Name : </a:t>
            </a:r>
            <a:r>
              <a:rPr sz="1200" spc="-5" dirty="0">
                <a:latin typeface="Times New Roman"/>
                <a:cs typeface="Times New Roman"/>
              </a:rPr>
              <a:t>Harsh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Kushwaha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endParaRPr sz="1200">
              <a:latin typeface="Times New Roman"/>
              <a:cs typeface="Times New Roman"/>
            </a:endParaRPr>
          </a:p>
          <a:p>
            <a:pPr marL="16510">
              <a:lnSpc>
                <a:spcPts val="1420"/>
              </a:lnSpc>
            </a:pPr>
            <a:r>
              <a:rPr sz="1200" spc="-5" dirty="0">
                <a:latin typeface="Times New Roman"/>
                <a:cs typeface="Times New Roman"/>
              </a:rPr>
              <a:t>Stream: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endParaRPr sz="1200">
              <a:latin typeface="Times New Roman"/>
              <a:cs typeface="Times New Roman"/>
            </a:endParaRPr>
          </a:p>
          <a:p>
            <a:pPr marL="16510">
              <a:lnSpc>
                <a:spcPts val="1420"/>
              </a:lnSpc>
            </a:pPr>
            <a:r>
              <a:rPr sz="1200" spc="-40" dirty="0">
                <a:latin typeface="Times New Roman"/>
                <a:cs typeface="Times New Roman"/>
              </a:rPr>
              <a:t>Year</a:t>
            </a:r>
            <a:r>
              <a:rPr sz="1200" spc="-20" dirty="0">
                <a:latin typeface="Times New Roman"/>
                <a:cs typeface="Times New Roman"/>
              </a:rPr>
              <a:t> II:</a:t>
            </a:r>
            <a:endParaRPr sz="1200">
              <a:latin typeface="Times New Roman"/>
              <a:cs typeface="Times New Roman"/>
            </a:endParaRPr>
          </a:p>
          <a:p>
            <a:pPr marL="12700" marR="403225">
              <a:lnSpc>
                <a:spcPct val="100000"/>
              </a:lnSpc>
              <a:spcBef>
                <a:spcPts val="495"/>
              </a:spcBef>
            </a:pP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 :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Aditya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Jha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endParaRPr sz="1200">
              <a:latin typeface="Times New Roman"/>
              <a:cs typeface="Times New Roman"/>
            </a:endParaRPr>
          </a:p>
          <a:p>
            <a:pPr marL="12700" marR="678180">
              <a:lnSpc>
                <a:spcPts val="1400"/>
              </a:lnSpc>
              <a:spcBef>
                <a:spcPts val="80"/>
              </a:spcBef>
            </a:pPr>
            <a:r>
              <a:rPr sz="1200" spc="-5" dirty="0">
                <a:latin typeface="Times New Roman"/>
                <a:cs typeface="Times New Roman"/>
              </a:rPr>
              <a:t>Stream: </a:t>
            </a:r>
            <a:r>
              <a:rPr sz="1200" dirty="0">
                <a:latin typeface="Times New Roman"/>
                <a:cs typeface="Times New Roman"/>
              </a:rPr>
              <a:t>Computer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II:</a:t>
            </a:r>
            <a:endParaRPr sz="1200">
              <a:latin typeface="Times New Roman"/>
              <a:cs typeface="Times New Roman"/>
            </a:endParaRPr>
          </a:p>
          <a:p>
            <a:pPr marL="12700" marR="150495">
              <a:lnSpc>
                <a:spcPct val="100000"/>
              </a:lnSpc>
              <a:spcBef>
                <a:spcPts val="450"/>
              </a:spcBef>
            </a:pP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Neha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Chopade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endParaRPr sz="1200">
              <a:latin typeface="Times New Roman"/>
              <a:cs typeface="Times New Roman"/>
            </a:endParaRPr>
          </a:p>
          <a:p>
            <a:pPr marL="12700" marR="678180">
              <a:lnSpc>
                <a:spcPts val="1400"/>
              </a:lnSpc>
              <a:spcBef>
                <a:spcPts val="80"/>
              </a:spcBef>
            </a:pPr>
            <a:r>
              <a:rPr sz="1200" spc="-5" dirty="0">
                <a:latin typeface="Times New Roman"/>
                <a:cs typeface="Times New Roman"/>
              </a:rPr>
              <a:t>Stream: </a:t>
            </a:r>
            <a:r>
              <a:rPr sz="1200" dirty="0">
                <a:latin typeface="Times New Roman"/>
                <a:cs typeface="Times New Roman"/>
              </a:rPr>
              <a:t>Computer </a:t>
            </a:r>
            <a:r>
              <a:rPr sz="1200" spc="-5" dirty="0">
                <a:latin typeface="Times New Roman"/>
                <a:cs typeface="Times New Roman"/>
              </a:rPr>
              <a:t>Engineering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Year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II: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459"/>
              </a:spcBef>
            </a:pPr>
            <a:r>
              <a:rPr sz="1200" spc="-25" dirty="0">
                <a:latin typeface="Times New Roman"/>
                <a:cs typeface="Times New Roman"/>
              </a:rPr>
              <a:t>Team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Member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Vaishnavi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Jayade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Branch: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B.Tech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5" dirty="0">
                <a:latin typeface="Times New Roman"/>
                <a:cs typeface="Times New Roman"/>
              </a:rPr>
              <a:t>Stream: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Engineering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40" dirty="0">
                <a:latin typeface="Times New Roman"/>
                <a:cs typeface="Times New Roman"/>
              </a:rPr>
              <a:t>Year</a:t>
            </a:r>
            <a:r>
              <a:rPr sz="1200" spc="-20" dirty="0">
                <a:latin typeface="Times New Roman"/>
                <a:cs typeface="Times New Roman"/>
              </a:rPr>
              <a:t> II: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73869" y="10413"/>
            <a:ext cx="2815590" cy="570865"/>
            <a:chOff x="9373869" y="10413"/>
            <a:chExt cx="2815590" cy="570865"/>
          </a:xfrm>
        </p:grpSpPr>
        <p:sp>
          <p:nvSpPr>
            <p:cNvPr id="21" name="object 21"/>
            <p:cNvSpPr/>
            <p:nvPr/>
          </p:nvSpPr>
          <p:spPr>
            <a:xfrm>
              <a:off x="9380219" y="16763"/>
              <a:ext cx="2802890" cy="558165"/>
            </a:xfrm>
            <a:custGeom>
              <a:avLst/>
              <a:gdLst/>
              <a:ahLst/>
              <a:cxnLst/>
              <a:rect l="l" t="t" r="r" b="b"/>
              <a:pathLst>
                <a:path w="2802890" h="558165">
                  <a:moveTo>
                    <a:pt x="2802635" y="0"/>
                  </a:moveTo>
                  <a:lnTo>
                    <a:pt x="0" y="0"/>
                  </a:lnTo>
                  <a:lnTo>
                    <a:pt x="0" y="557783"/>
                  </a:lnTo>
                  <a:lnTo>
                    <a:pt x="2802635" y="557783"/>
                  </a:lnTo>
                  <a:lnTo>
                    <a:pt x="2802635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80219" y="16763"/>
              <a:ext cx="2802890" cy="558165"/>
            </a:xfrm>
            <a:custGeom>
              <a:avLst/>
              <a:gdLst/>
              <a:ahLst/>
              <a:cxnLst/>
              <a:rect l="l" t="t" r="r" b="b"/>
              <a:pathLst>
                <a:path w="2802890" h="558165">
                  <a:moveTo>
                    <a:pt x="0" y="557783"/>
                  </a:moveTo>
                  <a:lnTo>
                    <a:pt x="2802635" y="557783"/>
                  </a:lnTo>
                  <a:lnTo>
                    <a:pt x="2802635" y="0"/>
                  </a:lnTo>
                  <a:lnTo>
                    <a:pt x="0" y="0"/>
                  </a:lnTo>
                  <a:lnTo>
                    <a:pt x="0" y="557783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775063" y="121665"/>
            <a:ext cx="2014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85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eam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Informat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44135" y="610869"/>
          <a:ext cx="4617085" cy="4927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238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ICCR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Dashboard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8FFCD"/>
                    </a:solidFill>
                  </a:tcPr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ICCR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Home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8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6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RO’s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Dashboard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8FFCD"/>
                    </a:solidFill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Feedback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8F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05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ICCR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Finance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8FFCD"/>
                    </a:solidFill>
                  </a:tcPr>
                </a:tc>
                <a:tc>
                  <a:txBody>
                    <a:bodyPr/>
                    <a:lstStyle/>
                    <a:p>
                      <a:pPr marL="6534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153923" y="99060"/>
            <a:ext cx="2908300" cy="399415"/>
          </a:xfrm>
          <a:custGeom>
            <a:avLst/>
            <a:gdLst/>
            <a:ahLst/>
            <a:cxnLst/>
            <a:rect l="l" t="t" r="r" b="b"/>
            <a:pathLst>
              <a:path w="2908300" h="399415">
                <a:moveTo>
                  <a:pt x="2907792" y="0"/>
                </a:moveTo>
                <a:lnTo>
                  <a:pt x="0" y="0"/>
                </a:lnTo>
                <a:lnTo>
                  <a:pt x="0" y="399288"/>
                </a:lnTo>
                <a:lnTo>
                  <a:pt x="2907792" y="399288"/>
                </a:lnTo>
                <a:lnTo>
                  <a:pt x="2907792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7088123" y="4256532"/>
            <a:ext cx="2155190" cy="1201420"/>
            <a:chOff x="7088123" y="4256532"/>
            <a:chExt cx="2155190" cy="120142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62543" y="4256532"/>
              <a:ext cx="521207" cy="56692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4155" y="4847844"/>
              <a:ext cx="557783" cy="5654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8411" y="4855464"/>
              <a:ext cx="629411" cy="60198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1523" y="4328160"/>
              <a:ext cx="464820" cy="4175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123" y="4328160"/>
              <a:ext cx="483107" cy="4343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5255" y="4902708"/>
              <a:ext cx="470916" cy="4998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5567" y="4265676"/>
              <a:ext cx="507492" cy="551688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32054" y="116586"/>
            <a:ext cx="20535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Use-Case</a:t>
            </a:r>
            <a:r>
              <a:rPr sz="2000" spc="-80" dirty="0"/>
              <a:t> </a:t>
            </a:r>
            <a:r>
              <a:rPr sz="2000" dirty="0"/>
              <a:t>Diagram</a:t>
            </a:r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4646676" y="99060"/>
            <a:ext cx="2909570" cy="399415"/>
          </a:xfrm>
          <a:custGeom>
            <a:avLst/>
            <a:gdLst/>
            <a:ahLst/>
            <a:cxnLst/>
            <a:rect l="l" t="t" r="r" b="b"/>
            <a:pathLst>
              <a:path w="2909570" h="399415">
                <a:moveTo>
                  <a:pt x="2909316" y="0"/>
                </a:moveTo>
                <a:lnTo>
                  <a:pt x="0" y="0"/>
                </a:lnTo>
                <a:lnTo>
                  <a:pt x="0" y="399288"/>
                </a:lnTo>
                <a:lnTo>
                  <a:pt x="2909316" y="399288"/>
                </a:lnTo>
                <a:lnTo>
                  <a:pt x="2909316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726304" y="116586"/>
            <a:ext cx="1130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Sn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psh</a:t>
            </a:r>
            <a:r>
              <a:rPr sz="2000" b="1" spc="5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40326" y="5641594"/>
            <a:ext cx="4699000" cy="1193800"/>
            <a:chOff x="4640326" y="5641594"/>
            <a:chExt cx="4699000" cy="1193800"/>
          </a:xfrm>
        </p:grpSpPr>
        <p:sp>
          <p:nvSpPr>
            <p:cNvPr id="38" name="object 38"/>
            <p:cNvSpPr/>
            <p:nvPr/>
          </p:nvSpPr>
          <p:spPr>
            <a:xfrm>
              <a:off x="4646676" y="5647944"/>
              <a:ext cx="4686300" cy="1181100"/>
            </a:xfrm>
            <a:custGeom>
              <a:avLst/>
              <a:gdLst/>
              <a:ahLst/>
              <a:cxnLst/>
              <a:rect l="l" t="t" r="r" b="b"/>
              <a:pathLst>
                <a:path w="4686300" h="1181100">
                  <a:moveTo>
                    <a:pt x="4686300" y="0"/>
                  </a:moveTo>
                  <a:lnTo>
                    <a:pt x="0" y="0"/>
                  </a:lnTo>
                  <a:lnTo>
                    <a:pt x="0" y="1181099"/>
                  </a:lnTo>
                  <a:lnTo>
                    <a:pt x="4686300" y="1181099"/>
                  </a:lnTo>
                  <a:lnTo>
                    <a:pt x="46863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46676" y="5647944"/>
              <a:ext cx="4686300" cy="1181100"/>
            </a:xfrm>
            <a:custGeom>
              <a:avLst/>
              <a:gdLst/>
              <a:ahLst/>
              <a:cxnLst/>
              <a:rect l="l" t="t" r="r" b="b"/>
              <a:pathLst>
                <a:path w="4686300" h="1181100">
                  <a:moveTo>
                    <a:pt x="0" y="1181099"/>
                  </a:moveTo>
                  <a:lnTo>
                    <a:pt x="4686300" y="1181099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118109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69282" y="5663590"/>
            <a:ext cx="4612640" cy="104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Times New Roman"/>
                <a:cs typeface="Times New Roman"/>
              </a:rPr>
              <a:t>Thus, </a:t>
            </a:r>
            <a:r>
              <a:rPr sz="1050" spc="-10" dirty="0">
                <a:latin typeface="Times New Roman"/>
                <a:cs typeface="Times New Roman"/>
              </a:rPr>
              <a:t>this </a:t>
            </a:r>
            <a:r>
              <a:rPr sz="1050" spc="-5" dirty="0">
                <a:latin typeface="Times New Roman"/>
                <a:cs typeface="Times New Roman"/>
              </a:rPr>
              <a:t>website </a:t>
            </a:r>
            <a:r>
              <a:rPr sz="1050" spc="-10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help ICCR to monitor </a:t>
            </a:r>
            <a:r>
              <a:rPr sz="1050" spc="-10" dirty="0">
                <a:latin typeface="Times New Roman"/>
                <a:cs typeface="Times New Roman"/>
              </a:rPr>
              <a:t>activities </a:t>
            </a:r>
            <a:r>
              <a:rPr sz="1050" spc="-5" dirty="0">
                <a:latin typeface="Times New Roman"/>
                <a:cs typeface="Times New Roman"/>
              </a:rPr>
              <a:t>performed </a:t>
            </a:r>
            <a:r>
              <a:rPr sz="1050" dirty="0">
                <a:latin typeface="Times New Roman"/>
                <a:cs typeface="Times New Roman"/>
              </a:rPr>
              <a:t>by regional </a:t>
            </a:r>
            <a:r>
              <a:rPr sz="1050" spc="-5" dirty="0">
                <a:latin typeface="Times New Roman"/>
                <a:cs typeface="Times New Roman"/>
              </a:rPr>
              <a:t>offices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and help </a:t>
            </a:r>
            <a:r>
              <a:rPr sz="1050" dirty="0">
                <a:latin typeface="Times New Roman"/>
                <a:cs typeface="Times New Roman"/>
              </a:rPr>
              <a:t>them </a:t>
            </a:r>
            <a:r>
              <a:rPr sz="1050" spc="-5" dirty="0">
                <a:latin typeface="Times New Roman"/>
                <a:cs typeface="Times New Roman"/>
              </a:rPr>
              <a:t>rate their performance. The website </a:t>
            </a:r>
            <a:r>
              <a:rPr sz="1050" spc="-10" dirty="0">
                <a:latin typeface="Times New Roman"/>
                <a:cs typeface="Times New Roman"/>
              </a:rPr>
              <a:t>will </a:t>
            </a:r>
            <a:r>
              <a:rPr sz="1050" spc="-5" dirty="0">
                <a:latin typeface="Times New Roman"/>
                <a:cs typeface="Times New Roman"/>
              </a:rPr>
              <a:t>also </a:t>
            </a:r>
            <a:r>
              <a:rPr sz="1050" dirty="0">
                <a:latin typeface="Times New Roman"/>
                <a:cs typeface="Times New Roman"/>
              </a:rPr>
              <a:t>help </a:t>
            </a:r>
            <a:r>
              <a:rPr sz="1050" spc="-5" dirty="0">
                <a:latin typeface="Times New Roman"/>
                <a:cs typeface="Times New Roman"/>
              </a:rPr>
              <a:t>generate </a:t>
            </a:r>
            <a:r>
              <a:rPr sz="1050" dirty="0">
                <a:latin typeface="Times New Roman"/>
                <a:cs typeface="Times New Roman"/>
              </a:rPr>
              <a:t>Monthly &amp; 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Annual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Activity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&amp;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Financial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Reports.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The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feedback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received</a:t>
            </a:r>
            <a:r>
              <a:rPr sz="1050" dirty="0">
                <a:latin typeface="Times New Roman"/>
                <a:cs typeface="Times New Roman"/>
              </a:rPr>
              <a:t> from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International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students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will</a:t>
            </a:r>
            <a:r>
              <a:rPr sz="1050" dirty="0">
                <a:latin typeface="Times New Roman"/>
                <a:cs typeface="Times New Roman"/>
              </a:rPr>
              <a:t> help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ICCR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devise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better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student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friendly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policies,</a:t>
            </a:r>
            <a:r>
              <a:rPr sz="1050" dirty="0">
                <a:latin typeface="Times New Roman"/>
                <a:cs typeface="Times New Roman"/>
              </a:rPr>
              <a:t> thus</a:t>
            </a:r>
            <a:r>
              <a:rPr sz="1050" spc="26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improving 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students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participation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in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cultural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activities.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0772" y="547116"/>
            <a:ext cx="12104370" cy="6212205"/>
            <a:chOff x="80772" y="547116"/>
            <a:chExt cx="12104370" cy="6212205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772" y="547116"/>
              <a:ext cx="4427220" cy="621182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393936" y="5312663"/>
              <a:ext cx="2784475" cy="757555"/>
            </a:xfrm>
            <a:custGeom>
              <a:avLst/>
              <a:gdLst/>
              <a:ahLst/>
              <a:cxnLst/>
              <a:rect l="l" t="t" r="r" b="b"/>
              <a:pathLst>
                <a:path w="2784475" h="757554">
                  <a:moveTo>
                    <a:pt x="2784348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2784348" y="757428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393936" y="5312663"/>
              <a:ext cx="2784475" cy="757555"/>
            </a:xfrm>
            <a:custGeom>
              <a:avLst/>
              <a:gdLst/>
              <a:ahLst/>
              <a:cxnLst/>
              <a:rect l="l" t="t" r="r" b="b"/>
              <a:pathLst>
                <a:path w="2784475" h="757554">
                  <a:moveTo>
                    <a:pt x="0" y="757428"/>
                  </a:moveTo>
                  <a:lnTo>
                    <a:pt x="2784348" y="757428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474200" y="5355082"/>
            <a:ext cx="2565400" cy="66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607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Team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Mentor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1</a:t>
            </a:r>
            <a:r>
              <a:rPr sz="1050" spc="-5" dirty="0">
                <a:latin typeface="Times New Roman"/>
                <a:cs typeface="Times New Roman"/>
              </a:rPr>
              <a:t> Name: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Prof.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Sandesh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Jain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Category: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Academic</a:t>
            </a:r>
            <a:endParaRPr sz="105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  <a:spcBef>
                <a:spcPts val="75"/>
              </a:spcBef>
            </a:pPr>
            <a:r>
              <a:rPr sz="1050" spc="-5" dirty="0">
                <a:latin typeface="Times New Roman"/>
                <a:cs typeface="Times New Roman"/>
              </a:rPr>
              <a:t>Expertise: </a:t>
            </a:r>
            <a:r>
              <a:rPr sz="1050" spc="-10" dirty="0">
                <a:latin typeface="Times New Roman"/>
                <a:cs typeface="Times New Roman"/>
              </a:rPr>
              <a:t>Full </a:t>
            </a:r>
            <a:r>
              <a:rPr sz="1050" dirty="0">
                <a:latin typeface="Times New Roman"/>
                <a:cs typeface="Times New Roman"/>
              </a:rPr>
              <a:t>Stack </a:t>
            </a:r>
            <a:r>
              <a:rPr sz="1050" spc="-5" dirty="0">
                <a:latin typeface="Times New Roman"/>
                <a:cs typeface="Times New Roman"/>
              </a:rPr>
              <a:t>Development, </a:t>
            </a:r>
            <a:r>
              <a:rPr sz="1050" dirty="0">
                <a:latin typeface="Times New Roman"/>
                <a:cs typeface="Times New Roman"/>
              </a:rPr>
              <a:t>Blockchain </a:t>
            </a:r>
            <a:r>
              <a:rPr sz="1050" spc="-2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Domain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Experience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(in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years):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7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Years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387585" y="6083553"/>
            <a:ext cx="2797175" cy="770255"/>
            <a:chOff x="9387585" y="6083553"/>
            <a:chExt cx="2797175" cy="770255"/>
          </a:xfrm>
        </p:grpSpPr>
        <p:sp>
          <p:nvSpPr>
            <p:cNvPr id="47" name="object 47"/>
            <p:cNvSpPr/>
            <p:nvPr/>
          </p:nvSpPr>
          <p:spPr>
            <a:xfrm>
              <a:off x="9393935" y="6089903"/>
              <a:ext cx="2784475" cy="757555"/>
            </a:xfrm>
            <a:custGeom>
              <a:avLst/>
              <a:gdLst/>
              <a:ahLst/>
              <a:cxnLst/>
              <a:rect l="l" t="t" r="r" b="b"/>
              <a:pathLst>
                <a:path w="2784475" h="757554">
                  <a:moveTo>
                    <a:pt x="2784348" y="0"/>
                  </a:moveTo>
                  <a:lnTo>
                    <a:pt x="0" y="0"/>
                  </a:lnTo>
                  <a:lnTo>
                    <a:pt x="0" y="757428"/>
                  </a:lnTo>
                  <a:lnTo>
                    <a:pt x="2784348" y="757428"/>
                  </a:lnTo>
                  <a:lnTo>
                    <a:pt x="2784348" y="0"/>
                  </a:lnTo>
                  <a:close/>
                </a:path>
              </a:pathLst>
            </a:custGeom>
            <a:solidFill>
              <a:srgbClr val="FDFA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393935" y="6089903"/>
              <a:ext cx="2784475" cy="757555"/>
            </a:xfrm>
            <a:custGeom>
              <a:avLst/>
              <a:gdLst/>
              <a:ahLst/>
              <a:cxnLst/>
              <a:rect l="l" t="t" r="r" b="b"/>
              <a:pathLst>
                <a:path w="2784475" h="757554">
                  <a:moveTo>
                    <a:pt x="0" y="757428"/>
                  </a:moveTo>
                  <a:lnTo>
                    <a:pt x="2784348" y="757428"/>
                  </a:lnTo>
                  <a:lnTo>
                    <a:pt x="2784348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474200" y="6132677"/>
            <a:ext cx="2190115" cy="662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Team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Mentor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2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Name: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Mr. Amol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Jumde </a:t>
            </a:r>
            <a:r>
              <a:rPr sz="1050" spc="-2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Category: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Academic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40"/>
              </a:lnSpc>
            </a:pPr>
            <a:r>
              <a:rPr sz="1050" spc="-5" dirty="0">
                <a:latin typeface="Times New Roman"/>
                <a:cs typeface="Times New Roman"/>
              </a:rPr>
              <a:t>Expertise: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Machine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Learning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240"/>
              </a:lnSpc>
            </a:pPr>
            <a:r>
              <a:rPr sz="1050" spc="-5" dirty="0">
                <a:latin typeface="Times New Roman"/>
                <a:cs typeface="Times New Roman"/>
              </a:rPr>
              <a:t>Domain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Experience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(in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years):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4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Years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69535" y="864108"/>
            <a:ext cx="2220467" cy="130759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11923" y="877824"/>
            <a:ext cx="2183892" cy="1292352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80203" y="2505455"/>
            <a:ext cx="2196083" cy="134264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51547" y="2496311"/>
            <a:ext cx="2191511" cy="136245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77155" y="4151376"/>
            <a:ext cx="2209800" cy="13624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1774</Words>
  <Application>Microsoft Office PowerPoint</Application>
  <PresentationFormat>Widescreen</PresentationFormat>
  <Paragraphs>259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MT</vt:lpstr>
      <vt:lpstr>Calibri</vt:lpstr>
      <vt:lpstr>Calibri Light</vt:lpstr>
      <vt:lpstr>Times New Roman</vt:lpstr>
      <vt:lpstr>Office Theme</vt:lpstr>
      <vt:lpstr>Proposed Solution:</vt:lpstr>
      <vt:lpstr>Regional Office Functioning</vt:lpstr>
      <vt:lpstr>Process Flow</vt:lpstr>
      <vt:lpstr>Online Performance and Evaluation System(Proposed)</vt:lpstr>
      <vt:lpstr>Online Performance and Evaluation System(Proposed)</vt:lpstr>
      <vt:lpstr>Use-Case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Solution:</dc:title>
  <cp:lastModifiedBy>Shreya Chinchmalatpure</cp:lastModifiedBy>
  <cp:revision>1</cp:revision>
  <dcterms:created xsi:type="dcterms:W3CDTF">2022-11-07T18:47:33Z</dcterms:created>
  <dcterms:modified xsi:type="dcterms:W3CDTF">2022-11-08T09:43:37Z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2022-11-07T00:00:00Z</vt:filetime>
  </property>
</Properties>
</file>