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4"/>
  </p:notesMasterIdLst>
  <p:handoutMasterIdLst>
    <p:handoutMasterId r:id="rId15"/>
  </p:handoutMasterIdLst>
  <p:sldIdLst>
    <p:sldId id="256" r:id="rId5"/>
    <p:sldId id="257" r:id="rId6"/>
    <p:sldId id="330" r:id="rId7"/>
    <p:sldId id="339" r:id="rId8"/>
    <p:sldId id="340" r:id="rId9"/>
    <p:sldId id="341" r:id="rId10"/>
    <p:sldId id="274" r:id="rId11"/>
    <p:sldId id="342" r:id="rId12"/>
    <p:sldId id="33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3725" autoAdjust="0"/>
  </p:normalViewPr>
  <p:slideViewPr>
    <p:cSldViewPr snapToGrid="0">
      <p:cViewPr varScale="1">
        <p:scale>
          <a:sx n="72" d="100"/>
          <a:sy n="72" d="100"/>
        </p:scale>
        <p:origin x="402"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4/24/2024</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4/24/2024</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normAutofit/>
          </a:bodyPr>
          <a:lstStyle/>
          <a:p>
            <a:r>
              <a:rPr lang="en-US" sz="5400" dirty="0">
                <a:solidFill>
                  <a:srgbClr val="002060"/>
                </a:solidFill>
                <a:latin typeface="Calibri" panose="020F0502020204030204" pitchFamily="34" charset="0"/>
                <a:cs typeface="Calibri" panose="020F0502020204030204" pitchFamily="34" charset="0"/>
              </a:rPr>
              <a:t>      </a:t>
            </a:r>
            <a:r>
              <a:rPr lang="en-US" sz="4400" dirty="0">
                <a:solidFill>
                  <a:srgbClr val="002060"/>
                </a:solidFill>
                <a:latin typeface="Calibri" panose="020F0502020204030204" pitchFamily="34" charset="0"/>
                <a:cs typeface="Calibri" panose="020F0502020204030204" pitchFamily="34" charset="0"/>
              </a:rPr>
              <a:t>Technology PPT</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nchor="ctr">
            <a:normAutofit/>
          </a:bodyPr>
          <a:lstStyle/>
          <a:p>
            <a:r>
              <a:rPr lang="en-US" sz="3600" b="1" spc="600" dirty="0">
                <a:solidFill>
                  <a:srgbClr val="002060"/>
                </a:solidFill>
                <a:latin typeface="Calibri" panose="020F0502020204030204" pitchFamily="34" charset="0"/>
                <a:cs typeface="Calibri" panose="020F0502020204030204" pitchFamily="34" charset="0"/>
              </a:rPr>
              <a:t>       Presented By  </a:t>
            </a:r>
          </a:p>
          <a:p>
            <a:r>
              <a:rPr lang="en-US" sz="3600" b="1" spc="600" dirty="0">
                <a:solidFill>
                  <a:srgbClr val="002060"/>
                </a:solidFill>
                <a:latin typeface="Calibri" panose="020F0502020204030204" pitchFamily="34" charset="0"/>
                <a:cs typeface="Calibri" panose="020F0502020204030204" pitchFamily="34" charset="0"/>
              </a:rPr>
              <a:t>       Shreyang Solanki</a:t>
            </a:r>
          </a:p>
        </p:txBody>
      </p:sp>
      <p:pic>
        <p:nvPicPr>
          <p:cNvPr id="3" name="Picture 2">
            <a:extLst>
              <a:ext uri="{FF2B5EF4-FFF2-40B4-BE49-F238E27FC236}">
                <a16:creationId xmlns:a16="http://schemas.microsoft.com/office/drawing/2014/main" id="{3CBCF008-5C3C-2616-FC20-D62302485B0E}"/>
              </a:ext>
            </a:extLst>
          </p:cNvPr>
          <p:cNvPicPr>
            <a:picLocks noChangeAspect="1"/>
          </p:cNvPicPr>
          <p:nvPr/>
        </p:nvPicPr>
        <p:blipFill>
          <a:blip r:embed="rId2"/>
          <a:stretch>
            <a:fillRect/>
          </a:stretch>
        </p:blipFill>
        <p:spPr>
          <a:xfrm>
            <a:off x="265044" y="2513178"/>
            <a:ext cx="3074504" cy="3101009"/>
          </a:xfrm>
          <a:prstGeom prst="rect">
            <a:avLst/>
          </a:prstGeom>
        </p:spPr>
      </p:pic>
    </p:spTree>
    <p:extLst>
      <p:ext uri="{BB962C8B-B14F-4D97-AF65-F5344CB8AC3E}">
        <p14:creationId xmlns:p14="http://schemas.microsoft.com/office/powerpoint/2010/main" val="70358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a:normAutofit/>
          </a:bodyPr>
          <a:lstStyle/>
          <a:p>
            <a:r>
              <a:rPr lang="en-US" sz="4800" dirty="0">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3737113" y="596347"/>
            <a:ext cx="7616686" cy="3299791"/>
          </a:xfrm>
        </p:spPr>
        <p:txBody>
          <a:bodyPr>
            <a:normAutofit fontScale="85000" lnSpcReduction="20000"/>
          </a:bodyPr>
          <a:lstStyle/>
          <a:p>
            <a:r>
              <a:rPr lang="en-US" sz="2900" b="1" spc="300" dirty="0">
                <a:solidFill>
                  <a:srgbClr val="002060">
                    <a:alpha val="70000"/>
                  </a:srgbClr>
                </a:solidFill>
                <a:latin typeface="Calibri" panose="020F0502020204030204" pitchFamily="34" charset="0"/>
                <a:cs typeface="Calibri" panose="020F0502020204030204" pitchFamily="34" charset="0"/>
              </a:rPr>
              <a:t>1)  Talk about software Testing </a:t>
            </a:r>
          </a:p>
          <a:p>
            <a:r>
              <a:rPr lang="en-US" sz="2900" b="1" spc="300" dirty="0">
                <a:solidFill>
                  <a:srgbClr val="002060">
                    <a:alpha val="70000"/>
                  </a:srgbClr>
                </a:solidFill>
                <a:latin typeface="Calibri" panose="020F0502020204030204" pitchFamily="34" charset="0"/>
                <a:cs typeface="Calibri" panose="020F0502020204030204" pitchFamily="34" charset="0"/>
              </a:rPr>
              <a:t>2)  Current and upcoming Trends </a:t>
            </a:r>
          </a:p>
          <a:p>
            <a:r>
              <a:rPr lang="en-US" sz="2900" b="1" spc="300" dirty="0">
                <a:solidFill>
                  <a:srgbClr val="002060">
                    <a:alpha val="70000"/>
                  </a:srgbClr>
                </a:solidFill>
                <a:latin typeface="Calibri" panose="020F0502020204030204" pitchFamily="34" charset="0"/>
                <a:cs typeface="Calibri" panose="020F0502020204030204" pitchFamily="34" charset="0"/>
              </a:rPr>
              <a:t>3)  Technology skill upgradation</a:t>
            </a:r>
          </a:p>
          <a:p>
            <a:r>
              <a:rPr lang="en-US" sz="2900" b="1" spc="300" dirty="0">
                <a:solidFill>
                  <a:srgbClr val="002060">
                    <a:alpha val="70000"/>
                  </a:srgbClr>
                </a:solidFill>
                <a:latin typeface="Calibri" panose="020F0502020204030204" pitchFamily="34" charset="0"/>
                <a:cs typeface="Calibri" panose="020F0502020204030204" pitchFamily="34" charset="0"/>
              </a:rPr>
              <a:t>4)  Career Aspiration</a:t>
            </a:r>
          </a:p>
          <a:p>
            <a:r>
              <a:rPr lang="en-US" sz="2900" b="1" spc="300" dirty="0">
                <a:solidFill>
                  <a:srgbClr val="002060">
                    <a:alpha val="70000"/>
                  </a:srgbClr>
                </a:solidFill>
                <a:latin typeface="Calibri" panose="020F0502020204030204" pitchFamily="34" charset="0"/>
                <a:cs typeface="Calibri" panose="020F0502020204030204" pitchFamily="34" charset="0"/>
              </a:rPr>
              <a:t>5)  Learning Growth</a:t>
            </a:r>
          </a:p>
          <a:p>
            <a:r>
              <a:rPr lang="en-US" sz="2900" b="1" spc="300" dirty="0">
                <a:solidFill>
                  <a:srgbClr val="002060">
                    <a:alpha val="70000"/>
                  </a:srgbClr>
                </a:solidFill>
                <a:latin typeface="Calibri" panose="020F0502020204030204" pitchFamily="34" charset="0"/>
                <a:cs typeface="Calibri" panose="020F0502020204030204" pitchFamily="34" charset="0"/>
              </a:rPr>
              <a:t>6)  Learning at tops Technologies</a:t>
            </a:r>
          </a:p>
          <a:p>
            <a:r>
              <a:rPr lang="en-US" sz="2900" b="1" spc="300" dirty="0">
                <a:solidFill>
                  <a:srgbClr val="002060">
                    <a:alpha val="70000"/>
                  </a:srgbClr>
                </a:solidFill>
                <a:latin typeface="Calibri" panose="020F0502020204030204" pitchFamily="34" charset="0"/>
                <a:cs typeface="Calibri" panose="020F0502020204030204" pitchFamily="34" charset="0"/>
              </a:rPr>
              <a:t>7)  Why am I selected this field</a:t>
            </a:r>
          </a:p>
          <a:p>
            <a:endParaRPr lang="en-US" spc="300" dirty="0">
              <a:solidFill>
                <a:srgbClr val="002060">
                  <a:alpha val="70000"/>
                </a:srgbClr>
              </a:solidFill>
            </a:endParaRPr>
          </a:p>
        </p:txBody>
      </p:sp>
      <p:pic>
        <p:nvPicPr>
          <p:cNvPr id="9" name="Picture Placeholder 8" descr="Photo of an artist dipping a paint brush in to a paint palette">
            <a:extLst>
              <a:ext uri="{FF2B5EF4-FFF2-40B4-BE49-F238E27FC236}">
                <a16:creationId xmlns:a16="http://schemas.microsoft.com/office/drawing/2014/main" id="{39953FF0-412E-4D4D-91B1-A91C65C4662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0538" y="4059936"/>
            <a:ext cx="2807208" cy="2322576"/>
          </a:xfrm>
        </p:spPr>
      </p:pic>
      <p:pic>
        <p:nvPicPr>
          <p:cNvPr id="11" name="Picture Placeholder 10" descr="Photo of an artist opening up a tube of paint">
            <a:extLst>
              <a:ext uri="{FF2B5EF4-FFF2-40B4-BE49-F238E27FC236}">
                <a16:creationId xmlns:a16="http://schemas.microsoft.com/office/drawing/2014/main" id="{0CF184A7-72F0-4298-BD0F-B461E6A4355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291840" y="4059936"/>
            <a:ext cx="2807208" cy="2322576"/>
          </a:xfrm>
        </p:spPr>
      </p:pic>
      <p:pic>
        <p:nvPicPr>
          <p:cNvPr id="13" name="Picture Placeholder 12" descr="Photo of artist  with a paint brush brushing on orange paint on a palette">
            <a:extLst>
              <a:ext uri="{FF2B5EF4-FFF2-40B4-BE49-F238E27FC236}">
                <a16:creationId xmlns:a16="http://schemas.microsoft.com/office/drawing/2014/main" id="{DB4636A3-BAA9-469C-8F28-2B0A9530D27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99048" y="4059936"/>
            <a:ext cx="2807208" cy="2322576"/>
          </a:xfrm>
        </p:spPr>
      </p:pic>
      <p:pic>
        <p:nvPicPr>
          <p:cNvPr id="15" name="Picture Placeholder 14" descr="Photo of a paint brush with blue and white paint">
            <a:extLst>
              <a:ext uri="{FF2B5EF4-FFF2-40B4-BE49-F238E27FC236}">
                <a16:creationId xmlns:a16="http://schemas.microsoft.com/office/drawing/2014/main" id="{AECBB048-D3B9-4FE4-A34B-876DE7D50C8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906256" y="4059936"/>
            <a:ext cx="2807208" cy="2322576"/>
          </a:xfrm>
        </p:spPr>
      </p:pic>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278296" y="857251"/>
            <a:ext cx="5009322" cy="2076450"/>
          </a:xfrm>
        </p:spPr>
        <p:txBody>
          <a:bodyPr anchor="t">
            <a:normAutofit/>
          </a:bodyPr>
          <a:lstStyle/>
          <a:p>
            <a:r>
              <a:rPr lang="en-US" sz="4000" dirty="0">
                <a:latin typeface="Calibri" panose="020F0502020204030204" pitchFamily="34" charset="0"/>
                <a:cs typeface="Calibri" panose="020F0502020204030204" pitchFamily="34" charset="0"/>
              </a:rPr>
              <a:t>Talk About Software Testing</a:t>
            </a:r>
            <a:br>
              <a:rPr lang="en-US" sz="4000" dirty="0">
                <a:latin typeface="Calibri" panose="020F0502020204030204" pitchFamily="34" charset="0"/>
                <a:cs typeface="Calibri" panose="020F0502020204030204" pitchFamily="34" charset="0"/>
              </a:rPr>
            </a:br>
            <a:endParaRPr lang="en-US" sz="4000" dirty="0">
              <a:latin typeface="Calibri" panose="020F0502020204030204" pitchFamily="34" charset="0"/>
              <a:cs typeface="Calibri" panose="020F0502020204030204" pitchFamily="34" charset="0"/>
            </a:endParaRP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pic>
        <p:nvPicPr>
          <p:cNvPr id="14" name="Picture 13">
            <a:extLst>
              <a:ext uri="{FF2B5EF4-FFF2-40B4-BE49-F238E27FC236}">
                <a16:creationId xmlns:a16="http://schemas.microsoft.com/office/drawing/2014/main" id="{5EB74205-FF27-3BB4-9989-D1F159F679F2}"/>
              </a:ext>
            </a:extLst>
          </p:cNvPr>
          <p:cNvPicPr>
            <a:picLocks noChangeAspect="1"/>
          </p:cNvPicPr>
          <p:nvPr/>
        </p:nvPicPr>
        <p:blipFill>
          <a:blip r:embed="rId2"/>
          <a:stretch>
            <a:fillRect/>
          </a:stretch>
        </p:blipFill>
        <p:spPr>
          <a:xfrm>
            <a:off x="5459897" y="410816"/>
            <a:ext cx="6453808" cy="5314123"/>
          </a:xfrm>
          <a:prstGeom prst="rect">
            <a:avLst/>
          </a:prstGeom>
        </p:spPr>
      </p:pic>
      <p:sp>
        <p:nvSpPr>
          <p:cNvPr id="16" name="TextBox 15">
            <a:extLst>
              <a:ext uri="{FF2B5EF4-FFF2-40B4-BE49-F238E27FC236}">
                <a16:creationId xmlns:a16="http://schemas.microsoft.com/office/drawing/2014/main" id="{B875EA7F-51F9-D888-9E6F-80FEA0F1084C}"/>
              </a:ext>
            </a:extLst>
          </p:cNvPr>
          <p:cNvSpPr txBox="1"/>
          <p:nvPr/>
        </p:nvSpPr>
        <p:spPr>
          <a:xfrm>
            <a:off x="278295" y="2133599"/>
            <a:ext cx="4691270" cy="3539430"/>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Software Testing Is The Process Of Evaluating And Verifying That A Software Product Or Application Does What It's Supposed To Do. The Benefits Of Good Testing Include Preventing Bugs And Improving Performance</a:t>
            </a:r>
          </a:p>
        </p:txBody>
      </p:sp>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4</a:t>
            </a:fld>
            <a:endParaRPr lang="en-US"/>
          </a:p>
        </p:txBody>
      </p:sp>
      <p:pic>
        <p:nvPicPr>
          <p:cNvPr id="3" name="Picture 2">
            <a:extLst>
              <a:ext uri="{FF2B5EF4-FFF2-40B4-BE49-F238E27FC236}">
                <a16:creationId xmlns:a16="http://schemas.microsoft.com/office/drawing/2014/main" id="{7F54837E-CC00-C92C-F459-0808B9D67F49}"/>
              </a:ext>
            </a:extLst>
          </p:cNvPr>
          <p:cNvPicPr>
            <a:picLocks noChangeAspect="1"/>
          </p:cNvPicPr>
          <p:nvPr/>
        </p:nvPicPr>
        <p:blipFill>
          <a:blip r:embed="rId2"/>
          <a:stretch>
            <a:fillRect/>
          </a:stretch>
        </p:blipFill>
        <p:spPr>
          <a:xfrm>
            <a:off x="732182" y="596348"/>
            <a:ext cx="3306418" cy="2133600"/>
          </a:xfrm>
          <a:prstGeom prst="rect">
            <a:avLst/>
          </a:prstGeom>
        </p:spPr>
      </p:pic>
      <p:sp>
        <p:nvSpPr>
          <p:cNvPr id="8" name="TextBox 7">
            <a:extLst>
              <a:ext uri="{FF2B5EF4-FFF2-40B4-BE49-F238E27FC236}">
                <a16:creationId xmlns:a16="http://schemas.microsoft.com/office/drawing/2014/main" id="{4C8B7217-C56C-F20A-45E1-DAB9B0F0423F}"/>
              </a:ext>
            </a:extLst>
          </p:cNvPr>
          <p:cNvSpPr txBox="1"/>
          <p:nvPr/>
        </p:nvSpPr>
        <p:spPr>
          <a:xfrm>
            <a:off x="838200" y="3021496"/>
            <a:ext cx="2743200" cy="369332"/>
          </a:xfrm>
          <a:prstGeom prst="rect">
            <a:avLst/>
          </a:prstGeom>
          <a:noFill/>
        </p:spPr>
        <p:txBody>
          <a:bodyPr wrap="square" rtlCol="0">
            <a:spAutoFit/>
          </a:bodyPr>
          <a:lstStyle/>
          <a:p>
            <a:pPr algn="ctr"/>
            <a:r>
              <a:rPr lang="en-US" dirty="0"/>
              <a:t>AI In Testing</a:t>
            </a:r>
          </a:p>
        </p:txBody>
      </p:sp>
      <p:pic>
        <p:nvPicPr>
          <p:cNvPr id="10" name="Picture 9">
            <a:extLst>
              <a:ext uri="{FF2B5EF4-FFF2-40B4-BE49-F238E27FC236}">
                <a16:creationId xmlns:a16="http://schemas.microsoft.com/office/drawing/2014/main" id="{56CB666E-0F24-5799-6006-AF8CD757B5D5}"/>
              </a:ext>
            </a:extLst>
          </p:cNvPr>
          <p:cNvPicPr>
            <a:picLocks noChangeAspect="1"/>
          </p:cNvPicPr>
          <p:nvPr/>
        </p:nvPicPr>
        <p:blipFill>
          <a:blip r:embed="rId3"/>
          <a:stretch>
            <a:fillRect/>
          </a:stretch>
        </p:blipFill>
        <p:spPr>
          <a:xfrm>
            <a:off x="4346714" y="596348"/>
            <a:ext cx="3306418" cy="2133600"/>
          </a:xfrm>
          <a:prstGeom prst="rect">
            <a:avLst/>
          </a:prstGeom>
        </p:spPr>
      </p:pic>
      <p:sp>
        <p:nvSpPr>
          <p:cNvPr id="11" name="TextBox 10">
            <a:extLst>
              <a:ext uri="{FF2B5EF4-FFF2-40B4-BE49-F238E27FC236}">
                <a16:creationId xmlns:a16="http://schemas.microsoft.com/office/drawing/2014/main" id="{BC7EB800-AB8B-8043-9220-ED16EF800A3B}"/>
              </a:ext>
            </a:extLst>
          </p:cNvPr>
          <p:cNvSpPr txBox="1"/>
          <p:nvPr/>
        </p:nvSpPr>
        <p:spPr>
          <a:xfrm>
            <a:off x="4585251" y="2975113"/>
            <a:ext cx="3339549" cy="369332"/>
          </a:xfrm>
          <a:prstGeom prst="rect">
            <a:avLst/>
          </a:prstGeom>
          <a:noFill/>
        </p:spPr>
        <p:txBody>
          <a:bodyPr wrap="square" rtlCol="0">
            <a:spAutoFit/>
          </a:bodyPr>
          <a:lstStyle/>
          <a:p>
            <a:r>
              <a:rPr lang="en-US" dirty="0"/>
              <a:t>Blockchain Technology</a:t>
            </a:r>
          </a:p>
        </p:txBody>
      </p:sp>
      <p:pic>
        <p:nvPicPr>
          <p:cNvPr id="13" name="Picture 12">
            <a:extLst>
              <a:ext uri="{FF2B5EF4-FFF2-40B4-BE49-F238E27FC236}">
                <a16:creationId xmlns:a16="http://schemas.microsoft.com/office/drawing/2014/main" id="{A7B249BC-6162-F252-F1BB-9EF12DCE4F94}"/>
              </a:ext>
            </a:extLst>
          </p:cNvPr>
          <p:cNvPicPr>
            <a:picLocks noChangeAspect="1"/>
          </p:cNvPicPr>
          <p:nvPr/>
        </p:nvPicPr>
        <p:blipFill>
          <a:blip r:embed="rId4"/>
          <a:stretch>
            <a:fillRect/>
          </a:stretch>
        </p:blipFill>
        <p:spPr>
          <a:xfrm>
            <a:off x="7961246" y="602975"/>
            <a:ext cx="3306419" cy="2133600"/>
          </a:xfrm>
          <a:prstGeom prst="rect">
            <a:avLst/>
          </a:prstGeom>
        </p:spPr>
      </p:pic>
      <p:sp>
        <p:nvSpPr>
          <p:cNvPr id="16" name="TextBox 15">
            <a:extLst>
              <a:ext uri="{FF2B5EF4-FFF2-40B4-BE49-F238E27FC236}">
                <a16:creationId xmlns:a16="http://schemas.microsoft.com/office/drawing/2014/main" id="{BE26A343-F622-14F9-96FD-98BCD58184DF}"/>
              </a:ext>
            </a:extLst>
          </p:cNvPr>
          <p:cNvSpPr txBox="1"/>
          <p:nvPr/>
        </p:nvSpPr>
        <p:spPr>
          <a:xfrm>
            <a:off x="8335617" y="3021496"/>
            <a:ext cx="2584174" cy="369332"/>
          </a:xfrm>
          <a:prstGeom prst="rect">
            <a:avLst/>
          </a:prstGeom>
          <a:noFill/>
        </p:spPr>
        <p:txBody>
          <a:bodyPr wrap="square" rtlCol="0">
            <a:spAutoFit/>
          </a:bodyPr>
          <a:lstStyle/>
          <a:p>
            <a:pPr algn="ctr"/>
            <a:r>
              <a:rPr lang="en-US" dirty="0"/>
              <a:t>Internet of things</a:t>
            </a:r>
          </a:p>
        </p:txBody>
      </p:sp>
      <p:sp>
        <p:nvSpPr>
          <p:cNvPr id="26" name="TextBox 25">
            <a:extLst>
              <a:ext uri="{FF2B5EF4-FFF2-40B4-BE49-F238E27FC236}">
                <a16:creationId xmlns:a16="http://schemas.microsoft.com/office/drawing/2014/main" id="{5D4D4948-54DB-1913-DE8B-12A13FA70DD4}"/>
              </a:ext>
            </a:extLst>
          </p:cNvPr>
          <p:cNvSpPr txBox="1"/>
          <p:nvPr/>
        </p:nvSpPr>
        <p:spPr>
          <a:xfrm>
            <a:off x="1523999" y="4072018"/>
            <a:ext cx="7964557" cy="224676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Today Is Evolving At A Rapid Pace, Enabling Faster Change And Progress Technology Causing An Acceleration Of The Rate Of Change. However, It Is Not Only Technology Trends And Emerging Technologies That Are Evolving, A Lot More Has Changed, Making IT Professionals Realize That Their Role Will Not Stay The Same In The Contactless Old Tomorrow. And An IT Professional In 2024 Will Constantly Be Learning, Unlearning, And Relearning (Out Of Necessity, If Not Desire).</a:t>
            </a:r>
          </a:p>
        </p:txBody>
      </p:sp>
      <p:sp>
        <p:nvSpPr>
          <p:cNvPr id="28" name="TextBox 27">
            <a:extLst>
              <a:ext uri="{FF2B5EF4-FFF2-40B4-BE49-F238E27FC236}">
                <a16:creationId xmlns:a16="http://schemas.microsoft.com/office/drawing/2014/main" id="{E508808C-0DB9-4C6C-4774-AFDB9B65184A}"/>
              </a:ext>
            </a:extLst>
          </p:cNvPr>
          <p:cNvSpPr txBox="1"/>
          <p:nvPr/>
        </p:nvSpPr>
        <p:spPr>
          <a:xfrm flipH="1">
            <a:off x="1973774" y="0"/>
            <a:ext cx="6978072" cy="461665"/>
          </a:xfrm>
          <a:prstGeom prst="rect">
            <a:avLst/>
          </a:prstGeom>
          <a:noFill/>
        </p:spPr>
        <p:txBody>
          <a:bodyPr wrap="square" rtlCol="0">
            <a:spAutoFit/>
          </a:bodyPr>
          <a:lstStyle/>
          <a:p>
            <a:pPr algn="ctr"/>
            <a:r>
              <a:rPr lang="en-US" sz="2400" spc="300" dirty="0">
                <a:latin typeface="Calibri" panose="020F0502020204030204" pitchFamily="34" charset="0"/>
                <a:cs typeface="Calibri" panose="020F0502020204030204" pitchFamily="34" charset="0"/>
              </a:rPr>
              <a:t>Current And Upcoming Trends</a:t>
            </a:r>
          </a:p>
        </p:txBody>
      </p:sp>
    </p:spTree>
    <p:extLst>
      <p:ext uri="{BB962C8B-B14F-4D97-AF65-F5344CB8AC3E}">
        <p14:creationId xmlns:p14="http://schemas.microsoft.com/office/powerpoint/2010/main" val="226219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681037"/>
            <a:ext cx="10515600" cy="1325563"/>
          </a:xfrm>
        </p:spPr>
        <p:txBody>
          <a:bodyPr>
            <a:normAutofit/>
          </a:bodyPr>
          <a:lstStyle/>
          <a:p>
            <a:pPr algn="ctr"/>
            <a:r>
              <a:rPr lang="en-US" sz="4800" spc="300" dirty="0">
                <a:latin typeface="Calibri" panose="020F0502020204030204" pitchFamily="34" charset="0"/>
                <a:cs typeface="Calibri" panose="020F0502020204030204" pitchFamily="34" charset="0"/>
              </a:rPr>
              <a:t>Career Aspiration</a:t>
            </a:r>
          </a:p>
        </p:txBody>
      </p:sp>
      <p:sp>
        <p:nvSpPr>
          <p:cNvPr id="33" name="Slide Number Placeholder 32">
            <a:extLst>
              <a:ext uri="{FF2B5EF4-FFF2-40B4-BE49-F238E27FC236}">
                <a16:creationId xmlns:a16="http://schemas.microsoft.com/office/drawing/2014/main" id="{E5D12020-B189-4032-A749-FA4A26615782}"/>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sp>
        <p:nvSpPr>
          <p:cNvPr id="12" name="TextBox 11">
            <a:extLst>
              <a:ext uri="{FF2B5EF4-FFF2-40B4-BE49-F238E27FC236}">
                <a16:creationId xmlns:a16="http://schemas.microsoft.com/office/drawing/2014/main" id="{133362E7-B030-70BA-D64D-79D0FEF7FD66}"/>
              </a:ext>
            </a:extLst>
          </p:cNvPr>
          <p:cNvSpPr txBox="1"/>
          <p:nvPr/>
        </p:nvSpPr>
        <p:spPr>
          <a:xfrm>
            <a:off x="622853" y="1789043"/>
            <a:ext cx="10730948" cy="3046988"/>
          </a:xfrm>
          <a:prstGeom prst="rect">
            <a:avLst/>
          </a:prstGeom>
          <a:noFill/>
        </p:spPr>
        <p:txBody>
          <a:bodyPr wrap="square">
            <a:spAutoFit/>
          </a:bodyPr>
          <a:lstStyle/>
          <a:p>
            <a:r>
              <a:rPr lang="en-US" spc="300" dirty="0"/>
              <a:t> </a:t>
            </a:r>
          </a:p>
          <a:p>
            <a:endParaRPr lang="en-US" spc="300" dirty="0"/>
          </a:p>
          <a:p>
            <a:endParaRPr lang="en-US" spc="300" dirty="0"/>
          </a:p>
          <a:p>
            <a:endParaRPr lang="en-US" spc="300" dirty="0"/>
          </a:p>
          <a:p>
            <a:pPr algn="just"/>
            <a:r>
              <a:rPr lang="en-US" sz="2400" spc="300" dirty="0">
                <a:latin typeface="Calibri" panose="020F0502020204030204" pitchFamily="34" charset="0"/>
                <a:cs typeface="Calibri" panose="020F0502020204030204" pitchFamily="34" charset="0"/>
              </a:rPr>
              <a:t>Career Aspirations Are Long-term Hopes And Ambitions. People Develop Them Based On Their Personal Experiences, Including Talents, Values, Lifestyle, And More. Examples Of Career Aspirations Might Include: Working In An Industry That You're Passionate About.</a:t>
            </a:r>
          </a:p>
        </p:txBody>
      </p:sp>
    </p:spTree>
    <p:extLst>
      <p:ext uri="{BB962C8B-B14F-4D97-AF65-F5344CB8AC3E}">
        <p14:creationId xmlns:p14="http://schemas.microsoft.com/office/powerpoint/2010/main" val="86760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7"/>
            <a:ext cx="10515600" cy="1325563"/>
          </a:xfrm>
        </p:spPr>
        <p:txBody>
          <a:bodyPr anchor="t"/>
          <a:lstStyle/>
          <a:p>
            <a:pPr algn="ctr"/>
            <a:r>
              <a:rPr lang="en-US" spc="300" dirty="0">
                <a:latin typeface="Calibri" panose="020F0502020204030204" pitchFamily="34" charset="0"/>
                <a:cs typeface="Calibri" panose="020F0502020204030204" pitchFamily="34" charset="0"/>
              </a:rPr>
              <a:t>Learning Growth</a:t>
            </a:r>
          </a:p>
        </p:txBody>
      </p:sp>
      <p:sp>
        <p:nvSpPr>
          <p:cNvPr id="3" name="Text Placeholder 2">
            <a:extLst>
              <a:ext uri="{FF2B5EF4-FFF2-40B4-BE49-F238E27FC236}">
                <a16:creationId xmlns:a16="http://schemas.microsoft.com/office/drawing/2014/main" id="{FE33E194-371F-4D5A-8C83-2CCE5A3D6C25}"/>
              </a:ext>
            </a:extLst>
          </p:cNvPr>
          <p:cNvSpPr>
            <a:spLocks noGrp="1"/>
          </p:cNvSpPr>
          <p:nvPr>
            <p:ph type="body" idx="1"/>
          </p:nvPr>
        </p:nvSpPr>
        <p:spPr>
          <a:xfrm>
            <a:off x="675861" y="1343818"/>
            <a:ext cx="10383941" cy="4971636"/>
          </a:xfrm>
        </p:spPr>
        <p:txBody>
          <a:bodyPr anchor="t" anchorCtr="0">
            <a:noAutofit/>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&gt;Tops Technology ( Maninagar )              </a:t>
            </a:r>
          </a:p>
          <a:p>
            <a:r>
              <a:rPr lang="en-US" sz="2000" b="1" dirty="0">
                <a:latin typeface="Calibri" panose="020F0502020204030204" pitchFamily="34" charset="0"/>
                <a:cs typeface="Calibri" panose="020F0502020204030204" pitchFamily="34" charset="0"/>
              </a:rPr>
              <a:t>Take online courses or tutorials:</a:t>
            </a:r>
            <a:r>
              <a:rPr lang="en-US" sz="2000" dirty="0">
                <a:latin typeface="Calibri" panose="020F0502020204030204" pitchFamily="34" charset="0"/>
                <a:cs typeface="Calibri" panose="020F0502020204030204" pitchFamily="34" charset="0"/>
              </a:rPr>
              <a:t> There are many free and paid online resources that can help you learn about specific technologies or software. Websites like Coursera, Udemy, and Khan Academy offer a wide range of courses on various tech topics.</a:t>
            </a:r>
          </a:p>
          <a:p>
            <a:r>
              <a:rPr lang="en-US" sz="2000" b="1" dirty="0">
                <a:latin typeface="Calibri" panose="020F0502020204030204" pitchFamily="34" charset="0"/>
                <a:cs typeface="Calibri" panose="020F0502020204030204" pitchFamily="34" charset="0"/>
              </a:rPr>
              <a:t>&gt;Practice regularly:</a:t>
            </a:r>
            <a:r>
              <a:rPr lang="en-US" sz="2000" dirty="0">
                <a:latin typeface="Calibri" panose="020F0502020204030204" pitchFamily="34" charset="0"/>
                <a:cs typeface="Calibri" panose="020F0502020204030204" pitchFamily="34" charset="0"/>
              </a:rPr>
              <a:t> The best way to improve your tech skills is to use them regularly. Whether it's coding, graphic design, or using specific software, the more you practice, the better you'll become.</a:t>
            </a:r>
          </a:p>
          <a:p>
            <a:r>
              <a:rPr lang="en-US" sz="2000" b="1" dirty="0">
                <a:latin typeface="Calibri" panose="020F0502020204030204" pitchFamily="34" charset="0"/>
                <a:cs typeface="Calibri" panose="020F0502020204030204" pitchFamily="34" charset="0"/>
              </a:rPr>
              <a:t>&gt;Stay updated:</a:t>
            </a:r>
            <a:r>
              <a:rPr lang="en-US" sz="2000" dirty="0">
                <a:latin typeface="Calibri" panose="020F0502020204030204" pitchFamily="34" charset="0"/>
                <a:cs typeface="Calibri" panose="020F0502020204030204" pitchFamily="34" charset="0"/>
              </a:rPr>
              <a:t> Technology is constantly evolving, so it's important to stay updated on the latest trends and developments. Follow tech news websites, blogs, and social media accounts to stay informed.</a:t>
            </a:r>
          </a:p>
          <a:p>
            <a:r>
              <a:rPr lang="en-US" sz="2000" b="1" dirty="0">
                <a:latin typeface="Calibri" panose="020F0502020204030204" pitchFamily="34" charset="0"/>
                <a:cs typeface="Calibri" panose="020F0502020204030204" pitchFamily="34" charset="0"/>
              </a:rPr>
              <a:t>&gt;Join tech communities:</a:t>
            </a:r>
            <a:r>
              <a:rPr lang="en-US" sz="2000" dirty="0">
                <a:latin typeface="Calibri" panose="020F0502020204030204" pitchFamily="34" charset="0"/>
                <a:cs typeface="Calibri" panose="020F0502020204030204" pitchFamily="34" charset="0"/>
              </a:rPr>
              <a:t> Joining online forums, social media groups, or local tech meetups can provide you with a supportive community where you can ask questions, share knowledge, and learn from others.</a:t>
            </a:r>
          </a:p>
          <a:p>
            <a:endParaRPr lang="en-US" sz="2000" spc="300"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9397F57A-AEBE-465C-9EF7-E78B1CDEC7A3}"/>
              </a:ext>
            </a:extLst>
          </p:cNvPr>
          <p:cNvSpPr>
            <a:spLocks noGrp="1"/>
          </p:cNvSpPr>
          <p:nvPr>
            <p:ph sz="quarter" idx="4"/>
          </p:nvPr>
        </p:nvSpPr>
        <p:spPr>
          <a:xfrm>
            <a:off x="6172200" y="2560320"/>
            <a:ext cx="5183188" cy="3446463"/>
          </a:xfrm>
        </p:spPr>
        <p:txBody>
          <a:bodyPr>
            <a:normAutofit/>
          </a:bodyPr>
          <a:lstStyle/>
          <a:p>
            <a:pPr marL="228600" indent="0">
              <a:buNone/>
            </a:pPr>
            <a:endParaRPr lang="en-US" dirty="0"/>
          </a:p>
          <a:p>
            <a:endParaRPr lang="en-US" dirty="0"/>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pic>
        <p:nvPicPr>
          <p:cNvPr id="12" name="Picture 11" descr="TOPS-logo.png">
            <a:extLst>
              <a:ext uri="{FF2B5EF4-FFF2-40B4-BE49-F238E27FC236}">
                <a16:creationId xmlns:a16="http://schemas.microsoft.com/office/drawing/2014/main" id="{C91A0307-75B4-9E05-E627-7D292407E1A6}"/>
              </a:ext>
            </a:extLst>
          </p:cNvPr>
          <p:cNvPicPr>
            <a:picLocks noChangeAspect="1"/>
          </p:cNvPicPr>
          <p:nvPr/>
        </p:nvPicPr>
        <p:blipFill>
          <a:blip r:embed="rId2"/>
          <a:stretch>
            <a:fillRect/>
          </a:stretch>
        </p:blipFill>
        <p:spPr>
          <a:xfrm>
            <a:off x="5006503" y="1428565"/>
            <a:ext cx="5525317" cy="789331"/>
          </a:xfrm>
          <a:prstGeom prst="rect">
            <a:avLst/>
          </a:prstGeom>
        </p:spPr>
      </p:pic>
    </p:spTree>
    <p:extLst>
      <p:ext uri="{BB962C8B-B14F-4D97-AF65-F5344CB8AC3E}">
        <p14:creationId xmlns:p14="http://schemas.microsoft.com/office/powerpoint/2010/main" val="144847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838200" y="681037"/>
            <a:ext cx="10515600" cy="1325563"/>
          </a:xfrm>
        </p:spPr>
        <p:txBody>
          <a:bodyPr anchor="t">
            <a:normAutofit/>
          </a:bodyPr>
          <a:lstStyle/>
          <a:p>
            <a:pPr algn="ctr"/>
            <a:r>
              <a:rPr lang="en-US" sz="4800" spc="300" dirty="0">
                <a:latin typeface="Calibri" panose="020F0502020204030204" pitchFamily="34" charset="0"/>
                <a:cs typeface="Calibri" panose="020F0502020204030204" pitchFamily="34" charset="0"/>
              </a:rPr>
              <a:t>Learning At Top Technology</a:t>
            </a:r>
          </a:p>
        </p:txBody>
      </p:sp>
      <p:sp>
        <p:nvSpPr>
          <p:cNvPr id="6" name="Slide Number Placeholder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pic>
        <p:nvPicPr>
          <p:cNvPr id="11" name="Picture 10">
            <a:extLst>
              <a:ext uri="{FF2B5EF4-FFF2-40B4-BE49-F238E27FC236}">
                <a16:creationId xmlns:a16="http://schemas.microsoft.com/office/drawing/2014/main" id="{F896C17E-2EF6-9D71-B204-AB54AE1AA8C7}"/>
              </a:ext>
            </a:extLst>
          </p:cNvPr>
          <p:cNvPicPr>
            <a:picLocks noChangeAspect="1"/>
          </p:cNvPicPr>
          <p:nvPr/>
        </p:nvPicPr>
        <p:blipFill>
          <a:blip r:embed="rId3"/>
          <a:stretch>
            <a:fillRect/>
          </a:stretch>
        </p:blipFill>
        <p:spPr>
          <a:xfrm>
            <a:off x="993912" y="1815548"/>
            <a:ext cx="4797287" cy="3419061"/>
          </a:xfrm>
          <a:prstGeom prst="rect">
            <a:avLst/>
          </a:prstGeom>
        </p:spPr>
      </p:pic>
      <p:pic>
        <p:nvPicPr>
          <p:cNvPr id="13" name="Picture 12">
            <a:extLst>
              <a:ext uri="{FF2B5EF4-FFF2-40B4-BE49-F238E27FC236}">
                <a16:creationId xmlns:a16="http://schemas.microsoft.com/office/drawing/2014/main" id="{EE041890-DADF-19A8-B02B-D94FD92CB8F7}"/>
              </a:ext>
            </a:extLst>
          </p:cNvPr>
          <p:cNvPicPr>
            <a:picLocks noChangeAspect="1"/>
          </p:cNvPicPr>
          <p:nvPr/>
        </p:nvPicPr>
        <p:blipFill>
          <a:blip r:embed="rId4"/>
          <a:stretch>
            <a:fillRect/>
          </a:stretch>
        </p:blipFill>
        <p:spPr>
          <a:xfrm>
            <a:off x="6111186" y="1815548"/>
            <a:ext cx="5086902" cy="2957029"/>
          </a:xfrm>
          <a:prstGeom prst="rect">
            <a:avLst/>
          </a:prstGeom>
        </p:spPr>
      </p:pic>
      <p:sp>
        <p:nvSpPr>
          <p:cNvPr id="15" name="TextBox 14">
            <a:extLst>
              <a:ext uri="{FF2B5EF4-FFF2-40B4-BE49-F238E27FC236}">
                <a16:creationId xmlns:a16="http://schemas.microsoft.com/office/drawing/2014/main" id="{7423C5F5-13A6-648D-54A0-847B9B66928D}"/>
              </a:ext>
            </a:extLst>
          </p:cNvPr>
          <p:cNvSpPr txBox="1"/>
          <p:nvPr/>
        </p:nvSpPr>
        <p:spPr>
          <a:xfrm>
            <a:off x="1245704" y="5605670"/>
            <a:ext cx="3617844" cy="523220"/>
          </a:xfrm>
          <a:prstGeom prst="rect">
            <a:avLst/>
          </a:prstGeom>
          <a:noFill/>
        </p:spPr>
        <p:txBody>
          <a:bodyPr wrap="square" rtlCol="0">
            <a:spAutoFit/>
          </a:bodyPr>
          <a:lstStyle/>
          <a:p>
            <a:pPr algn="ctr"/>
            <a:r>
              <a:rPr lang="en-US" sz="2800" b="1" spc="300" dirty="0">
                <a:latin typeface="Calibri" panose="020F0502020204030204" pitchFamily="34" charset="0"/>
                <a:cs typeface="Calibri" panose="020F0502020204030204" pitchFamily="34" charset="0"/>
              </a:rPr>
              <a:t>Manual Testing</a:t>
            </a:r>
          </a:p>
        </p:txBody>
      </p:sp>
      <p:sp>
        <p:nvSpPr>
          <p:cNvPr id="20" name="TextBox 19">
            <a:extLst>
              <a:ext uri="{FF2B5EF4-FFF2-40B4-BE49-F238E27FC236}">
                <a16:creationId xmlns:a16="http://schemas.microsoft.com/office/drawing/2014/main" id="{D58FA01F-9FD9-7317-20B1-50C02F1FC5DE}"/>
              </a:ext>
            </a:extLst>
          </p:cNvPr>
          <p:cNvSpPr txBox="1"/>
          <p:nvPr/>
        </p:nvSpPr>
        <p:spPr>
          <a:xfrm rot="10800000" flipV="1">
            <a:off x="6798365" y="5507994"/>
            <a:ext cx="4399722" cy="523220"/>
          </a:xfrm>
          <a:prstGeom prst="rect">
            <a:avLst/>
          </a:prstGeom>
          <a:noFill/>
        </p:spPr>
        <p:txBody>
          <a:bodyPr wrap="square" rtlCol="0">
            <a:spAutoFit/>
          </a:bodyPr>
          <a:lstStyle/>
          <a:p>
            <a:pPr algn="ctr"/>
            <a:r>
              <a:rPr lang="en-US" sz="2800" b="1" spc="300" dirty="0">
                <a:latin typeface="Calibri" panose="020F0502020204030204" pitchFamily="34" charset="0"/>
                <a:cs typeface="Calibri" panose="020F0502020204030204" pitchFamily="34" charset="0"/>
              </a:rPr>
              <a:t>SQL</a:t>
            </a:r>
          </a:p>
        </p:txBody>
      </p:sp>
    </p:spTree>
    <p:extLst>
      <p:ext uri="{BB962C8B-B14F-4D97-AF65-F5344CB8AC3E}">
        <p14:creationId xmlns:p14="http://schemas.microsoft.com/office/powerpoint/2010/main" val="327647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0FCC-0BF5-45B2-9CDD-17A4BA1878EE}"/>
              </a:ext>
            </a:extLst>
          </p:cNvPr>
          <p:cNvSpPr>
            <a:spLocks noGrp="1"/>
          </p:cNvSpPr>
          <p:nvPr>
            <p:ph type="title"/>
          </p:nvPr>
        </p:nvSpPr>
        <p:spPr>
          <a:xfrm>
            <a:off x="839788" y="685800"/>
            <a:ext cx="10515600" cy="1325880"/>
          </a:xfrm>
        </p:spPr>
        <p:txBody>
          <a:bodyPr>
            <a:normAutofit/>
          </a:bodyPr>
          <a:lstStyle/>
          <a:p>
            <a:pPr algn="ctr"/>
            <a:r>
              <a:rPr lang="en-US" sz="4000" spc="300" dirty="0">
                <a:latin typeface="Calibri" panose="020F0502020204030204" pitchFamily="34" charset="0"/>
                <a:cs typeface="Calibri" panose="020F0502020204030204" pitchFamily="34" charset="0"/>
              </a:rPr>
              <a:t>Why I am selected this field</a:t>
            </a:r>
          </a:p>
        </p:txBody>
      </p:sp>
      <p:sp>
        <p:nvSpPr>
          <p:cNvPr id="11" name="Slide Number Placeholder 10">
            <a:extLst>
              <a:ext uri="{FF2B5EF4-FFF2-40B4-BE49-F238E27FC236}">
                <a16:creationId xmlns:a16="http://schemas.microsoft.com/office/drawing/2014/main" id="{5F67B498-D587-4BC1-B0F3-4316C41ADDF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8</a:t>
            </a:fld>
            <a:endParaRPr lang="en-US"/>
          </a:p>
        </p:txBody>
      </p:sp>
      <p:sp>
        <p:nvSpPr>
          <p:cNvPr id="15" name="TextBox 14">
            <a:extLst>
              <a:ext uri="{FF2B5EF4-FFF2-40B4-BE49-F238E27FC236}">
                <a16:creationId xmlns:a16="http://schemas.microsoft.com/office/drawing/2014/main" id="{EF10D5A2-B3DC-F0EA-44AD-C0CA168CCF88}"/>
              </a:ext>
            </a:extLst>
          </p:cNvPr>
          <p:cNvSpPr txBox="1"/>
          <p:nvPr/>
        </p:nvSpPr>
        <p:spPr>
          <a:xfrm>
            <a:off x="838199" y="2139650"/>
            <a:ext cx="10691191" cy="2862322"/>
          </a:xfrm>
          <a:prstGeom prst="rect">
            <a:avLst/>
          </a:prstGeom>
          <a:noFill/>
        </p:spPr>
        <p:txBody>
          <a:bodyPr wrap="square">
            <a:spAutoFit/>
          </a:bodyPr>
          <a:lstStyle/>
          <a:p>
            <a:endParaRPr lang="en-US" sz="1800" dirty="0"/>
          </a:p>
          <a:p>
            <a:endParaRPr lang="en-US" dirty="0"/>
          </a:p>
          <a:p>
            <a:r>
              <a:rPr lang="en-US" sz="2400" dirty="0">
                <a:latin typeface="Calibri" panose="020F0502020204030204" pitchFamily="34" charset="0"/>
                <a:cs typeface="Calibri" panose="020F0502020204030204" pitchFamily="34" charset="0"/>
              </a:rPr>
              <a:t>I  Am Passionate About The Testing Field As I Would Always Like To Make Things Better And Improve Their Quality. This Field Provides Me With This Opportunity In Testing And As A Software Tester, I Have An Opportunity To Contribute To The Quality Of The Product.</a:t>
            </a:r>
          </a:p>
          <a:p>
            <a:r>
              <a:rPr lang="en-US" sz="2400" dirty="0">
                <a:latin typeface="Calibri" panose="020F0502020204030204" pitchFamily="34" charset="0"/>
                <a:cs typeface="Calibri" panose="020F0502020204030204" pitchFamily="34" charset="0"/>
              </a:rPr>
              <a:t>Tops Technologies Is The Best It Training, Software Development, And Placement Co. In Gujarat. Over 100000 Students Trained And Placed At 3000+ IT Partner ...</a:t>
            </a:r>
          </a:p>
        </p:txBody>
      </p:sp>
    </p:spTree>
    <p:extLst>
      <p:ext uri="{BB962C8B-B14F-4D97-AF65-F5344CB8AC3E}">
        <p14:creationId xmlns:p14="http://schemas.microsoft.com/office/powerpoint/2010/main" val="29112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5459896" y="3893770"/>
            <a:ext cx="5896951" cy="2319306"/>
          </a:xfrm>
        </p:spPr>
        <p:txBody>
          <a:bodyPr/>
          <a:lstStyle/>
          <a:p>
            <a:r>
              <a:rPr lang="en-US" b="1" spc="300" dirty="0">
                <a:latin typeface="Calibri" panose="020F0502020204030204" pitchFamily="34" charset="0"/>
                <a:cs typeface="Calibri" panose="020F0502020204030204" pitchFamily="34" charset="0"/>
              </a:rPr>
              <a:t>Shreyang Solanki</a:t>
            </a:r>
          </a:p>
          <a:p>
            <a:endParaRPr lang="en-US" b="1" dirty="0">
              <a:solidFill>
                <a:srgbClr val="002060">
                  <a:alpha val="70000"/>
                </a:srgbClr>
              </a:solidFill>
              <a:latin typeface="Calibri" panose="020F0502020204030204" pitchFamily="34" charset="0"/>
              <a:cs typeface="Calibri" panose="020F0502020204030204" pitchFamily="34" charset="0"/>
            </a:endParaRPr>
          </a:p>
          <a:p>
            <a:endParaRPr lang="en-US" dirty="0"/>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spTree>
    <p:extLst>
      <p:ext uri="{BB962C8B-B14F-4D97-AF65-F5344CB8AC3E}">
        <p14:creationId xmlns:p14="http://schemas.microsoft.com/office/powerpoint/2010/main" val="1510143952"/>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Luminous design</Template>
  <TotalTime>122</TotalTime>
  <Words>504</Words>
  <Application>Microsoft Office PowerPoint</Application>
  <PresentationFormat>Widescreen</PresentationFormat>
  <Paragraphs>50</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Calibri</vt:lpstr>
      <vt:lpstr>Cambria</vt:lpstr>
      <vt:lpstr>Sabon Next LT</vt:lpstr>
      <vt:lpstr>Wingdings</vt:lpstr>
      <vt:lpstr>LuminousVTI</vt:lpstr>
      <vt:lpstr>      Technology PPT</vt:lpstr>
      <vt:lpstr>Agenda</vt:lpstr>
      <vt:lpstr>Talk About Software Testing </vt:lpstr>
      <vt:lpstr>PowerPoint Presentation</vt:lpstr>
      <vt:lpstr>Career Aspiration</vt:lpstr>
      <vt:lpstr>Learning Growth</vt:lpstr>
      <vt:lpstr>Learning At Top Technology</vt:lpstr>
      <vt:lpstr>Why I am selected this field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PPT</dc:title>
  <dc:creator>Tushar Dharaiya</dc:creator>
  <cp:lastModifiedBy>Tushar Dharaiya</cp:lastModifiedBy>
  <cp:revision>6</cp:revision>
  <dcterms:created xsi:type="dcterms:W3CDTF">2024-04-20T14:39:48Z</dcterms:created>
  <dcterms:modified xsi:type="dcterms:W3CDTF">2024-04-24T14:30:59Z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