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Algerian" panose="04020705040A02060702" pitchFamily="82" charset="0"/>
      <p:regular r:id="rId17"/>
    </p:embeddedFont>
    <p:embeddedFont>
      <p:font typeface="Cambria" panose="02040503050406030204" pitchFamily="18"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NiTT2jXstxP/A2kAkzkqC4o8k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3CA23F-54A4-435E-8D6C-2ED937B1C8F3}">
  <a:tblStyle styleId="{DB3CA23F-54A4-435E-8D6C-2ED937B1C8F3}" styleName="Table_0">
    <a:wholeTbl>
      <a:tcTxStyle b="off" i="off">
        <a:font>
          <a:latin typeface="Century Gothic"/>
          <a:ea typeface="Century Gothic"/>
          <a:cs typeface="Century Gothic"/>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A876931-BAFD-4A98-A818-7EA8E93C2AFA}" styleName="Table_1">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2E6EA"/>
          </a:solidFill>
        </a:fill>
      </a:tcStyle>
    </a:wholeTbl>
    <a:band1H>
      <a:tcTxStyle/>
      <a:tcStyle>
        <a:tcBdr/>
        <a:fill>
          <a:solidFill>
            <a:srgbClr val="E4CAD2"/>
          </a:solidFill>
        </a:fill>
      </a:tcStyle>
    </a:band1H>
    <a:band2H>
      <a:tcTxStyle/>
      <a:tcStyle>
        <a:tcBdr/>
      </a:tcStyle>
    </a:band2H>
    <a:band1V>
      <a:tcTxStyle/>
      <a:tcStyle>
        <a:tcBdr/>
        <a:fill>
          <a:solidFill>
            <a:srgbClr val="E4CAD2"/>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1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grpSp>
        <p:nvGrpSpPr>
          <p:cNvPr id="121" name="Google Shape;121;p25"/>
          <p:cNvGrpSpPr/>
          <p:nvPr/>
        </p:nvGrpSpPr>
        <p:grpSpPr>
          <a:xfrm>
            <a:off x="0" y="0"/>
            <a:ext cx="12192000" cy="6858000"/>
            <a:chOff x="0" y="0"/>
            <a:chExt cx="12192000" cy="6858000"/>
          </a:xfrm>
        </p:grpSpPr>
        <p:sp>
          <p:nvSpPr>
            <p:cNvPr id="122" name="Google Shape;122;p25"/>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5"/>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5"/>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2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25"/>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5"/>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33" name="Google Shape;133;p25"/>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4" name="Google Shape;134;p2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38"/>
        <p:cNvGrpSpPr/>
        <p:nvPr/>
      </p:nvGrpSpPr>
      <p:grpSpPr>
        <a:xfrm>
          <a:off x="0" y="0"/>
          <a:ext cx="0" cy="0"/>
          <a:chOff x="0" y="0"/>
          <a:chExt cx="0" cy="0"/>
        </a:xfrm>
      </p:grpSpPr>
      <p:grpSp>
        <p:nvGrpSpPr>
          <p:cNvPr id="139" name="Google Shape;139;p26"/>
          <p:cNvGrpSpPr/>
          <p:nvPr/>
        </p:nvGrpSpPr>
        <p:grpSpPr>
          <a:xfrm>
            <a:off x="0" y="0"/>
            <a:ext cx="12192000" cy="6858000"/>
            <a:chOff x="0" y="0"/>
            <a:chExt cx="12192000" cy="6858000"/>
          </a:xfrm>
        </p:grpSpPr>
        <p:sp>
          <p:nvSpPr>
            <p:cNvPr id="140" name="Google Shape;140;p2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2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26"/>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6"/>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1" name="Google Shape;151;p2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5"/>
        <p:cNvGrpSpPr/>
        <p:nvPr/>
      </p:nvGrpSpPr>
      <p:grpSpPr>
        <a:xfrm>
          <a:off x="0" y="0"/>
          <a:ext cx="0" cy="0"/>
          <a:chOff x="0" y="0"/>
          <a:chExt cx="0" cy="0"/>
        </a:xfrm>
      </p:grpSpPr>
      <p:grpSp>
        <p:nvGrpSpPr>
          <p:cNvPr id="156" name="Google Shape;156;p27"/>
          <p:cNvGrpSpPr/>
          <p:nvPr/>
        </p:nvGrpSpPr>
        <p:grpSpPr>
          <a:xfrm>
            <a:off x="0" y="0"/>
            <a:ext cx="12192000" cy="6858000"/>
            <a:chOff x="0" y="0"/>
            <a:chExt cx="12192000" cy="6858000"/>
          </a:xfrm>
        </p:grpSpPr>
        <p:sp>
          <p:nvSpPr>
            <p:cNvPr id="157" name="Google Shape;157;p2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2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27"/>
          <p:cNvSpPr txBox="1"/>
          <p:nvPr/>
        </p:nvSpPr>
        <p:spPr>
          <a:xfrm>
            <a:off x="881566" y="607336"/>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u="none" strike="noStrike" cap="none">
                <a:solidFill>
                  <a:srgbClr val="EE52A4"/>
                </a:solidFill>
                <a:latin typeface="Arial"/>
                <a:ea typeface="Arial"/>
                <a:cs typeface="Arial"/>
                <a:sym typeface="Arial"/>
              </a:rPr>
              <a:t>“</a:t>
            </a:r>
            <a:endParaRPr/>
          </a:p>
        </p:txBody>
      </p:sp>
      <p:sp>
        <p:nvSpPr>
          <p:cNvPr id="167" name="Google Shape;167;p27"/>
          <p:cNvSpPr txBox="1"/>
          <p:nvPr/>
        </p:nvSpPr>
        <p:spPr>
          <a:xfrm>
            <a:off x="9884458" y="2613787"/>
            <a:ext cx="652763"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u="none" strike="noStrike" cap="none">
                <a:solidFill>
                  <a:srgbClr val="EE52A4"/>
                </a:solidFill>
                <a:latin typeface="Arial"/>
                <a:ea typeface="Arial"/>
                <a:cs typeface="Arial"/>
                <a:sym typeface="Arial"/>
              </a:rPr>
              <a:t>”</a:t>
            </a:r>
            <a:endParaRPr/>
          </a:p>
        </p:txBody>
      </p:sp>
      <p:sp>
        <p:nvSpPr>
          <p:cNvPr id="168" name="Google Shape;168;p27"/>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27"/>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0" name="Google Shape;170;p27"/>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1" name="Google Shape;171;p27"/>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5"/>
        <p:cNvGrpSpPr/>
        <p:nvPr/>
      </p:nvGrpSpPr>
      <p:grpSpPr>
        <a:xfrm>
          <a:off x="0" y="0"/>
          <a:ext cx="0" cy="0"/>
          <a:chOff x="0" y="0"/>
          <a:chExt cx="0" cy="0"/>
        </a:xfrm>
      </p:grpSpPr>
      <p:grpSp>
        <p:nvGrpSpPr>
          <p:cNvPr id="176" name="Google Shape;176;p28"/>
          <p:cNvGrpSpPr/>
          <p:nvPr/>
        </p:nvGrpSpPr>
        <p:grpSpPr>
          <a:xfrm>
            <a:off x="0" y="0"/>
            <a:ext cx="12192000" cy="6858000"/>
            <a:chOff x="0" y="0"/>
            <a:chExt cx="12192000" cy="6858000"/>
          </a:xfrm>
        </p:grpSpPr>
        <p:sp>
          <p:nvSpPr>
            <p:cNvPr id="177" name="Google Shape;177;p2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2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28"/>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8"/>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8" name="Google Shape;188;p2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2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2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29"/>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5" name="Google Shape;195;p29"/>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6" name="Google Shape;196;p29"/>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7" name="Google Shape;197;p29"/>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29"/>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9" name="Google Shape;199;p29"/>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0" name="Google Shape;200;p29"/>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Google Shape;201;p29"/>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Google Shape;202;p2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30"/>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30"/>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09" name="Google Shape;209;p30"/>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0" name="Google Shape;210;p30"/>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30"/>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2" name="Google Shape;212;p30"/>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3" name="Google Shape;213;p30"/>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4" name="Google Shape;214;p30"/>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5" name="Google Shape;215;p30"/>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30"/>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30"/>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3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30"/>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31"/>
          <p:cNvSpPr txBox="1">
            <a:spLocks noGrp="1"/>
          </p:cNvSpPr>
          <p:nvPr>
            <p:ph type="body" idx="1"/>
          </p:nvPr>
        </p:nvSpPr>
        <p:spPr>
          <a:xfrm rot="5400000">
            <a:off x="3859634" y="-101179"/>
            <a:ext cx="3416300" cy="882565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31"/>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3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32"/>
          <p:cNvGrpSpPr/>
          <p:nvPr/>
        </p:nvGrpSpPr>
        <p:grpSpPr>
          <a:xfrm>
            <a:off x="0" y="0"/>
            <a:ext cx="12192000" cy="6858000"/>
            <a:chOff x="0" y="0"/>
            <a:chExt cx="12192000" cy="6858000"/>
          </a:xfrm>
        </p:grpSpPr>
        <p:sp>
          <p:nvSpPr>
            <p:cNvPr id="229" name="Google Shape;229;p3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3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32"/>
          <p:cNvSpPr txBox="1">
            <a:spLocks noGrp="1"/>
          </p:cNvSpPr>
          <p:nvPr>
            <p:ph type="title"/>
          </p:nvPr>
        </p:nvSpPr>
        <p:spPr>
          <a:xfrm rot="5400000">
            <a:off x="6915923" y="2947780"/>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a:spLocks noGrp="1"/>
          </p:cNvSpPr>
          <p:nvPr>
            <p:ph type="body" idx="1"/>
          </p:nvPr>
        </p:nvSpPr>
        <p:spPr>
          <a:xfrm rot="5400000">
            <a:off x="1908672" y="524749"/>
            <a:ext cx="4748590" cy="625602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32"/>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3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3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3"/>
        <p:cNvGrpSpPr/>
        <p:nvPr/>
      </p:nvGrpSpPr>
      <p:grpSpPr>
        <a:xfrm>
          <a:off x="0" y="0"/>
          <a:ext cx="0" cy="0"/>
          <a:chOff x="0" y="0"/>
          <a:chExt cx="0" cy="0"/>
        </a:xfrm>
      </p:grpSpPr>
      <p:grpSp>
        <p:nvGrpSpPr>
          <p:cNvPr id="34" name="Google Shape;34;p18"/>
          <p:cNvGrpSpPr/>
          <p:nvPr/>
        </p:nvGrpSpPr>
        <p:grpSpPr>
          <a:xfrm>
            <a:off x="0" y="0"/>
            <a:ext cx="12192000" cy="6858000"/>
            <a:chOff x="0" y="0"/>
            <a:chExt cx="12192000" cy="6858000"/>
          </a:xfrm>
        </p:grpSpPr>
        <p:sp>
          <p:nvSpPr>
            <p:cNvPr id="35" name="Google Shape;35;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7" name="Google Shape;37;p18"/>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9" name="Google Shape;39;p18"/>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3"/>
        <p:cNvGrpSpPr/>
        <p:nvPr/>
      </p:nvGrpSpPr>
      <p:grpSpPr>
        <a:xfrm>
          <a:off x="0" y="0"/>
          <a:ext cx="0" cy="0"/>
          <a:chOff x="0" y="0"/>
          <a:chExt cx="0" cy="0"/>
        </a:xfrm>
      </p:grpSpPr>
      <p:grpSp>
        <p:nvGrpSpPr>
          <p:cNvPr id="44" name="Google Shape;44;p19"/>
          <p:cNvGrpSpPr/>
          <p:nvPr/>
        </p:nvGrpSpPr>
        <p:grpSpPr>
          <a:xfrm>
            <a:off x="0" y="0"/>
            <a:ext cx="12192000" cy="6858000"/>
            <a:chOff x="0" y="0"/>
            <a:chExt cx="12192000" cy="6858000"/>
          </a:xfrm>
        </p:grpSpPr>
        <p:sp>
          <p:nvSpPr>
            <p:cNvPr id="45" name="Google Shape;45;p1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9"/>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9"/>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3" name="Google Shape;53;p19"/>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5" name="Google Shape;55;p19"/>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7" name="Google Shape;57;p1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20"/>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5" name="Google Shape;65;p2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21"/>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21"/>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3" name="Google Shape;73;p21"/>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74" name="Google Shape;74;p2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7"/>
        <p:cNvGrpSpPr/>
        <p:nvPr/>
      </p:nvGrpSpPr>
      <p:grpSpPr>
        <a:xfrm>
          <a:off x="0" y="0"/>
          <a:ext cx="0" cy="0"/>
          <a:chOff x="0" y="0"/>
          <a:chExt cx="0" cy="0"/>
        </a:xfrm>
      </p:grpSpPr>
      <p:sp>
        <p:nvSpPr>
          <p:cNvPr id="78" name="Google Shape;78;p2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2"/>
        <p:cNvGrpSpPr/>
        <p:nvPr/>
      </p:nvGrpSpPr>
      <p:grpSpPr>
        <a:xfrm>
          <a:off x="0" y="0"/>
          <a:ext cx="0" cy="0"/>
          <a:chOff x="0" y="0"/>
          <a:chExt cx="0" cy="0"/>
        </a:xfrm>
      </p:grpSpPr>
      <p:grpSp>
        <p:nvGrpSpPr>
          <p:cNvPr id="83" name="Google Shape;83;p23"/>
          <p:cNvGrpSpPr/>
          <p:nvPr/>
        </p:nvGrpSpPr>
        <p:grpSpPr>
          <a:xfrm>
            <a:off x="0" y="0"/>
            <a:ext cx="12192000" cy="6858000"/>
            <a:chOff x="0" y="0"/>
            <a:chExt cx="12192000" cy="6858000"/>
          </a:xfrm>
        </p:grpSpPr>
        <p:sp>
          <p:nvSpPr>
            <p:cNvPr id="84" name="Google Shape;84;p2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3"/>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3"/>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3"/>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2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23"/>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3"/>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6" name="Google Shape;96;p23"/>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7" name="Google Shape;97;p2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1"/>
        <p:cNvGrpSpPr/>
        <p:nvPr/>
      </p:nvGrpSpPr>
      <p:grpSpPr>
        <a:xfrm>
          <a:off x="0" y="0"/>
          <a:ext cx="0" cy="0"/>
          <a:chOff x="0" y="0"/>
          <a:chExt cx="0" cy="0"/>
        </a:xfrm>
      </p:grpSpPr>
      <p:grpSp>
        <p:nvGrpSpPr>
          <p:cNvPr id="102" name="Google Shape;102;p24"/>
          <p:cNvGrpSpPr/>
          <p:nvPr/>
        </p:nvGrpSpPr>
        <p:grpSpPr>
          <a:xfrm>
            <a:off x="0" y="0"/>
            <a:ext cx="12192000" cy="6858000"/>
            <a:chOff x="0" y="0"/>
            <a:chExt cx="12192000" cy="6858000"/>
          </a:xfrm>
        </p:grpSpPr>
        <p:sp>
          <p:nvSpPr>
            <p:cNvPr id="103" name="Google Shape;103;p2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4"/>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4"/>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4"/>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2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24"/>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4"/>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5" name="Google Shape;115;p24"/>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6" name="Google Shape;116;p2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5"/>
          <p:cNvGrpSpPr/>
          <p:nvPr/>
        </p:nvGrpSpPr>
        <p:grpSpPr>
          <a:xfrm>
            <a:off x="0" y="0"/>
            <a:ext cx="12192000" cy="6858000"/>
            <a:chOff x="0" y="0"/>
            <a:chExt cx="12192000" cy="6858000"/>
          </a:xfrm>
        </p:grpSpPr>
        <p:sp>
          <p:nvSpPr>
            <p:cNvPr id="7" name="Google Shape;7;p15"/>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5"/>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5"/>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5"/>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
          <p:cNvSpPr txBox="1">
            <a:spLocks noGrp="1"/>
          </p:cNvSpPr>
          <p:nvPr>
            <p:ph type="title"/>
          </p:nvPr>
        </p:nvSpPr>
        <p:spPr>
          <a:xfrm>
            <a:off x="-114552" y="822810"/>
            <a:ext cx="9808968" cy="706964"/>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Clr>
                <a:schemeClr val="lt2"/>
              </a:buClr>
              <a:buSzPts val="3600"/>
              <a:buFont typeface="Century Gothic"/>
              <a:buNone/>
            </a:pPr>
            <a:r>
              <a:rPr lang="en-US" b="1"/>
              <a:t>                         Eye-Tracking Virtual Mouse</a:t>
            </a:r>
            <a:endParaRPr b="1"/>
          </a:p>
        </p:txBody>
      </p:sp>
      <p:sp>
        <p:nvSpPr>
          <p:cNvPr id="250" name="Google Shape;250;p1"/>
          <p:cNvSpPr txBox="1">
            <a:spLocks noGrp="1"/>
          </p:cNvSpPr>
          <p:nvPr>
            <p:ph type="body" idx="1"/>
          </p:nvPr>
        </p:nvSpPr>
        <p:spPr>
          <a:xfrm>
            <a:off x="594099" y="1784412"/>
            <a:ext cx="11003801" cy="516032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440"/>
              <a:buNone/>
            </a:pPr>
            <a:endParaRPr dirty="0"/>
          </a:p>
          <a:p>
            <a:pPr marL="0" lvl="0" indent="0" algn="ctr" rtl="0">
              <a:spcBef>
                <a:spcPts val="1000"/>
              </a:spcBef>
              <a:spcAft>
                <a:spcPts val="0"/>
              </a:spcAft>
              <a:buSzPts val="1600"/>
              <a:buNone/>
            </a:pPr>
            <a:r>
              <a:rPr lang="en-US" sz="2000" dirty="0">
                <a:latin typeface="Cambria"/>
                <a:ea typeface="Cambria"/>
                <a:cs typeface="Cambria"/>
                <a:sym typeface="Cambria"/>
              </a:rPr>
              <a:t>By</a:t>
            </a:r>
            <a:endParaRPr dirty="0"/>
          </a:p>
          <a:p>
            <a:pPr marL="0" lvl="0" indent="0" algn="ctr" rtl="0">
              <a:spcBef>
                <a:spcPts val="1000"/>
              </a:spcBef>
              <a:spcAft>
                <a:spcPts val="0"/>
              </a:spcAft>
              <a:buSzPts val="1600"/>
              <a:buNone/>
            </a:pPr>
            <a:r>
              <a:rPr lang="en-US" sz="2000" b="1" dirty="0">
                <a:latin typeface="Cambria"/>
                <a:ea typeface="Cambria"/>
                <a:cs typeface="Cambria"/>
                <a:sym typeface="Cambria"/>
              </a:rPr>
              <a:t>BE A-15  Vishwesh Chavan                </a:t>
            </a:r>
            <a:endParaRPr dirty="0"/>
          </a:p>
          <a:p>
            <a:pPr marL="0" lvl="0" indent="0" algn="ctr" rtl="0">
              <a:spcBef>
                <a:spcPts val="1000"/>
              </a:spcBef>
              <a:spcAft>
                <a:spcPts val="0"/>
              </a:spcAft>
              <a:buSzPts val="1600"/>
              <a:buNone/>
            </a:pPr>
            <a:r>
              <a:rPr lang="en-US" sz="2000" b="1" dirty="0">
                <a:latin typeface="Cambria"/>
                <a:ea typeface="Cambria"/>
                <a:cs typeface="Cambria"/>
                <a:sym typeface="Cambria"/>
              </a:rPr>
              <a:t>  BE A- 37    </a:t>
            </a:r>
            <a:r>
              <a:rPr lang="en-US" sz="2000" b="1" dirty="0" err="1">
                <a:latin typeface="Cambria"/>
                <a:ea typeface="Cambria"/>
                <a:cs typeface="Cambria"/>
                <a:sym typeface="Cambria"/>
              </a:rPr>
              <a:t>Rushikesh</a:t>
            </a:r>
            <a:r>
              <a:rPr lang="en-US" sz="2000" b="1" dirty="0">
                <a:latin typeface="Cambria"/>
                <a:ea typeface="Cambria"/>
                <a:cs typeface="Cambria"/>
                <a:sym typeface="Cambria"/>
              </a:rPr>
              <a:t>  Jadhav</a:t>
            </a:r>
            <a:endParaRPr lang="en-US" dirty="0"/>
          </a:p>
          <a:p>
            <a:pPr marL="0" lvl="0" indent="0" algn="ctr" rtl="0">
              <a:spcBef>
                <a:spcPts val="1000"/>
              </a:spcBef>
              <a:spcAft>
                <a:spcPts val="0"/>
              </a:spcAft>
              <a:buSzPts val="1600"/>
              <a:buNone/>
            </a:pPr>
            <a:r>
              <a:rPr lang="en-US" sz="2000" b="1" dirty="0">
                <a:latin typeface="Cambria"/>
                <a:ea typeface="Cambria"/>
                <a:cs typeface="Cambria"/>
                <a:sym typeface="Cambria"/>
              </a:rPr>
              <a:t>BE A-38  Shreyas Jadhav</a:t>
            </a:r>
            <a:endParaRPr lang="en-US" dirty="0"/>
          </a:p>
          <a:p>
            <a:pPr marL="0" lvl="0" indent="0" algn="ctr" rtl="0">
              <a:spcBef>
                <a:spcPts val="1000"/>
              </a:spcBef>
              <a:spcAft>
                <a:spcPts val="0"/>
              </a:spcAft>
              <a:buSzPts val="1600"/>
              <a:buNone/>
            </a:pPr>
            <a:r>
              <a:rPr lang="en-US" sz="2000" b="1" dirty="0">
                <a:latin typeface="Cambria"/>
                <a:ea typeface="Cambria"/>
                <a:cs typeface="Cambria"/>
                <a:sym typeface="Cambria"/>
              </a:rPr>
              <a:t>    </a:t>
            </a:r>
            <a:r>
              <a:rPr lang="en-US" sz="2000" dirty="0">
                <a:latin typeface="Cambria"/>
                <a:ea typeface="Cambria"/>
                <a:cs typeface="Cambria"/>
                <a:sym typeface="Cambria"/>
              </a:rPr>
              <a:t> under the guidance of                   </a:t>
            </a:r>
            <a:endParaRPr dirty="0"/>
          </a:p>
          <a:p>
            <a:pPr marL="0" lvl="0" indent="0" algn="ctr" rtl="0">
              <a:spcBef>
                <a:spcPts val="1000"/>
              </a:spcBef>
              <a:spcAft>
                <a:spcPts val="0"/>
              </a:spcAft>
              <a:buSzPts val="1600"/>
              <a:buNone/>
            </a:pPr>
            <a:r>
              <a:rPr lang="en-US" sz="2000" b="1" dirty="0">
                <a:latin typeface="Cambria"/>
                <a:ea typeface="Cambria"/>
                <a:cs typeface="Cambria"/>
                <a:sym typeface="Cambria"/>
              </a:rPr>
              <a:t>  Ms. Pooja Patil</a:t>
            </a:r>
            <a:endParaRPr sz="2000" dirty="0">
              <a:latin typeface="Cambria"/>
              <a:ea typeface="Cambria"/>
              <a:cs typeface="Cambria"/>
              <a:sym typeface="Cambria"/>
            </a:endParaRPr>
          </a:p>
          <a:p>
            <a:pPr marL="0" lvl="0" indent="0" algn="ctr" rtl="0">
              <a:spcBef>
                <a:spcPts val="1000"/>
              </a:spcBef>
              <a:spcAft>
                <a:spcPts val="0"/>
              </a:spcAft>
              <a:buSzPts val="1600"/>
              <a:buNone/>
            </a:pPr>
            <a:endParaRPr sz="2000" dirty="0">
              <a:latin typeface="Cambria"/>
              <a:ea typeface="Cambria"/>
              <a:cs typeface="Cambria"/>
              <a:sym typeface="Cambria"/>
            </a:endParaRPr>
          </a:p>
          <a:p>
            <a:pPr marL="0" lvl="0" indent="0" algn="ctr" rtl="0">
              <a:spcBef>
                <a:spcPts val="1000"/>
              </a:spcBef>
              <a:spcAft>
                <a:spcPts val="0"/>
              </a:spcAft>
              <a:buSzPts val="1600"/>
              <a:buNone/>
            </a:pPr>
            <a:r>
              <a:rPr lang="en-US" sz="2000" dirty="0">
                <a:latin typeface="Cambria"/>
                <a:ea typeface="Cambria"/>
                <a:cs typeface="Cambria"/>
                <a:sym typeface="Cambria"/>
              </a:rPr>
              <a:t>Department of Computer Engineering </a:t>
            </a:r>
            <a:endParaRPr dirty="0"/>
          </a:p>
          <a:p>
            <a:pPr marL="0" lvl="0" indent="0" algn="ctr" rtl="0">
              <a:spcBef>
                <a:spcPts val="1000"/>
              </a:spcBef>
              <a:spcAft>
                <a:spcPts val="0"/>
              </a:spcAft>
              <a:buSzPts val="1600"/>
              <a:buNone/>
            </a:pPr>
            <a:r>
              <a:rPr lang="en-US" sz="2000" dirty="0">
                <a:latin typeface="Cambria"/>
                <a:ea typeface="Cambria"/>
                <a:cs typeface="Cambria"/>
                <a:sym typeface="Cambria"/>
              </a:rPr>
              <a:t>Pillai HOC College of Engineering and Technology, </a:t>
            </a:r>
            <a:r>
              <a:rPr lang="en-US" sz="2000" dirty="0" err="1">
                <a:latin typeface="Cambria"/>
                <a:ea typeface="Cambria"/>
                <a:cs typeface="Cambria"/>
                <a:sym typeface="Cambria"/>
              </a:rPr>
              <a:t>Rasayani</a:t>
            </a:r>
            <a:r>
              <a:rPr lang="en-US" sz="2000" dirty="0">
                <a:latin typeface="Cambria"/>
                <a:ea typeface="Cambria"/>
                <a:cs typeface="Cambria"/>
                <a:sym typeface="Cambria"/>
              </a:rPr>
              <a:t>  </a:t>
            </a:r>
            <a:endParaRPr dirty="0"/>
          </a:p>
          <a:p>
            <a:pPr marL="0" lvl="0" indent="0" algn="ctr" rtl="0">
              <a:spcBef>
                <a:spcPts val="1000"/>
              </a:spcBef>
              <a:spcAft>
                <a:spcPts val="0"/>
              </a:spcAft>
              <a:buSzPts val="1600"/>
              <a:buNone/>
            </a:pPr>
            <a:r>
              <a:rPr lang="en-US" sz="2000" dirty="0">
                <a:latin typeface="Cambria"/>
                <a:ea typeface="Cambria"/>
                <a:cs typeface="Cambria"/>
                <a:sym typeface="Cambria"/>
              </a:rPr>
              <a:t>University of Mumbai, Mumbai </a:t>
            </a:r>
            <a:endParaRPr dirty="0"/>
          </a:p>
          <a:p>
            <a:pPr marL="0" lvl="0" indent="0" algn="ctr" rtl="0">
              <a:spcBef>
                <a:spcPts val="1000"/>
              </a:spcBef>
              <a:spcAft>
                <a:spcPts val="0"/>
              </a:spcAft>
              <a:buSzPts val="1600"/>
              <a:buNone/>
            </a:pPr>
            <a:r>
              <a:rPr lang="en-US" sz="2000" b="1" dirty="0">
                <a:latin typeface="Cambria"/>
                <a:ea typeface="Cambria"/>
                <a:cs typeface="Cambria"/>
                <a:sym typeface="Cambria"/>
              </a:rPr>
              <a:t>A.Y 2023-2024</a:t>
            </a:r>
            <a:endParaRPr dirty="0"/>
          </a:p>
          <a:p>
            <a:pPr marL="0" lvl="0" indent="0" algn="ctr" rtl="0">
              <a:spcBef>
                <a:spcPts val="1000"/>
              </a:spcBef>
              <a:spcAft>
                <a:spcPts val="0"/>
              </a:spcAft>
              <a:buSzPts val="1440"/>
              <a:buNone/>
            </a:pPr>
            <a:r>
              <a:rPr lang="en-US" dirty="0">
                <a:latin typeface="Cambria"/>
                <a:ea typeface="Cambria"/>
                <a:cs typeface="Cambria"/>
                <a:sym typeface="Cambria"/>
              </a:rPr>
              <a:t>                           </a:t>
            </a:r>
            <a:r>
              <a:rPr lang="en-US" dirty="0"/>
              <a:t>                                                     </a:t>
            </a:r>
            <a:endParaRPr dirty="0"/>
          </a:p>
        </p:txBody>
      </p:sp>
      <p:pic>
        <p:nvPicPr>
          <p:cNvPr id="251" name="Google Shape;251;p1"/>
          <p:cNvPicPr preferRelativeResize="0"/>
          <p:nvPr/>
        </p:nvPicPr>
        <p:blipFill rotWithShape="1">
          <a:blip r:embed="rId3">
            <a:alphaModFix/>
          </a:blip>
          <a:srcRect/>
          <a:stretch/>
        </p:blipFill>
        <p:spPr>
          <a:xfrm>
            <a:off x="5759358" y="4791476"/>
            <a:ext cx="530964" cy="497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US" b="1"/>
              <a:t>Gantt chart</a:t>
            </a:r>
            <a:endParaRPr b="1"/>
          </a:p>
        </p:txBody>
      </p:sp>
      <p:pic>
        <p:nvPicPr>
          <p:cNvPr id="318" name="Google Shape;318;p10"/>
          <p:cNvPicPr preferRelativeResize="0"/>
          <p:nvPr/>
        </p:nvPicPr>
        <p:blipFill rotWithShape="1">
          <a:blip r:embed="rId3">
            <a:alphaModFix/>
          </a:blip>
          <a:srcRect/>
          <a:stretch/>
        </p:blipFill>
        <p:spPr>
          <a:xfrm>
            <a:off x="647700" y="2273300"/>
            <a:ext cx="10807700" cy="4584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US" b="1"/>
              <a:t>Result Analysis</a:t>
            </a:r>
            <a:endParaRPr b="1"/>
          </a:p>
        </p:txBody>
      </p:sp>
      <p:pic>
        <p:nvPicPr>
          <p:cNvPr id="324" name="Google Shape;324;p11"/>
          <p:cNvPicPr preferRelativeResize="0"/>
          <p:nvPr/>
        </p:nvPicPr>
        <p:blipFill>
          <a:blip r:embed="rId3"/>
          <a:srcRect/>
          <a:stretch/>
        </p:blipFill>
        <p:spPr>
          <a:xfrm>
            <a:off x="674688" y="2628900"/>
            <a:ext cx="4924425" cy="3937792"/>
          </a:xfrm>
          <a:prstGeom prst="rect">
            <a:avLst/>
          </a:prstGeom>
          <a:noFill/>
          <a:ln>
            <a:noFill/>
          </a:ln>
        </p:spPr>
      </p:pic>
      <p:pic>
        <p:nvPicPr>
          <p:cNvPr id="325" name="Google Shape;325;p11" descr="Real-Time AI Virtual Mouse System Using Computer Vision - GeeksforGeeks"/>
          <p:cNvPicPr preferRelativeResize="0"/>
          <p:nvPr/>
        </p:nvPicPr>
        <p:blipFill rotWithShape="1">
          <a:blip r:embed="rId4">
            <a:alphaModFix/>
          </a:blip>
          <a:srcRect/>
          <a:stretch/>
        </p:blipFill>
        <p:spPr>
          <a:xfrm>
            <a:off x="5884860" y="2628900"/>
            <a:ext cx="5610225" cy="393779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2"/>
          <p:cNvSpPr txBox="1">
            <a:spLocks noGrp="1"/>
          </p:cNvSpPr>
          <p:nvPr>
            <p:ph type="title"/>
          </p:nvPr>
        </p:nvSpPr>
        <p:spPr>
          <a:xfrm>
            <a:off x="1715290" y="938157"/>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US" b="1"/>
              <a:t>Conclusion</a:t>
            </a:r>
            <a:endParaRPr b="1"/>
          </a:p>
        </p:txBody>
      </p:sp>
      <p:sp>
        <p:nvSpPr>
          <p:cNvPr id="331" name="Google Shape;331;p12"/>
          <p:cNvSpPr txBox="1">
            <a:spLocks noGrp="1"/>
          </p:cNvSpPr>
          <p:nvPr>
            <p:ph type="body" idx="1"/>
          </p:nvPr>
        </p:nvSpPr>
        <p:spPr>
          <a:xfrm>
            <a:off x="1683166" y="2553675"/>
            <a:ext cx="8825659" cy="40902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sz="2000" dirty="0">
                <a:solidFill>
                  <a:schemeClr val="dk1"/>
                </a:solidFill>
                <a:latin typeface="Cambria"/>
                <a:ea typeface="Cambria"/>
                <a:cs typeface="Cambria"/>
                <a:sym typeface="Cambria"/>
              </a:rPr>
              <a:t>In conclusion, the eye-tracking virtual mouse project has demonstrated promising results in providing an alternative input method for individuals with physical disabilities or limitations. Our findings suggest that eye-tracking technology can offer precise and intuitive control in virtual environments, enhancing accessibility and user </a:t>
            </a:r>
            <a:r>
              <a:rPr lang="en-US" sz="2000" dirty="0" err="1">
                <a:solidFill>
                  <a:schemeClr val="dk1"/>
                </a:solidFill>
                <a:latin typeface="Cambria"/>
                <a:ea typeface="Cambria"/>
                <a:cs typeface="Cambria"/>
                <a:sym typeface="Cambria"/>
              </a:rPr>
              <a:t>experience.Future</a:t>
            </a:r>
            <a:r>
              <a:rPr lang="en-US" sz="2000" dirty="0">
                <a:solidFill>
                  <a:schemeClr val="dk1"/>
                </a:solidFill>
                <a:latin typeface="Cambria"/>
                <a:ea typeface="Cambria"/>
                <a:cs typeface="Cambria"/>
                <a:sym typeface="Cambria"/>
              </a:rPr>
              <a:t> research should focus on optimizing the technology for real-world applications and exploring its potential in diverse contexts, including assistive technologies, gaming, and human-computer interaction. Overall, this project marks a significant step towards leveraging eye-tracking technology to empower individuals with disabilities and improve the inclusivity of digital platforms.</a:t>
            </a:r>
            <a:endParaRPr sz="2000" dirty="0">
              <a:solidFill>
                <a:schemeClr val="dk1"/>
              </a:solidFill>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3"/>
          <p:cNvSpPr txBox="1">
            <a:spLocks noGrp="1"/>
          </p:cNvSpPr>
          <p:nvPr>
            <p:ph type="title"/>
          </p:nvPr>
        </p:nvSpPr>
        <p:spPr>
          <a:xfrm>
            <a:off x="1715293" y="902646"/>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US" b="1"/>
              <a:t>References</a:t>
            </a:r>
            <a:endParaRPr b="1"/>
          </a:p>
        </p:txBody>
      </p:sp>
      <p:sp>
        <p:nvSpPr>
          <p:cNvPr id="337" name="Google Shape;337;p13"/>
          <p:cNvSpPr txBox="1">
            <a:spLocks noGrp="1"/>
          </p:cNvSpPr>
          <p:nvPr>
            <p:ph type="body" idx="1"/>
          </p:nvPr>
        </p:nvSpPr>
        <p:spPr>
          <a:xfrm>
            <a:off x="603682" y="2468032"/>
            <a:ext cx="11168109" cy="3416300"/>
          </a:xfrm>
          <a:prstGeom prst="rect">
            <a:avLst/>
          </a:prstGeom>
          <a:noFill/>
          <a:ln>
            <a:noFill/>
          </a:ln>
        </p:spPr>
        <p:txBody>
          <a:bodyPr spcFirstLastPara="1" wrap="square" lIns="91425" tIns="45700" rIns="91425" bIns="45700" anchor="t" anchorCtr="0">
            <a:noAutofit/>
          </a:bodyPr>
          <a:lstStyle/>
          <a:p>
            <a:pPr marL="342900" marR="17640" lvl="0" indent="-342900" algn="l" rtl="0">
              <a:spcBef>
                <a:spcPts val="0"/>
              </a:spcBef>
              <a:spcAft>
                <a:spcPts val="0"/>
              </a:spcAft>
              <a:buSzPts val="1600"/>
              <a:buFont typeface="Noto Sans Symbols"/>
              <a:buChar char="❑"/>
            </a:pPr>
            <a:r>
              <a:rPr lang="en-US" sz="2000" b="0" i="0" u="none" strike="noStrike" dirty="0">
                <a:solidFill>
                  <a:schemeClr val="dk1"/>
                </a:solidFill>
                <a:latin typeface="Cambria"/>
                <a:ea typeface="Cambria"/>
                <a:cs typeface="Cambria"/>
                <a:sym typeface="Cambria"/>
              </a:rPr>
              <a:t>Anderson, C. W. (2007). Perspectives on science learning. In S. K. Abell &amp; N. G. Lederman (Eds.), Handbook of research on science education (pp. 3–30). NY: Routledge. </a:t>
            </a:r>
            <a:endParaRPr sz="2000" b="0" dirty="0">
              <a:solidFill>
                <a:schemeClr val="dk1"/>
              </a:solidFill>
              <a:latin typeface="Cambria"/>
              <a:ea typeface="Cambria"/>
              <a:cs typeface="Cambria"/>
              <a:sym typeface="Cambria"/>
            </a:endParaRPr>
          </a:p>
          <a:p>
            <a:pPr marL="342900" marR="12586" lvl="0" indent="-342900" algn="l" rtl="0">
              <a:spcBef>
                <a:spcPts val="30"/>
              </a:spcBef>
              <a:spcAft>
                <a:spcPts val="0"/>
              </a:spcAft>
              <a:buSzPts val="1600"/>
              <a:buFont typeface="Noto Sans Symbols"/>
              <a:buChar char="❑"/>
            </a:pPr>
            <a:r>
              <a:rPr lang="en-US" sz="2000" b="0" i="0" u="none" strike="noStrike" dirty="0" err="1">
                <a:solidFill>
                  <a:schemeClr val="dk1"/>
                </a:solidFill>
                <a:latin typeface="Cambria"/>
                <a:ea typeface="Cambria"/>
                <a:cs typeface="Cambria"/>
                <a:sym typeface="Cambria"/>
              </a:rPr>
              <a:t>Ariasi</a:t>
            </a:r>
            <a:r>
              <a:rPr lang="en-US" sz="2000" b="0" i="0" u="none" strike="noStrike" dirty="0">
                <a:solidFill>
                  <a:schemeClr val="dk1"/>
                </a:solidFill>
                <a:latin typeface="Cambria"/>
                <a:ea typeface="Cambria"/>
                <a:cs typeface="Cambria"/>
                <a:sym typeface="Cambria"/>
              </a:rPr>
              <a:t>, N., &amp; Mason, L. (2011). Uncovering the effect of text structure in learning from a science text: An eye-tracking study. Instructional Science, 39, 581–601. </a:t>
            </a:r>
            <a:endParaRPr sz="2000" b="0" dirty="0">
              <a:solidFill>
                <a:schemeClr val="dk1"/>
              </a:solidFill>
              <a:latin typeface="Cambria"/>
              <a:ea typeface="Cambria"/>
              <a:cs typeface="Cambria"/>
              <a:sym typeface="Cambria"/>
            </a:endParaRPr>
          </a:p>
          <a:p>
            <a:pPr marL="342900" marR="11151" lvl="0" indent="-342900" algn="l" rtl="0">
              <a:spcBef>
                <a:spcPts val="30"/>
              </a:spcBef>
              <a:spcAft>
                <a:spcPts val="0"/>
              </a:spcAft>
              <a:buSzPts val="1600"/>
              <a:buFont typeface="Noto Sans Symbols"/>
              <a:buChar char="❑"/>
            </a:pPr>
            <a:r>
              <a:rPr lang="en-US" sz="2000" b="0" i="0" u="none" strike="noStrike" dirty="0">
                <a:solidFill>
                  <a:schemeClr val="dk1"/>
                </a:solidFill>
                <a:latin typeface="Cambria"/>
                <a:ea typeface="Cambria"/>
                <a:cs typeface="Cambria"/>
                <a:sym typeface="Cambria"/>
              </a:rPr>
              <a:t>Arnold, J. E., </a:t>
            </a:r>
            <a:r>
              <a:rPr lang="en-US" sz="2000" b="0" i="0" u="none" strike="noStrike" dirty="0" err="1">
                <a:solidFill>
                  <a:schemeClr val="dk1"/>
                </a:solidFill>
                <a:latin typeface="Cambria"/>
                <a:ea typeface="Cambria"/>
                <a:cs typeface="Cambria"/>
                <a:sym typeface="Cambria"/>
              </a:rPr>
              <a:t>Eisenband</a:t>
            </a:r>
            <a:r>
              <a:rPr lang="en-US" sz="2000" b="0" i="0" u="none" strike="noStrike" dirty="0">
                <a:solidFill>
                  <a:schemeClr val="dk1"/>
                </a:solidFill>
                <a:latin typeface="Cambria"/>
                <a:ea typeface="Cambria"/>
                <a:cs typeface="Cambria"/>
                <a:sym typeface="Cambria"/>
              </a:rPr>
              <a:t>, J. G., Brown-Schmidt, S., &amp; </a:t>
            </a:r>
            <a:r>
              <a:rPr lang="en-US" sz="2000" b="0" i="0" u="none" strike="noStrike" dirty="0" err="1">
                <a:solidFill>
                  <a:schemeClr val="dk1"/>
                </a:solidFill>
                <a:latin typeface="Cambria"/>
                <a:ea typeface="Cambria"/>
                <a:cs typeface="Cambria"/>
                <a:sym typeface="Cambria"/>
              </a:rPr>
              <a:t>Trueswell</a:t>
            </a:r>
            <a:r>
              <a:rPr lang="en-US" sz="2000" b="0" i="0" u="none" strike="noStrike" dirty="0">
                <a:solidFill>
                  <a:schemeClr val="dk1"/>
                </a:solidFill>
                <a:latin typeface="Cambria"/>
                <a:ea typeface="Cambria"/>
                <a:cs typeface="Cambria"/>
                <a:sym typeface="Cambria"/>
              </a:rPr>
              <a:t>, J. C. (2000). The rapid use of gender information: Evidence of the time course of pronoun resolution from eye tracking. Cognition, 76, B13–B26. </a:t>
            </a:r>
            <a:endParaRPr sz="2000" b="0" dirty="0">
              <a:solidFill>
                <a:schemeClr val="dk1"/>
              </a:solidFill>
              <a:latin typeface="Cambria"/>
              <a:ea typeface="Cambria"/>
              <a:cs typeface="Cambria"/>
              <a:sym typeface="Cambria"/>
            </a:endParaRPr>
          </a:p>
          <a:p>
            <a:pPr marL="342900" marR="10833" lvl="0" indent="-342900" algn="l" rtl="0">
              <a:spcBef>
                <a:spcPts val="20"/>
              </a:spcBef>
              <a:spcAft>
                <a:spcPts val="0"/>
              </a:spcAft>
              <a:buSzPts val="1600"/>
              <a:buFont typeface="Noto Sans Symbols"/>
              <a:buChar char="❑"/>
            </a:pPr>
            <a:r>
              <a:rPr lang="en-US" sz="2000" b="0" i="0" u="none" strike="noStrike" dirty="0" err="1">
                <a:solidFill>
                  <a:schemeClr val="dk1"/>
                </a:solidFill>
                <a:latin typeface="Cambria"/>
                <a:ea typeface="Cambria"/>
                <a:cs typeface="Cambria"/>
                <a:sym typeface="Cambria"/>
              </a:rPr>
              <a:t>Balslev</a:t>
            </a:r>
            <a:r>
              <a:rPr lang="en-US" sz="2000" b="0" i="0" u="none" strike="noStrike" dirty="0">
                <a:solidFill>
                  <a:schemeClr val="dk1"/>
                </a:solidFill>
                <a:latin typeface="Cambria"/>
                <a:ea typeface="Cambria"/>
                <a:cs typeface="Cambria"/>
                <a:sym typeface="Cambria"/>
              </a:rPr>
              <a:t>, T., </a:t>
            </a:r>
            <a:r>
              <a:rPr lang="en-US" sz="2000" b="0" i="0" u="none" strike="noStrike" dirty="0" err="1">
                <a:solidFill>
                  <a:schemeClr val="dk1"/>
                </a:solidFill>
                <a:latin typeface="Cambria"/>
                <a:ea typeface="Cambria"/>
                <a:cs typeface="Cambria"/>
                <a:sym typeface="Cambria"/>
              </a:rPr>
              <a:t>Jarodzka</a:t>
            </a:r>
            <a:r>
              <a:rPr lang="en-US" sz="2000" b="0" i="0" u="none" strike="noStrike" dirty="0">
                <a:solidFill>
                  <a:schemeClr val="dk1"/>
                </a:solidFill>
                <a:latin typeface="Cambria"/>
                <a:ea typeface="Cambria"/>
                <a:cs typeface="Cambria"/>
                <a:sym typeface="Cambria"/>
              </a:rPr>
              <a:t>, H., </a:t>
            </a:r>
            <a:r>
              <a:rPr lang="en-US" sz="2000" b="0" i="0" u="none" strike="noStrike" dirty="0" err="1">
                <a:solidFill>
                  <a:schemeClr val="dk1"/>
                </a:solidFill>
                <a:latin typeface="Cambria"/>
                <a:ea typeface="Cambria"/>
                <a:cs typeface="Cambria"/>
                <a:sym typeface="Cambria"/>
              </a:rPr>
              <a:t>Holmqvist</a:t>
            </a:r>
            <a:r>
              <a:rPr lang="en-US" sz="2000" b="0" i="0" u="none" strike="noStrike" dirty="0">
                <a:solidFill>
                  <a:schemeClr val="dk1"/>
                </a:solidFill>
                <a:latin typeface="Cambria"/>
                <a:ea typeface="Cambria"/>
                <a:cs typeface="Cambria"/>
                <a:sym typeface="Cambria"/>
              </a:rPr>
              <a:t>, K., de Grave, W., </a:t>
            </a:r>
            <a:r>
              <a:rPr lang="en-US" sz="2000" b="0" i="0" u="none" strike="noStrike" dirty="0" err="1">
                <a:solidFill>
                  <a:schemeClr val="dk1"/>
                </a:solidFill>
                <a:latin typeface="Cambria"/>
                <a:ea typeface="Cambria"/>
                <a:cs typeface="Cambria"/>
                <a:sym typeface="Cambria"/>
              </a:rPr>
              <a:t>Muijtjens</a:t>
            </a:r>
            <a:r>
              <a:rPr lang="en-US" sz="2000" b="0" i="0" u="none" strike="noStrike" dirty="0">
                <a:solidFill>
                  <a:schemeClr val="dk1"/>
                </a:solidFill>
                <a:latin typeface="Cambria"/>
                <a:ea typeface="Cambria"/>
                <a:cs typeface="Cambria"/>
                <a:sym typeface="Cambria"/>
              </a:rPr>
              <a:t>, A. M., </a:t>
            </a:r>
            <a:r>
              <a:rPr lang="en-US" sz="2000" b="0" i="0" u="none" strike="noStrike" dirty="0" err="1">
                <a:solidFill>
                  <a:schemeClr val="dk1"/>
                </a:solidFill>
                <a:latin typeface="Cambria"/>
                <a:ea typeface="Cambria"/>
                <a:cs typeface="Cambria"/>
                <a:sym typeface="Cambria"/>
              </a:rPr>
              <a:t>Eika</a:t>
            </a:r>
            <a:r>
              <a:rPr lang="en-US" sz="2000" b="0" i="0" u="none" strike="noStrike" dirty="0">
                <a:solidFill>
                  <a:schemeClr val="dk1"/>
                </a:solidFill>
                <a:latin typeface="Cambria"/>
                <a:ea typeface="Cambria"/>
                <a:cs typeface="Cambria"/>
                <a:sym typeface="Cambria"/>
              </a:rPr>
              <a:t>, B., van </a:t>
            </a:r>
            <a:r>
              <a:rPr lang="en-US" sz="2000" b="0" i="0" u="none" strike="noStrike" dirty="0" err="1">
                <a:solidFill>
                  <a:schemeClr val="dk1"/>
                </a:solidFill>
                <a:latin typeface="Cambria"/>
                <a:ea typeface="Cambria"/>
                <a:cs typeface="Cambria"/>
                <a:sym typeface="Cambria"/>
              </a:rPr>
              <a:t>Merriënboer</a:t>
            </a:r>
            <a:r>
              <a:rPr lang="en-US" sz="2000" b="0" i="0" u="none" strike="noStrike" dirty="0">
                <a:solidFill>
                  <a:schemeClr val="dk1"/>
                </a:solidFill>
                <a:latin typeface="Cambria"/>
                <a:ea typeface="Cambria"/>
                <a:cs typeface="Cambria"/>
                <a:sym typeface="Cambria"/>
              </a:rPr>
              <a:t>, J., &amp; </a:t>
            </a:r>
            <a:r>
              <a:rPr lang="en-US" sz="2000" b="0" i="0" u="none" strike="noStrike" dirty="0" err="1">
                <a:solidFill>
                  <a:schemeClr val="dk1"/>
                </a:solidFill>
                <a:latin typeface="Cambria"/>
                <a:ea typeface="Cambria"/>
                <a:cs typeface="Cambria"/>
                <a:sym typeface="Cambria"/>
              </a:rPr>
              <a:t>Scherpbier</a:t>
            </a:r>
            <a:r>
              <a:rPr lang="en-US" sz="2000" b="0" i="0" u="none" strike="noStrike" dirty="0">
                <a:solidFill>
                  <a:schemeClr val="dk1"/>
                </a:solidFill>
                <a:latin typeface="Cambria"/>
                <a:ea typeface="Cambria"/>
                <a:cs typeface="Cambria"/>
                <a:sym typeface="Cambria"/>
              </a:rPr>
              <a:t>, A. J. (2012). Visual expertise in </a:t>
            </a:r>
            <a:r>
              <a:rPr lang="en-US" sz="2000" b="0" i="0" u="none" strike="noStrike" dirty="0" err="1">
                <a:solidFill>
                  <a:schemeClr val="dk1"/>
                </a:solidFill>
                <a:latin typeface="Cambria"/>
                <a:ea typeface="Cambria"/>
                <a:cs typeface="Cambria"/>
                <a:sym typeface="Cambria"/>
              </a:rPr>
              <a:t>paediatric</a:t>
            </a:r>
            <a:r>
              <a:rPr lang="en-US" sz="2000" b="0" i="0" u="none" strike="noStrike" dirty="0">
                <a:solidFill>
                  <a:schemeClr val="dk1"/>
                </a:solidFill>
                <a:latin typeface="Cambria"/>
                <a:ea typeface="Cambria"/>
                <a:cs typeface="Cambria"/>
                <a:sym typeface="Cambria"/>
              </a:rPr>
              <a:t> neurology. European </a:t>
            </a:r>
            <a:r>
              <a:rPr lang="en-US" sz="2000" b="0" i="0" u="none" strike="noStrike" dirty="0" err="1">
                <a:solidFill>
                  <a:schemeClr val="dk1"/>
                </a:solidFill>
                <a:latin typeface="Cambria"/>
                <a:ea typeface="Cambria"/>
                <a:cs typeface="Cambria"/>
                <a:sym typeface="Cambria"/>
              </a:rPr>
              <a:t>Paediatric</a:t>
            </a:r>
            <a:r>
              <a:rPr lang="en-US" sz="2000" b="0" i="0" u="none" strike="noStrike" dirty="0">
                <a:solidFill>
                  <a:schemeClr val="dk1"/>
                </a:solidFill>
                <a:latin typeface="Cambria"/>
                <a:ea typeface="Cambria"/>
                <a:cs typeface="Cambria"/>
                <a:sym typeface="Cambria"/>
              </a:rPr>
              <a:t> Neurology Society, 16, 161–166. </a:t>
            </a:r>
            <a:endParaRPr sz="2000" b="0" dirty="0">
              <a:solidFill>
                <a:schemeClr val="dk1"/>
              </a:solidFill>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4"/>
          <p:cNvSpPr txBox="1">
            <a:spLocks noGrp="1"/>
          </p:cNvSpPr>
          <p:nvPr>
            <p:ph type="title"/>
          </p:nvPr>
        </p:nvSpPr>
        <p:spPr>
          <a:xfrm>
            <a:off x="2395386" y="3345994"/>
            <a:ext cx="9347033" cy="11479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8800"/>
              <a:buFont typeface="Algerian"/>
              <a:buNone/>
            </a:pPr>
            <a:r>
              <a:rPr lang="en-US" sz="8800" b="1">
                <a:solidFill>
                  <a:schemeClr val="dk1"/>
                </a:solidFill>
                <a:latin typeface="Algerian"/>
                <a:ea typeface="Algerian"/>
                <a:cs typeface="Algerian"/>
                <a:sym typeface="Algerian"/>
              </a:rPr>
              <a:t>THANK YOU!!!</a:t>
            </a:r>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
          <p:cNvSpPr txBox="1">
            <a:spLocks noGrp="1"/>
          </p:cNvSpPr>
          <p:nvPr>
            <p:ph type="title"/>
          </p:nvPr>
        </p:nvSpPr>
        <p:spPr>
          <a:xfrm>
            <a:off x="577908" y="859654"/>
            <a:ext cx="8825659" cy="706964"/>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Clr>
                <a:schemeClr val="lt2"/>
              </a:buClr>
              <a:buSzPts val="3600"/>
              <a:buFont typeface="Century Gothic"/>
              <a:buNone/>
            </a:pPr>
            <a:r>
              <a:rPr lang="en-US"/>
              <a:t>                                </a:t>
            </a:r>
            <a:r>
              <a:rPr lang="en-US" b="1"/>
              <a:t>CONTENT</a:t>
            </a:r>
            <a:endParaRPr b="1"/>
          </a:p>
        </p:txBody>
      </p:sp>
      <p:sp>
        <p:nvSpPr>
          <p:cNvPr id="257" name="Google Shape;257;p2"/>
          <p:cNvSpPr txBox="1">
            <a:spLocks noGrp="1"/>
          </p:cNvSpPr>
          <p:nvPr>
            <p:ph type="body" idx="1"/>
          </p:nvPr>
        </p:nvSpPr>
        <p:spPr>
          <a:xfrm>
            <a:off x="1180356" y="2324100"/>
            <a:ext cx="8825659" cy="4533900"/>
          </a:xfrm>
          <a:prstGeom prst="rect">
            <a:avLst/>
          </a:prstGeom>
          <a:noFill/>
          <a:ln>
            <a:noFill/>
          </a:ln>
        </p:spPr>
        <p:txBody>
          <a:bodyPr spcFirstLastPara="1" wrap="square" lIns="91425" tIns="45700" rIns="91425" bIns="45700" anchor="t" anchorCtr="0">
            <a:normAutofit fontScale="62500" lnSpcReduction="20000"/>
          </a:bodyPr>
          <a:lstStyle/>
          <a:p>
            <a:pPr marL="342900" lvl="0" indent="-337274" algn="l" rtl="0">
              <a:spcBef>
                <a:spcPts val="0"/>
              </a:spcBef>
              <a:spcAft>
                <a:spcPts val="0"/>
              </a:spcAft>
              <a:buSzPct val="85328"/>
              <a:buChar char="►"/>
            </a:pPr>
            <a:r>
              <a:rPr lang="en-US" sz="2998">
                <a:solidFill>
                  <a:schemeClr val="dk1"/>
                </a:solidFill>
                <a:latin typeface="Cambria"/>
                <a:ea typeface="Cambria"/>
                <a:cs typeface="Cambria"/>
                <a:sym typeface="Cambria"/>
              </a:rPr>
              <a:t> Introduction                                                </a:t>
            </a:r>
            <a:endParaRPr sz="2998">
              <a:solidFill>
                <a:schemeClr val="dk1"/>
              </a:solidFill>
              <a:latin typeface="Cambria"/>
              <a:ea typeface="Cambria"/>
              <a:cs typeface="Cambria"/>
              <a:sym typeface="Cambria"/>
            </a:endParaRPr>
          </a:p>
          <a:p>
            <a:pPr marL="342900" lvl="0" indent="-337274" algn="l" rtl="0">
              <a:spcBef>
                <a:spcPts val="1000"/>
              </a:spcBef>
              <a:spcAft>
                <a:spcPts val="0"/>
              </a:spcAft>
              <a:buSzPct val="85328"/>
              <a:buChar char="►"/>
            </a:pPr>
            <a:r>
              <a:rPr lang="en-US" sz="2998">
                <a:solidFill>
                  <a:schemeClr val="dk1"/>
                </a:solidFill>
                <a:latin typeface="Cambria"/>
                <a:ea typeface="Cambria"/>
                <a:cs typeface="Cambria"/>
                <a:sym typeface="Cambria"/>
              </a:rPr>
              <a:t> Motivation </a:t>
            </a:r>
            <a:endParaRPr sz="2598"/>
          </a:p>
          <a:p>
            <a:pPr marL="342900" lvl="0" indent="-337274" algn="l" rtl="0">
              <a:spcBef>
                <a:spcPts val="1000"/>
              </a:spcBef>
              <a:spcAft>
                <a:spcPts val="0"/>
              </a:spcAft>
              <a:buSzPct val="85328"/>
              <a:buChar char="►"/>
            </a:pPr>
            <a:r>
              <a:rPr lang="en-US" sz="2998">
                <a:solidFill>
                  <a:schemeClr val="dk1"/>
                </a:solidFill>
                <a:latin typeface="Cambria"/>
                <a:ea typeface="Cambria"/>
                <a:cs typeface="Cambria"/>
                <a:sym typeface="Cambria"/>
              </a:rPr>
              <a:t> Literature review </a:t>
            </a:r>
            <a:endParaRPr sz="2598"/>
          </a:p>
          <a:p>
            <a:pPr marL="342900" lvl="0" indent="-337274" algn="l" rtl="0">
              <a:spcBef>
                <a:spcPts val="1000"/>
              </a:spcBef>
              <a:spcAft>
                <a:spcPts val="0"/>
              </a:spcAft>
              <a:buSzPct val="85328"/>
              <a:buChar char="►"/>
            </a:pPr>
            <a:r>
              <a:rPr lang="en-US" sz="2998">
                <a:solidFill>
                  <a:schemeClr val="dk1"/>
                </a:solidFill>
                <a:latin typeface="Cambria"/>
                <a:ea typeface="Cambria"/>
                <a:cs typeface="Cambria"/>
                <a:sym typeface="Cambria"/>
              </a:rPr>
              <a:t> Limitations of existing system </a:t>
            </a:r>
            <a:endParaRPr sz="2598"/>
          </a:p>
          <a:p>
            <a:pPr marL="342900" lvl="0" indent="-337274" algn="l" rtl="0">
              <a:spcBef>
                <a:spcPts val="1000"/>
              </a:spcBef>
              <a:spcAft>
                <a:spcPts val="0"/>
              </a:spcAft>
              <a:buSzPct val="85328"/>
              <a:buChar char="►"/>
            </a:pPr>
            <a:r>
              <a:rPr lang="en-US" sz="2998">
                <a:solidFill>
                  <a:schemeClr val="dk1"/>
                </a:solidFill>
                <a:latin typeface="Cambria"/>
                <a:ea typeface="Cambria"/>
                <a:cs typeface="Cambria"/>
                <a:sym typeface="Cambria"/>
              </a:rPr>
              <a:t> Objectives </a:t>
            </a:r>
            <a:endParaRPr sz="2598"/>
          </a:p>
          <a:p>
            <a:pPr marL="342900" lvl="0" indent="-337274" algn="l" rtl="0">
              <a:spcBef>
                <a:spcPts val="1000"/>
              </a:spcBef>
              <a:spcAft>
                <a:spcPts val="0"/>
              </a:spcAft>
              <a:buSzPct val="85328"/>
              <a:buChar char="►"/>
            </a:pPr>
            <a:r>
              <a:rPr lang="en-US" sz="2998">
                <a:solidFill>
                  <a:schemeClr val="dk1"/>
                </a:solidFill>
                <a:latin typeface="Cambria"/>
                <a:ea typeface="Cambria"/>
                <a:cs typeface="Cambria"/>
                <a:sym typeface="Cambria"/>
              </a:rPr>
              <a:t> Problems Statement</a:t>
            </a:r>
            <a:endParaRPr sz="2598"/>
          </a:p>
          <a:p>
            <a:pPr marL="342900" lvl="0" indent="-337274" algn="l" rtl="0">
              <a:spcBef>
                <a:spcPts val="1000"/>
              </a:spcBef>
              <a:spcAft>
                <a:spcPts val="0"/>
              </a:spcAft>
              <a:buSzPct val="85328"/>
              <a:buChar char="►"/>
            </a:pPr>
            <a:r>
              <a:rPr lang="en-US" sz="2998">
                <a:solidFill>
                  <a:schemeClr val="dk1"/>
                </a:solidFill>
                <a:latin typeface="Cambria"/>
                <a:ea typeface="Cambria"/>
                <a:cs typeface="Cambria"/>
                <a:sym typeface="Cambria"/>
              </a:rPr>
              <a:t> System Architecture </a:t>
            </a:r>
            <a:endParaRPr sz="2998">
              <a:solidFill>
                <a:schemeClr val="dk1"/>
              </a:solidFill>
              <a:latin typeface="Cambria"/>
              <a:ea typeface="Cambria"/>
              <a:cs typeface="Cambria"/>
              <a:sym typeface="Cambria"/>
            </a:endParaRPr>
          </a:p>
          <a:p>
            <a:pPr marL="342900" lvl="0" indent="-337274" algn="l" rtl="0">
              <a:spcBef>
                <a:spcPts val="1000"/>
              </a:spcBef>
              <a:spcAft>
                <a:spcPts val="0"/>
              </a:spcAft>
              <a:buSzPct val="85328"/>
              <a:buChar char="►"/>
            </a:pPr>
            <a:r>
              <a:rPr lang="en-US" sz="2998">
                <a:solidFill>
                  <a:schemeClr val="dk1"/>
                </a:solidFill>
                <a:latin typeface="Cambria"/>
                <a:ea typeface="Cambria"/>
                <a:cs typeface="Cambria"/>
                <a:sym typeface="Cambria"/>
              </a:rPr>
              <a:t> Cost estimation</a:t>
            </a:r>
            <a:endParaRPr sz="2598"/>
          </a:p>
          <a:p>
            <a:pPr marL="342900" lvl="0" indent="-337274" algn="l" rtl="0">
              <a:spcBef>
                <a:spcPts val="1000"/>
              </a:spcBef>
              <a:spcAft>
                <a:spcPts val="0"/>
              </a:spcAft>
              <a:buSzPct val="85328"/>
              <a:buChar char="►"/>
            </a:pPr>
            <a:r>
              <a:rPr lang="en-US" sz="2998">
                <a:solidFill>
                  <a:schemeClr val="dk1"/>
                </a:solidFill>
                <a:latin typeface="Cambria"/>
                <a:ea typeface="Cambria"/>
                <a:cs typeface="Cambria"/>
                <a:sym typeface="Cambria"/>
              </a:rPr>
              <a:t> Gantt chart</a:t>
            </a:r>
            <a:endParaRPr sz="2598"/>
          </a:p>
          <a:p>
            <a:pPr marL="342900" lvl="0" indent="-337274" algn="l" rtl="0">
              <a:spcBef>
                <a:spcPts val="1000"/>
              </a:spcBef>
              <a:spcAft>
                <a:spcPts val="0"/>
              </a:spcAft>
              <a:buSzPct val="85328"/>
              <a:buChar char="►"/>
            </a:pPr>
            <a:r>
              <a:rPr lang="en-US" sz="2998">
                <a:solidFill>
                  <a:schemeClr val="dk1"/>
                </a:solidFill>
                <a:latin typeface="Cambria"/>
                <a:ea typeface="Cambria"/>
                <a:cs typeface="Cambria"/>
                <a:sym typeface="Cambria"/>
              </a:rPr>
              <a:t> Result analysis</a:t>
            </a:r>
            <a:endParaRPr sz="2998">
              <a:solidFill>
                <a:schemeClr val="dk1"/>
              </a:solidFill>
              <a:latin typeface="Cambria"/>
              <a:ea typeface="Cambria"/>
              <a:cs typeface="Cambria"/>
              <a:sym typeface="Cambria"/>
            </a:endParaRPr>
          </a:p>
          <a:p>
            <a:pPr marL="342900" lvl="0" indent="-337274" algn="l" rtl="0">
              <a:spcBef>
                <a:spcPts val="1000"/>
              </a:spcBef>
              <a:spcAft>
                <a:spcPts val="0"/>
              </a:spcAft>
              <a:buSzPct val="85328"/>
              <a:buChar char="►"/>
            </a:pPr>
            <a:r>
              <a:rPr lang="en-US" sz="2998">
                <a:solidFill>
                  <a:schemeClr val="dk1"/>
                </a:solidFill>
                <a:latin typeface="Cambria"/>
                <a:ea typeface="Cambria"/>
                <a:cs typeface="Cambria"/>
                <a:sym typeface="Cambria"/>
              </a:rPr>
              <a:t> Conclusion </a:t>
            </a:r>
            <a:endParaRPr sz="2598"/>
          </a:p>
          <a:p>
            <a:pPr marL="342900" lvl="0" indent="-337274" algn="l" rtl="0">
              <a:spcBef>
                <a:spcPts val="1000"/>
              </a:spcBef>
              <a:spcAft>
                <a:spcPts val="0"/>
              </a:spcAft>
              <a:buSzPct val="85328"/>
              <a:buChar char="►"/>
            </a:pPr>
            <a:r>
              <a:rPr lang="en-US" sz="2998">
                <a:solidFill>
                  <a:schemeClr val="dk1"/>
                </a:solidFill>
                <a:latin typeface="Cambria"/>
                <a:ea typeface="Cambria"/>
                <a:cs typeface="Cambria"/>
                <a:sym typeface="Cambria"/>
              </a:rPr>
              <a:t> Reference </a:t>
            </a:r>
            <a:endParaRPr sz="2598"/>
          </a:p>
          <a:p>
            <a:pPr marL="342900" lvl="0" indent="-265176" algn="l" rtl="0">
              <a:spcBef>
                <a:spcPts val="1000"/>
              </a:spcBef>
              <a:spcAft>
                <a:spcPts val="0"/>
              </a:spcAft>
              <a:buSzPct val="79999"/>
              <a:buNone/>
            </a:pPr>
            <a:endParaRPr/>
          </a:p>
          <a:p>
            <a:pPr marL="0" lvl="0" indent="0" algn="l" rtl="0">
              <a:spcBef>
                <a:spcPts val="1000"/>
              </a:spcBef>
              <a:spcAft>
                <a:spcPts val="0"/>
              </a:spcAft>
              <a:buSzPct val="80000"/>
              <a:buNone/>
            </a:pPr>
            <a:endParaRPr sz="240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
          <p:cNvSpPr txBox="1">
            <a:spLocks noGrp="1"/>
          </p:cNvSpPr>
          <p:nvPr>
            <p:ph type="title"/>
          </p:nvPr>
        </p:nvSpPr>
        <p:spPr>
          <a:xfrm>
            <a:off x="1385774" y="822747"/>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1"/>
              <a:t>                       Introduction</a:t>
            </a:r>
            <a:endParaRPr b="1"/>
          </a:p>
        </p:txBody>
      </p:sp>
      <p:sp>
        <p:nvSpPr>
          <p:cNvPr id="263" name="Google Shape;263;p3"/>
          <p:cNvSpPr txBox="1">
            <a:spLocks noGrp="1"/>
          </p:cNvSpPr>
          <p:nvPr>
            <p:ph type="body" idx="1"/>
          </p:nvPr>
        </p:nvSpPr>
        <p:spPr>
          <a:xfrm>
            <a:off x="977569" y="2525698"/>
            <a:ext cx="10236861" cy="4208015"/>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1600"/>
              <a:buChar char="❑"/>
            </a:pPr>
            <a:r>
              <a:rPr lang="en-US" sz="2000">
                <a:solidFill>
                  <a:schemeClr val="dk1"/>
                </a:solidFill>
                <a:latin typeface="Cambria"/>
                <a:ea typeface="Cambria"/>
                <a:cs typeface="Cambria"/>
                <a:sym typeface="Cambria"/>
              </a:rPr>
              <a:t>Eye-Tracking Virtual Mouse, We are here to explore how cutting-edge assistive technology is empowering individuals with limited mobility, unlocking new possibilities, and enhancing accessibility like never before. Eye-Tracking virtual mouse is a technology that enables us to operate or control the cursor on our screen virtually with the detection of eye and face movements. As the movement of face or eyes detected then the cursor follows the direction. For click function  we just need to blink eyes.</a:t>
            </a:r>
            <a:endParaRPr sz="2000">
              <a:solidFill>
                <a:schemeClr val="dk1"/>
              </a:solidFill>
              <a:latin typeface="Cambria"/>
              <a:ea typeface="Cambria"/>
              <a:cs typeface="Cambria"/>
              <a:sym typeface="Cambria"/>
            </a:endParaRPr>
          </a:p>
          <a:p>
            <a:pPr marL="0" lvl="0" indent="0" algn="l" rtl="0">
              <a:spcBef>
                <a:spcPts val="1000"/>
              </a:spcBef>
              <a:spcAft>
                <a:spcPts val="0"/>
              </a:spcAft>
              <a:buClr>
                <a:schemeClr val="dk1"/>
              </a:buClr>
              <a:buSzPts val="1600"/>
              <a:buFont typeface="Arial"/>
              <a:buNone/>
            </a:pPr>
            <a:br>
              <a:rPr lang="en-US" sz="2000">
                <a:solidFill>
                  <a:schemeClr val="dk1"/>
                </a:solidFill>
                <a:latin typeface="Cambria"/>
                <a:ea typeface="Cambria"/>
                <a:cs typeface="Cambria"/>
                <a:sym typeface="Cambria"/>
              </a:rPr>
            </a:br>
            <a:endParaRPr sz="2000">
              <a:solidFill>
                <a:schemeClr val="dk1"/>
              </a:solidFill>
              <a:latin typeface="Cambria"/>
              <a:ea typeface="Cambria"/>
              <a:cs typeface="Cambria"/>
              <a:sym typeface="Cambria"/>
            </a:endParaRPr>
          </a:p>
          <a:p>
            <a:pPr marL="0" lvl="0" indent="0" algn="l" rtl="0">
              <a:spcBef>
                <a:spcPts val="1000"/>
              </a:spcBef>
              <a:spcAft>
                <a:spcPts val="0"/>
              </a:spcAft>
              <a:buSzPts val="1600"/>
              <a:buNone/>
            </a:pPr>
            <a:endParaRPr sz="2000">
              <a:solidFill>
                <a:schemeClr val="dk1"/>
              </a:solidFill>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
          <p:cNvSpPr txBox="1">
            <a:spLocks noGrp="1"/>
          </p:cNvSpPr>
          <p:nvPr>
            <p:ph type="title"/>
          </p:nvPr>
        </p:nvSpPr>
        <p:spPr>
          <a:xfrm>
            <a:off x="1467775" y="85825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1"/>
              <a:t>                        Motivation</a:t>
            </a:r>
            <a:endParaRPr b="1"/>
          </a:p>
        </p:txBody>
      </p:sp>
      <p:sp>
        <p:nvSpPr>
          <p:cNvPr id="269" name="Google Shape;269;p4"/>
          <p:cNvSpPr txBox="1">
            <a:spLocks noGrp="1"/>
          </p:cNvSpPr>
          <p:nvPr>
            <p:ph type="body" idx="1"/>
          </p:nvPr>
        </p:nvSpPr>
        <p:spPr>
          <a:xfrm>
            <a:off x="1403529" y="2370339"/>
            <a:ext cx="8825659" cy="436781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600"/>
              <a:buFont typeface="Noto Sans Symbols"/>
              <a:buChar char="❑"/>
            </a:pPr>
            <a:r>
              <a:rPr lang="en-US" sz="2000" i="0">
                <a:solidFill>
                  <a:schemeClr val="dk1"/>
                </a:solidFill>
                <a:latin typeface="Cambria"/>
                <a:ea typeface="Cambria"/>
                <a:cs typeface="Cambria"/>
                <a:sym typeface="Cambria"/>
              </a:rPr>
              <a:t>The motivation behind </a:t>
            </a:r>
            <a:r>
              <a:rPr lang="en-US" sz="2000" b="0" i="0">
                <a:solidFill>
                  <a:schemeClr val="dk1"/>
                </a:solidFill>
                <a:latin typeface="Cambria"/>
                <a:ea typeface="Cambria"/>
                <a:cs typeface="Cambria"/>
                <a:sym typeface="Cambria"/>
              </a:rPr>
              <a:t>an eye-tracking virtual mouse project stems from the desire to provide an alternative or supplementary means of computer interaction for individuals who may have difficulty using traditional input devices such as a physical mouse or keyboard. This technology is particularly valuable for people with disabilities, including those with motor impairments, spinal cord injuries, or conditions like ALS (Amyotrophic Lateral Sclerosis), which limit their ability to use conventional input methods.</a:t>
            </a:r>
            <a:endParaRPr/>
          </a:p>
          <a:p>
            <a:pPr marL="342900" lvl="0" indent="-342900" algn="just" rtl="0">
              <a:spcBef>
                <a:spcPts val="1000"/>
              </a:spcBef>
              <a:spcAft>
                <a:spcPts val="0"/>
              </a:spcAft>
              <a:buSzPts val="1600"/>
              <a:buFont typeface="Noto Sans Symbols"/>
              <a:buChar char="❑"/>
            </a:pPr>
            <a:r>
              <a:rPr lang="en-US" sz="2000">
                <a:solidFill>
                  <a:schemeClr val="dk1"/>
                </a:solidFill>
                <a:latin typeface="Cambria"/>
                <a:ea typeface="Cambria"/>
                <a:cs typeface="Cambria"/>
                <a:sym typeface="Cambria"/>
              </a:rPr>
              <a:t>Individuals with mobility impairments, such as paralysis or limb amputations, may have difficulty using traditional input devices like a mouse or keyboard. Eye-tracking technology allows them to control the cursor and perform various tasks using their eye movements, providing a more accessible means of computer interaction.</a:t>
            </a:r>
            <a:endParaRPr sz="2000">
              <a:solidFill>
                <a:schemeClr val="dk1"/>
              </a:solidFill>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
          <p:cNvSpPr txBox="1">
            <a:spLocks noGrp="1"/>
          </p:cNvSpPr>
          <p:nvPr>
            <p:ph type="title"/>
          </p:nvPr>
        </p:nvSpPr>
        <p:spPr>
          <a:xfrm>
            <a:off x="1715293" y="837125"/>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US" b="1"/>
              <a:t>Literature review</a:t>
            </a:r>
            <a:endParaRPr b="1"/>
          </a:p>
        </p:txBody>
      </p:sp>
      <p:sp>
        <p:nvSpPr>
          <p:cNvPr id="275" name="Google Shape;275;p5"/>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240"/>
              <a:buNone/>
            </a:pPr>
            <a:r>
              <a:rPr lang="en-US" sz="2800"/>
              <a:t>  </a:t>
            </a:r>
            <a:endParaRPr sz="2000"/>
          </a:p>
        </p:txBody>
      </p:sp>
      <p:graphicFrame>
        <p:nvGraphicFramePr>
          <p:cNvPr id="276" name="Google Shape;276;p5"/>
          <p:cNvGraphicFramePr/>
          <p:nvPr/>
        </p:nvGraphicFramePr>
        <p:xfrm>
          <a:off x="577293" y="2342204"/>
          <a:ext cx="11037425" cy="4487585"/>
        </p:xfrm>
        <a:graphic>
          <a:graphicData uri="http://schemas.openxmlformats.org/drawingml/2006/table">
            <a:tbl>
              <a:tblPr firstRow="1" bandRow="1">
                <a:noFill/>
                <a:tableStyleId>{DB3CA23F-54A4-435E-8D6C-2ED937B1C8F3}</a:tableStyleId>
              </a:tblPr>
              <a:tblGrid>
                <a:gridCol w="2292425">
                  <a:extLst>
                    <a:ext uri="{9D8B030D-6E8A-4147-A177-3AD203B41FA5}">
                      <a16:colId xmlns:a16="http://schemas.microsoft.com/office/drawing/2014/main" val="20000"/>
                    </a:ext>
                  </a:extLst>
                </a:gridCol>
                <a:gridCol w="2922500">
                  <a:extLst>
                    <a:ext uri="{9D8B030D-6E8A-4147-A177-3AD203B41FA5}">
                      <a16:colId xmlns:a16="http://schemas.microsoft.com/office/drawing/2014/main" val="20001"/>
                    </a:ext>
                  </a:extLst>
                </a:gridCol>
                <a:gridCol w="2650450">
                  <a:extLst>
                    <a:ext uri="{9D8B030D-6E8A-4147-A177-3AD203B41FA5}">
                      <a16:colId xmlns:a16="http://schemas.microsoft.com/office/drawing/2014/main" val="20002"/>
                    </a:ext>
                  </a:extLst>
                </a:gridCol>
                <a:gridCol w="3172050">
                  <a:extLst>
                    <a:ext uri="{9D8B030D-6E8A-4147-A177-3AD203B41FA5}">
                      <a16:colId xmlns:a16="http://schemas.microsoft.com/office/drawing/2014/main" val="20003"/>
                    </a:ext>
                  </a:extLst>
                </a:gridCol>
              </a:tblGrid>
              <a:tr h="827725">
                <a:tc>
                  <a:txBody>
                    <a:bodyPr/>
                    <a:lstStyle/>
                    <a:p>
                      <a:pPr marL="0" marR="0" lvl="0" indent="0" algn="ctr" rtl="0">
                        <a:spcBef>
                          <a:spcPts val="0"/>
                        </a:spcBef>
                        <a:spcAft>
                          <a:spcPts val="0"/>
                        </a:spcAft>
                        <a:buNone/>
                      </a:pPr>
                      <a:r>
                        <a:rPr lang="en-US" sz="2000" b="1" i="0" u="none" strike="noStrike" cap="none">
                          <a:solidFill>
                            <a:schemeClr val="dk1"/>
                          </a:solidFill>
                          <a:latin typeface="Cambria"/>
                          <a:ea typeface="Cambria"/>
                          <a:cs typeface="Cambria"/>
                          <a:sym typeface="Cambria"/>
                        </a:rPr>
                        <a:t>Title</a:t>
                      </a:r>
                      <a:endParaRPr sz="2000" u="none" strike="noStrike" cap="none">
                        <a:latin typeface="Cambria"/>
                        <a:ea typeface="Cambria"/>
                        <a:cs typeface="Cambria"/>
                        <a:sym typeface="Cambria"/>
                      </a:endParaRPr>
                    </a:p>
                  </a:txBody>
                  <a:tcPr marL="91450" marR="91450" marT="45725" marB="45725"/>
                </a:tc>
                <a:tc>
                  <a:txBody>
                    <a:bodyPr/>
                    <a:lstStyle/>
                    <a:p>
                      <a:pPr marL="0" marR="0" lvl="0" indent="0" algn="ctr" rtl="0">
                        <a:spcBef>
                          <a:spcPts val="0"/>
                        </a:spcBef>
                        <a:spcAft>
                          <a:spcPts val="0"/>
                        </a:spcAft>
                        <a:buNone/>
                      </a:pPr>
                      <a:r>
                        <a:rPr lang="en-US" sz="1800" b="1" i="0" u="none" strike="noStrike" cap="none">
                          <a:solidFill>
                            <a:schemeClr val="dk1"/>
                          </a:solidFill>
                          <a:latin typeface="Cambria"/>
                          <a:ea typeface="Cambria"/>
                          <a:cs typeface="Cambria"/>
                          <a:sym typeface="Cambria"/>
                        </a:rPr>
                        <a:t>Authors</a:t>
                      </a:r>
                      <a:endParaRPr sz="1800" u="none" strike="noStrike" cap="none">
                        <a:latin typeface="Cambria"/>
                        <a:ea typeface="Cambria"/>
                        <a:cs typeface="Cambria"/>
                        <a:sym typeface="Cambria"/>
                      </a:endParaRPr>
                    </a:p>
                  </a:txBody>
                  <a:tcPr marL="91450" marR="91450" marT="45725" marB="45725"/>
                </a:tc>
                <a:tc>
                  <a:txBody>
                    <a:bodyPr/>
                    <a:lstStyle/>
                    <a:p>
                      <a:pPr marL="0" marR="0" lvl="0" indent="0" algn="ctr" rtl="0">
                        <a:spcBef>
                          <a:spcPts val="0"/>
                        </a:spcBef>
                        <a:spcAft>
                          <a:spcPts val="0"/>
                        </a:spcAft>
                        <a:buNone/>
                      </a:pPr>
                      <a:r>
                        <a:rPr lang="en-US" sz="1800" b="1" i="0" u="none" strike="noStrike" cap="none">
                          <a:solidFill>
                            <a:schemeClr val="dk1"/>
                          </a:solidFill>
                          <a:latin typeface="Cambria"/>
                          <a:ea typeface="Cambria"/>
                          <a:cs typeface="Cambria"/>
                          <a:sym typeface="Cambria"/>
                        </a:rPr>
                        <a:t>Publication Year</a:t>
                      </a:r>
                      <a:endParaRPr sz="1800" u="none" strike="noStrike" cap="none">
                        <a:latin typeface="Cambria"/>
                        <a:ea typeface="Cambria"/>
                        <a:cs typeface="Cambria"/>
                        <a:sym typeface="Cambria"/>
                      </a:endParaRPr>
                    </a:p>
                  </a:txBody>
                  <a:tcPr marL="91450" marR="91450" marT="45725" marB="45725"/>
                </a:tc>
                <a:tc>
                  <a:txBody>
                    <a:bodyPr/>
                    <a:lstStyle/>
                    <a:p>
                      <a:pPr marL="0" marR="0" lvl="0" indent="0" algn="ctr" rtl="0">
                        <a:spcBef>
                          <a:spcPts val="0"/>
                        </a:spcBef>
                        <a:spcAft>
                          <a:spcPts val="0"/>
                        </a:spcAft>
                        <a:buNone/>
                      </a:pPr>
                      <a:r>
                        <a:rPr lang="en-US" sz="2000" b="1" i="0" u="none" strike="noStrike" cap="none">
                          <a:solidFill>
                            <a:schemeClr val="dk1"/>
                          </a:solidFill>
                          <a:latin typeface="Cambria"/>
                          <a:ea typeface="Cambria"/>
                          <a:cs typeface="Cambria"/>
                          <a:sym typeface="Cambria"/>
                        </a:rPr>
                        <a:t>Summary</a:t>
                      </a:r>
                      <a:endParaRPr sz="2000" u="none" strike="noStrike" cap="none">
                        <a:latin typeface="Cambria"/>
                        <a:ea typeface="Cambria"/>
                        <a:cs typeface="Cambria"/>
                        <a:sym typeface="Cambria"/>
                      </a:endParaRPr>
                    </a:p>
                  </a:txBody>
                  <a:tcPr marL="91450" marR="91450" marT="45725" marB="45725"/>
                </a:tc>
                <a:extLst>
                  <a:ext uri="{0D108BD9-81ED-4DB2-BD59-A6C34878D82A}">
                    <a16:rowId xmlns:a16="http://schemas.microsoft.com/office/drawing/2014/main" val="10000"/>
                  </a:ext>
                </a:extLst>
              </a:tr>
              <a:tr h="1043800">
                <a:tc>
                  <a:txBody>
                    <a:bodyPr/>
                    <a:lstStyle/>
                    <a:p>
                      <a:pPr marL="0" marR="0" lvl="0" indent="0" algn="l" rtl="0">
                        <a:spcBef>
                          <a:spcPts val="0"/>
                        </a:spcBef>
                        <a:spcAft>
                          <a:spcPts val="0"/>
                        </a:spcAft>
                        <a:buNone/>
                      </a:pPr>
                      <a:r>
                        <a:rPr lang="en-US" sz="1600" b="0" i="0" u="none" strike="noStrike" cap="none">
                          <a:solidFill>
                            <a:schemeClr val="dk1"/>
                          </a:solidFill>
                          <a:latin typeface="Cambria"/>
                          <a:ea typeface="Cambria"/>
                          <a:cs typeface="Cambria"/>
                          <a:sym typeface="Cambria"/>
                        </a:rPr>
                        <a:t>Eye Tracking in Virtual Environments: A Review of Recent Advances</a:t>
                      </a:r>
                      <a:endParaRPr sz="1600">
                        <a:latin typeface="Cambria"/>
                        <a:ea typeface="Cambria"/>
                        <a:cs typeface="Cambria"/>
                        <a:sym typeface="Cambria"/>
                      </a:endParaRPr>
                    </a:p>
                  </a:txBody>
                  <a:tcPr marL="91450" marR="91450" marT="45725" marB="45725"/>
                </a:tc>
                <a:tc>
                  <a:txBody>
                    <a:bodyPr/>
                    <a:lstStyle/>
                    <a:p>
                      <a:pPr marL="0" marR="0" lvl="0" indent="0" algn="l" rtl="0">
                        <a:spcBef>
                          <a:spcPts val="0"/>
                        </a:spcBef>
                        <a:spcAft>
                          <a:spcPts val="0"/>
                        </a:spcAft>
                        <a:buNone/>
                      </a:pPr>
                      <a:r>
                        <a:rPr lang="en-US" sz="1600" b="0" i="0">
                          <a:solidFill>
                            <a:schemeClr val="dk1"/>
                          </a:solidFill>
                          <a:latin typeface="Cambria"/>
                          <a:ea typeface="Cambria"/>
                          <a:cs typeface="Cambria"/>
                          <a:sym typeface="Cambria"/>
                        </a:rPr>
                        <a:t>Smith, J. &amp; Johnson, A.</a:t>
                      </a:r>
                      <a:endParaRPr sz="1600">
                        <a:latin typeface="Cambria"/>
                        <a:ea typeface="Cambria"/>
                        <a:cs typeface="Cambria"/>
                        <a:sym typeface="Cambria"/>
                      </a:endParaRPr>
                    </a:p>
                  </a:txBody>
                  <a:tcPr marL="91450" marR="91450" marT="45725" marB="45725"/>
                </a:tc>
                <a:tc>
                  <a:txBody>
                    <a:bodyPr/>
                    <a:lstStyle/>
                    <a:p>
                      <a:pPr marL="0" marR="0" lvl="0" indent="0" algn="ctr" rtl="0">
                        <a:spcBef>
                          <a:spcPts val="0"/>
                        </a:spcBef>
                        <a:spcAft>
                          <a:spcPts val="0"/>
                        </a:spcAft>
                        <a:buNone/>
                      </a:pPr>
                      <a:endParaRPr sz="1600" b="0" i="0">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b="0" i="0">
                          <a:solidFill>
                            <a:schemeClr val="dk1"/>
                          </a:solidFill>
                          <a:latin typeface="Cambria"/>
                          <a:ea typeface="Cambria"/>
                          <a:cs typeface="Cambria"/>
                          <a:sym typeface="Cambria"/>
                        </a:rPr>
                        <a:t>2023</a:t>
                      </a:r>
                      <a:endParaRPr/>
                    </a:p>
                    <a:p>
                      <a:pPr marL="0" marR="0" lvl="0" indent="0" algn="ctr" rtl="0">
                        <a:spcBef>
                          <a:spcPts val="0"/>
                        </a:spcBef>
                        <a:spcAft>
                          <a:spcPts val="0"/>
                        </a:spcAft>
                        <a:buNone/>
                      </a:pPr>
                      <a:endParaRPr sz="1600" b="0" i="0">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1600"/>
                    </a:p>
                  </a:txBody>
                  <a:tcPr marL="91450" marR="91450" marT="45725" marB="45725"/>
                </a:tc>
                <a:tc>
                  <a:txBody>
                    <a:bodyPr/>
                    <a:lstStyle/>
                    <a:p>
                      <a:pPr marL="0" marR="0" lvl="0" indent="0" algn="l" rtl="0">
                        <a:spcBef>
                          <a:spcPts val="0"/>
                        </a:spcBef>
                        <a:spcAft>
                          <a:spcPts val="0"/>
                        </a:spcAft>
                        <a:buNone/>
                      </a:pPr>
                      <a:r>
                        <a:rPr lang="en-US" sz="1600" b="0" i="0">
                          <a:solidFill>
                            <a:schemeClr val="dk1"/>
                          </a:solidFill>
                          <a:latin typeface="Cambria"/>
                          <a:ea typeface="Cambria"/>
                          <a:cs typeface="Cambria"/>
                          <a:sym typeface="Cambria"/>
                        </a:rPr>
                        <a:t>advancements in eye tracking technology and its applications in virtual environments, including virtual mouse control</a:t>
                      </a:r>
                      <a:r>
                        <a:rPr lang="en-US" sz="1400" b="0" i="0">
                          <a:solidFill>
                            <a:schemeClr val="dk1"/>
                          </a:solidFill>
                          <a:latin typeface="Cambria"/>
                          <a:ea typeface="Cambria"/>
                          <a:cs typeface="Cambria"/>
                          <a:sym typeface="Cambria"/>
                        </a:rPr>
                        <a:t>.</a:t>
                      </a:r>
                      <a:endParaRPr sz="1400">
                        <a:latin typeface="Cambria"/>
                        <a:ea typeface="Cambria"/>
                        <a:cs typeface="Cambria"/>
                        <a:sym typeface="Cambria"/>
                      </a:endParaRPr>
                    </a:p>
                  </a:txBody>
                  <a:tcPr marL="91450" marR="91450" marT="45725" marB="45725"/>
                </a:tc>
                <a:extLst>
                  <a:ext uri="{0D108BD9-81ED-4DB2-BD59-A6C34878D82A}">
                    <a16:rowId xmlns:a16="http://schemas.microsoft.com/office/drawing/2014/main" val="10001"/>
                  </a:ext>
                </a:extLst>
              </a:tr>
              <a:tr h="1282400">
                <a:tc>
                  <a:txBody>
                    <a:bodyPr/>
                    <a:lstStyle/>
                    <a:p>
                      <a:pPr marL="0" marR="0" lvl="0" indent="0" algn="l" rtl="0">
                        <a:spcBef>
                          <a:spcPts val="0"/>
                        </a:spcBef>
                        <a:spcAft>
                          <a:spcPts val="0"/>
                        </a:spcAft>
                        <a:buNone/>
                      </a:pPr>
                      <a:r>
                        <a:rPr lang="en-US" sz="1600" b="0" i="0">
                          <a:solidFill>
                            <a:schemeClr val="dk1"/>
                          </a:solidFill>
                          <a:latin typeface="Cambria"/>
                          <a:ea typeface="Cambria"/>
                          <a:cs typeface="Cambria"/>
                          <a:sym typeface="Cambria"/>
                        </a:rPr>
                        <a:t>Enhancing Virtual Reality Navigation with Eye-Tracking-Based Virtual Mouse Control</a:t>
                      </a:r>
                      <a:endParaRPr sz="1600">
                        <a:latin typeface="Cambria"/>
                        <a:ea typeface="Cambria"/>
                        <a:cs typeface="Cambria"/>
                        <a:sym typeface="Cambria"/>
                      </a:endParaRPr>
                    </a:p>
                  </a:txBody>
                  <a:tcPr marL="91450" marR="91450" marT="45725" marB="45725"/>
                </a:tc>
                <a:tc>
                  <a:txBody>
                    <a:bodyPr/>
                    <a:lstStyle/>
                    <a:p>
                      <a:pPr marL="0" marR="0" lvl="0" indent="0" algn="l" rtl="0">
                        <a:spcBef>
                          <a:spcPts val="0"/>
                        </a:spcBef>
                        <a:spcAft>
                          <a:spcPts val="0"/>
                        </a:spcAft>
                        <a:buNone/>
                      </a:pPr>
                      <a:r>
                        <a:rPr lang="en-US" sz="1600" b="0" i="0">
                          <a:solidFill>
                            <a:schemeClr val="dk1"/>
                          </a:solidFill>
                          <a:latin typeface="Cambria"/>
                          <a:ea typeface="Cambria"/>
                          <a:cs typeface="Cambria"/>
                          <a:sym typeface="Cambria"/>
                        </a:rPr>
                        <a:t>Kim, S. et al.</a:t>
                      </a:r>
                      <a:endParaRPr sz="1600">
                        <a:latin typeface="Cambria"/>
                        <a:ea typeface="Cambria"/>
                        <a:cs typeface="Cambria"/>
                        <a:sym typeface="Cambria"/>
                      </a:endParaRPr>
                    </a:p>
                  </a:txBody>
                  <a:tcPr marL="91450" marR="91450" marT="45725" marB="45725"/>
                </a:tc>
                <a:tc>
                  <a:txBody>
                    <a:bodyPr/>
                    <a:lstStyle/>
                    <a:p>
                      <a:pPr marL="0" marR="0" lvl="0" indent="0" algn="ctr" rtl="0">
                        <a:spcBef>
                          <a:spcPts val="0"/>
                        </a:spcBef>
                        <a:spcAft>
                          <a:spcPts val="0"/>
                        </a:spcAft>
                        <a:buNone/>
                      </a:pPr>
                      <a:r>
                        <a:rPr lang="en-US" sz="1600">
                          <a:latin typeface="Cambria"/>
                          <a:ea typeface="Cambria"/>
                          <a:cs typeface="Cambria"/>
                          <a:sym typeface="Cambria"/>
                        </a:rPr>
                        <a:t>2022</a:t>
                      </a:r>
                      <a:br>
                        <a:rPr lang="en-US" sz="1800">
                          <a:latin typeface="Cambria"/>
                          <a:ea typeface="Cambria"/>
                          <a:cs typeface="Cambria"/>
                          <a:sym typeface="Cambria"/>
                        </a:rPr>
                      </a:br>
                      <a:endParaRPr sz="1800">
                        <a:latin typeface="Cambria"/>
                        <a:ea typeface="Cambria"/>
                        <a:cs typeface="Cambria"/>
                        <a:sym typeface="Cambria"/>
                      </a:endParaRPr>
                    </a:p>
                  </a:txBody>
                  <a:tcPr marL="91450" marR="91450" marT="45725" marB="45725" anchor="ctr"/>
                </a:tc>
                <a:tc>
                  <a:txBody>
                    <a:bodyPr/>
                    <a:lstStyle/>
                    <a:p>
                      <a:pPr marL="0" marR="0" lvl="0" indent="0" algn="l" rtl="0">
                        <a:spcBef>
                          <a:spcPts val="0"/>
                        </a:spcBef>
                        <a:spcAft>
                          <a:spcPts val="0"/>
                        </a:spcAft>
                        <a:buNone/>
                      </a:pPr>
                      <a:r>
                        <a:rPr lang="en-US" sz="1600" b="0" i="0">
                          <a:solidFill>
                            <a:schemeClr val="dk1"/>
                          </a:solidFill>
                          <a:latin typeface="Cambria"/>
                          <a:ea typeface="Cambria"/>
                          <a:cs typeface="Cambria"/>
                          <a:sym typeface="Cambria"/>
                        </a:rPr>
                        <a:t>he study e how eye tracking can improve virtual reality navigation by implementing a virtual mouse controlled using eye movements</a:t>
                      </a:r>
                      <a:endParaRPr sz="1600">
                        <a:latin typeface="Cambria"/>
                        <a:ea typeface="Cambria"/>
                        <a:cs typeface="Cambria"/>
                        <a:sym typeface="Cambria"/>
                      </a:endParaRPr>
                    </a:p>
                  </a:txBody>
                  <a:tcPr marL="91450" marR="91450" marT="45725" marB="45725"/>
                </a:tc>
                <a:extLst>
                  <a:ext uri="{0D108BD9-81ED-4DB2-BD59-A6C34878D82A}">
                    <a16:rowId xmlns:a16="http://schemas.microsoft.com/office/drawing/2014/main" val="10002"/>
                  </a:ext>
                </a:extLst>
              </a:tr>
              <a:tr h="1282400">
                <a:tc>
                  <a:txBody>
                    <a:bodyPr/>
                    <a:lstStyle/>
                    <a:p>
                      <a:pPr marL="0" marR="0" lvl="0" indent="0" algn="l" rtl="0">
                        <a:spcBef>
                          <a:spcPts val="0"/>
                        </a:spcBef>
                        <a:spcAft>
                          <a:spcPts val="0"/>
                        </a:spcAft>
                        <a:buNone/>
                      </a:pPr>
                      <a:r>
                        <a:rPr lang="en-US" sz="1600" b="0" i="0">
                          <a:solidFill>
                            <a:schemeClr val="dk1"/>
                          </a:solidFill>
                          <a:latin typeface="Cambria"/>
                          <a:ea typeface="Cambria"/>
                          <a:cs typeface="Cambria"/>
                          <a:sym typeface="Cambria"/>
                        </a:rPr>
                        <a:t>Evaluation of Eye-Tracking-Based Virtual Mouse for Disabled Users in VR</a:t>
                      </a:r>
                      <a:endParaRPr sz="1600">
                        <a:latin typeface="Cambria"/>
                        <a:ea typeface="Cambria"/>
                        <a:cs typeface="Cambria"/>
                        <a:sym typeface="Cambria"/>
                      </a:endParaRPr>
                    </a:p>
                  </a:txBody>
                  <a:tcPr marL="91450" marR="91450" marT="45725" marB="45725"/>
                </a:tc>
                <a:tc>
                  <a:txBody>
                    <a:bodyPr/>
                    <a:lstStyle/>
                    <a:p>
                      <a:pPr marL="0" marR="0" lvl="0" indent="0" algn="l" rtl="0">
                        <a:spcBef>
                          <a:spcPts val="0"/>
                        </a:spcBef>
                        <a:spcAft>
                          <a:spcPts val="0"/>
                        </a:spcAft>
                        <a:buNone/>
                      </a:pPr>
                      <a:r>
                        <a:rPr lang="en-US" sz="1600" b="0" i="0">
                          <a:solidFill>
                            <a:schemeClr val="dk1"/>
                          </a:solidFill>
                          <a:latin typeface="Cambria"/>
                          <a:ea typeface="Cambria"/>
                          <a:cs typeface="Cambria"/>
                          <a:sym typeface="Cambria"/>
                        </a:rPr>
                        <a:t>Chen, Q. &amp; Wang, L.</a:t>
                      </a:r>
                      <a:endParaRPr sz="1600">
                        <a:latin typeface="Cambria"/>
                        <a:ea typeface="Cambria"/>
                        <a:cs typeface="Cambria"/>
                        <a:sym typeface="Cambria"/>
                      </a:endParaRPr>
                    </a:p>
                  </a:txBody>
                  <a:tcPr marL="91450" marR="91450" marT="45725" marB="45725"/>
                </a:tc>
                <a:tc>
                  <a:txBody>
                    <a:bodyPr/>
                    <a:lstStyle/>
                    <a:p>
                      <a:pPr marL="0" marR="0" lvl="0" indent="0" algn="ctr" rtl="0">
                        <a:spcBef>
                          <a:spcPts val="0"/>
                        </a:spcBef>
                        <a:spcAft>
                          <a:spcPts val="0"/>
                        </a:spcAft>
                        <a:buNone/>
                      </a:pPr>
                      <a:endParaRPr sz="1600"/>
                    </a:p>
                    <a:p>
                      <a:pPr marL="0" marR="0" lvl="0" indent="0" algn="ctr" rtl="0">
                        <a:spcBef>
                          <a:spcPts val="0"/>
                        </a:spcBef>
                        <a:spcAft>
                          <a:spcPts val="0"/>
                        </a:spcAft>
                        <a:buNone/>
                      </a:pPr>
                      <a:r>
                        <a:rPr lang="en-US" sz="1600">
                          <a:latin typeface="Cambria"/>
                          <a:ea typeface="Cambria"/>
                          <a:cs typeface="Cambria"/>
                          <a:sym typeface="Cambria"/>
                        </a:rPr>
                        <a:t>2021</a:t>
                      </a:r>
                      <a:endParaRPr sz="1600">
                        <a:latin typeface="Cambria"/>
                        <a:ea typeface="Cambria"/>
                        <a:cs typeface="Cambria"/>
                        <a:sym typeface="Cambria"/>
                      </a:endParaRPr>
                    </a:p>
                  </a:txBody>
                  <a:tcPr marL="91450" marR="91450" marT="45725" marB="45725"/>
                </a:tc>
                <a:tc>
                  <a:txBody>
                    <a:bodyPr/>
                    <a:lstStyle/>
                    <a:p>
                      <a:pPr marL="0" marR="0" lvl="0" indent="0" algn="l" rtl="0">
                        <a:spcBef>
                          <a:spcPts val="0"/>
                        </a:spcBef>
                        <a:spcAft>
                          <a:spcPts val="0"/>
                        </a:spcAft>
                        <a:buNone/>
                      </a:pPr>
                      <a:r>
                        <a:rPr lang="en-US" sz="1600" b="0" i="0">
                          <a:solidFill>
                            <a:schemeClr val="dk1"/>
                          </a:solidFill>
                          <a:latin typeface="Cambria"/>
                          <a:ea typeface="Cambria"/>
                          <a:cs typeface="Cambria"/>
                          <a:sym typeface="Cambria"/>
                        </a:rPr>
                        <a:t>This research evaluates the usability of an eye-tracking-based virtual mouse for individuals with disabilities in virtual reality settings.</a:t>
                      </a:r>
                      <a:endParaRPr sz="1600">
                        <a:latin typeface="Cambria"/>
                        <a:ea typeface="Cambria"/>
                        <a:cs typeface="Cambria"/>
                        <a:sym typeface="Cambria"/>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
          <p:cNvSpPr txBox="1">
            <a:spLocks noGrp="1"/>
          </p:cNvSpPr>
          <p:nvPr>
            <p:ph type="title"/>
          </p:nvPr>
        </p:nvSpPr>
        <p:spPr>
          <a:xfrm>
            <a:off x="1628124" y="929280"/>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US" b="1"/>
              <a:t>Objectives</a:t>
            </a:r>
            <a:endParaRPr/>
          </a:p>
        </p:txBody>
      </p:sp>
      <p:grpSp>
        <p:nvGrpSpPr>
          <p:cNvPr id="282" name="Google Shape;282;p6"/>
          <p:cNvGrpSpPr/>
          <p:nvPr/>
        </p:nvGrpSpPr>
        <p:grpSpPr>
          <a:xfrm>
            <a:off x="3664267" y="2512420"/>
            <a:ext cx="4689124" cy="3415045"/>
            <a:chOff x="929151" y="0"/>
            <a:chExt cx="4689124" cy="3415045"/>
          </a:xfrm>
        </p:grpSpPr>
        <p:sp>
          <p:nvSpPr>
            <p:cNvPr id="283" name="Google Shape;283;p6"/>
            <p:cNvSpPr/>
            <p:nvPr/>
          </p:nvSpPr>
          <p:spPr>
            <a:xfrm>
              <a:off x="2375884" y="0"/>
              <a:ext cx="1767933" cy="883966"/>
            </a:xfrm>
            <a:prstGeom prst="roundRect">
              <a:avLst>
                <a:gd name="adj" fmla="val 10000"/>
              </a:avLst>
            </a:prstGeom>
            <a:solidFill>
              <a:srgbClr val="E33B6D"/>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txBox="1"/>
            <p:nvPr/>
          </p:nvSpPr>
          <p:spPr>
            <a:xfrm>
              <a:off x="2401774" y="25890"/>
              <a:ext cx="1716153" cy="83218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None/>
              </a:pPr>
              <a:r>
                <a:rPr lang="en-US" sz="1700" b="1" i="0" u="none" strike="noStrike" cap="none">
                  <a:solidFill>
                    <a:schemeClr val="lt1"/>
                  </a:solidFill>
                  <a:latin typeface="Cambria"/>
                  <a:ea typeface="Cambria"/>
                  <a:cs typeface="Cambria"/>
                  <a:sym typeface="Cambria"/>
                </a:rPr>
                <a:t>Enhancing Accessibility</a:t>
              </a:r>
              <a:endParaRPr sz="1700" b="0" i="0" u="none" strike="noStrike" cap="none">
                <a:solidFill>
                  <a:schemeClr val="lt1"/>
                </a:solidFill>
                <a:latin typeface="Cambria"/>
                <a:ea typeface="Cambria"/>
                <a:cs typeface="Cambria"/>
                <a:sym typeface="Cambria"/>
              </a:endParaRPr>
            </a:p>
          </p:txBody>
        </p:sp>
        <p:sp>
          <p:nvSpPr>
            <p:cNvPr id="285" name="Google Shape;285;p6"/>
            <p:cNvSpPr/>
            <p:nvPr/>
          </p:nvSpPr>
          <p:spPr>
            <a:xfrm rot="3586646">
              <a:off x="3535776" y="1552829"/>
              <a:ext cx="922606" cy="309388"/>
            </a:xfrm>
            <a:prstGeom prst="leftRightArrow">
              <a:avLst>
                <a:gd name="adj1" fmla="val 60000"/>
                <a:gd name="adj2" fmla="val 50000"/>
              </a:avLst>
            </a:prstGeom>
            <a:solidFill>
              <a:srgbClr val="E33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txBox="1"/>
            <p:nvPr/>
          </p:nvSpPr>
          <p:spPr>
            <a:xfrm rot="3586646">
              <a:off x="3628592" y="1614707"/>
              <a:ext cx="736974" cy="18563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300" b="0" i="0" u="none" strike="noStrike" cap="none">
                <a:solidFill>
                  <a:schemeClr val="lt1"/>
                </a:solidFill>
                <a:latin typeface="Century Gothic"/>
                <a:ea typeface="Century Gothic"/>
                <a:cs typeface="Century Gothic"/>
                <a:sym typeface="Century Gothic"/>
              </a:endParaRPr>
            </a:p>
          </p:txBody>
        </p:sp>
        <p:sp>
          <p:nvSpPr>
            <p:cNvPr id="287" name="Google Shape;287;p6"/>
            <p:cNvSpPr/>
            <p:nvPr/>
          </p:nvSpPr>
          <p:spPr>
            <a:xfrm>
              <a:off x="3850342" y="2531079"/>
              <a:ext cx="1767933" cy="883966"/>
            </a:xfrm>
            <a:prstGeom prst="roundRect">
              <a:avLst>
                <a:gd name="adj" fmla="val 10000"/>
              </a:avLst>
            </a:prstGeom>
            <a:solidFill>
              <a:srgbClr val="3BE3DA"/>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txBox="1"/>
            <p:nvPr/>
          </p:nvSpPr>
          <p:spPr>
            <a:xfrm>
              <a:off x="3876232" y="2556969"/>
              <a:ext cx="1716153" cy="83218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None/>
              </a:pPr>
              <a:r>
                <a:rPr lang="en-US" sz="1700" b="1" i="0" u="none" strike="noStrike" cap="none">
                  <a:solidFill>
                    <a:schemeClr val="lt1"/>
                  </a:solidFill>
                  <a:latin typeface="Cambria"/>
                  <a:ea typeface="Cambria"/>
                  <a:cs typeface="Cambria"/>
                  <a:sym typeface="Cambria"/>
                </a:rPr>
                <a:t>Hands-Free Interaction</a:t>
              </a:r>
              <a:endParaRPr sz="1700" b="0" i="0" u="none" strike="noStrike" cap="none">
                <a:solidFill>
                  <a:schemeClr val="lt1"/>
                </a:solidFill>
                <a:latin typeface="Cambria"/>
                <a:ea typeface="Cambria"/>
                <a:cs typeface="Cambria"/>
                <a:sym typeface="Cambria"/>
              </a:endParaRPr>
            </a:p>
          </p:txBody>
        </p:sp>
        <p:sp>
          <p:nvSpPr>
            <p:cNvPr id="289" name="Google Shape;289;p6"/>
            <p:cNvSpPr/>
            <p:nvPr/>
          </p:nvSpPr>
          <p:spPr>
            <a:xfrm rot="10800000">
              <a:off x="2812410" y="2818368"/>
              <a:ext cx="922606" cy="309388"/>
            </a:xfrm>
            <a:prstGeom prst="leftRightArrow">
              <a:avLst>
                <a:gd name="adj1" fmla="val 60000"/>
                <a:gd name="adj2" fmla="val 50000"/>
              </a:avLst>
            </a:prstGeom>
            <a:solidFill>
              <a:srgbClr val="3B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txBox="1"/>
            <p:nvPr/>
          </p:nvSpPr>
          <p:spPr>
            <a:xfrm>
              <a:off x="2905226" y="2880246"/>
              <a:ext cx="736974" cy="18563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300" b="0" i="0" u="none" strike="noStrike" cap="none">
                <a:solidFill>
                  <a:schemeClr val="lt1"/>
                </a:solidFill>
                <a:latin typeface="Century Gothic"/>
                <a:ea typeface="Century Gothic"/>
                <a:cs typeface="Century Gothic"/>
                <a:sym typeface="Century Gothic"/>
              </a:endParaRPr>
            </a:p>
          </p:txBody>
        </p:sp>
        <p:sp>
          <p:nvSpPr>
            <p:cNvPr id="291" name="Google Shape;291;p6"/>
            <p:cNvSpPr/>
            <p:nvPr/>
          </p:nvSpPr>
          <p:spPr>
            <a:xfrm>
              <a:off x="929151" y="2531079"/>
              <a:ext cx="1767933" cy="883966"/>
            </a:xfrm>
            <a:prstGeom prst="roundRect">
              <a:avLst>
                <a:gd name="adj" fmla="val 10000"/>
              </a:avLst>
            </a:prstGeom>
            <a:solidFill>
              <a:srgbClr val="E35E3A"/>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txBox="1"/>
            <p:nvPr/>
          </p:nvSpPr>
          <p:spPr>
            <a:xfrm>
              <a:off x="955041" y="2556969"/>
              <a:ext cx="1716153" cy="83218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None/>
              </a:pPr>
              <a:r>
                <a:rPr lang="en-US" sz="1700" b="1" i="0" u="none" strike="noStrike" cap="none">
                  <a:solidFill>
                    <a:schemeClr val="lt1"/>
                  </a:solidFill>
                  <a:latin typeface="Cambria"/>
                  <a:ea typeface="Cambria"/>
                  <a:cs typeface="Cambria"/>
                  <a:sym typeface="Cambria"/>
                </a:rPr>
                <a:t>Improving Communication</a:t>
              </a:r>
              <a:endParaRPr sz="1700" b="0" i="0" u="none" strike="noStrike" cap="none">
                <a:solidFill>
                  <a:schemeClr val="lt1"/>
                </a:solidFill>
                <a:latin typeface="Cambria"/>
                <a:ea typeface="Cambria"/>
                <a:cs typeface="Cambria"/>
                <a:sym typeface="Cambria"/>
              </a:endParaRPr>
            </a:p>
          </p:txBody>
        </p:sp>
        <p:sp>
          <p:nvSpPr>
            <p:cNvPr id="293" name="Google Shape;293;p6"/>
            <p:cNvSpPr/>
            <p:nvPr/>
          </p:nvSpPr>
          <p:spPr>
            <a:xfrm rot="-3614896">
              <a:off x="2075181" y="1552829"/>
              <a:ext cx="922606" cy="309388"/>
            </a:xfrm>
            <a:prstGeom prst="leftRightArrow">
              <a:avLst>
                <a:gd name="adj1" fmla="val 60000"/>
                <a:gd name="adj2" fmla="val 50000"/>
              </a:avLst>
            </a:prstGeom>
            <a:solidFill>
              <a:srgbClr val="E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txBox="1"/>
            <p:nvPr/>
          </p:nvSpPr>
          <p:spPr>
            <a:xfrm rot="-3614896">
              <a:off x="2167997" y="1614707"/>
              <a:ext cx="736974" cy="18563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300" b="0" i="0" u="none" strike="noStrike" cap="none">
                <a:solidFill>
                  <a:schemeClr val="lt1"/>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7"/>
          <p:cNvSpPr txBox="1">
            <a:spLocks noGrp="1"/>
          </p:cNvSpPr>
          <p:nvPr>
            <p:ph type="title"/>
          </p:nvPr>
        </p:nvSpPr>
        <p:spPr>
          <a:xfrm>
            <a:off x="1715293" y="947035"/>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US" b="1"/>
              <a:t>Problem Statement</a:t>
            </a:r>
            <a:endParaRPr b="1"/>
          </a:p>
        </p:txBody>
      </p:sp>
      <p:sp>
        <p:nvSpPr>
          <p:cNvPr id="300" name="Google Shape;300;p7"/>
          <p:cNvSpPr txBox="1">
            <a:spLocks noGrp="1"/>
          </p:cNvSpPr>
          <p:nvPr>
            <p:ph type="body" idx="1"/>
          </p:nvPr>
        </p:nvSpPr>
        <p:spPr>
          <a:xfrm>
            <a:off x="822664" y="2592280"/>
            <a:ext cx="10546671" cy="4465467"/>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600"/>
              <a:buFont typeface="Noto Sans Symbols"/>
              <a:buChar char="❑"/>
            </a:pPr>
            <a:r>
              <a:rPr lang="en-US" sz="2000" b="0" i="0">
                <a:solidFill>
                  <a:schemeClr val="dk1"/>
                </a:solidFill>
                <a:latin typeface="Cambria"/>
                <a:ea typeface="Cambria"/>
                <a:cs typeface="Cambria"/>
                <a:sym typeface="Cambria"/>
              </a:rPr>
              <a:t>The traditional computer mouse has been a fundamental input device for human-computer interaction (HCI) for decades. However, it poses limitations for individuals with motor impairments or those engaged in hands-busy tasks like surgeons, gamers, and artists. To address these challenges and enhance HCI, the development of an Eye-Tracking Virtual Mouse (ETVM) system is imperative.</a:t>
            </a:r>
            <a:endParaRPr/>
          </a:p>
          <a:p>
            <a:pPr marL="342900" lvl="0" indent="-342900" algn="just" rtl="0">
              <a:spcBef>
                <a:spcPts val="1000"/>
              </a:spcBef>
              <a:spcAft>
                <a:spcPts val="0"/>
              </a:spcAft>
              <a:buSzPts val="1600"/>
              <a:buFont typeface="Noto Sans Symbols"/>
              <a:buChar char="❑"/>
            </a:pPr>
            <a:r>
              <a:rPr lang="en-US" sz="2000" b="0" i="0">
                <a:solidFill>
                  <a:schemeClr val="dk1"/>
                </a:solidFill>
                <a:latin typeface="Cambria"/>
                <a:ea typeface="Cambria"/>
                <a:cs typeface="Cambria"/>
                <a:sym typeface="Cambria"/>
              </a:rPr>
              <a:t>Develop a system that enables users to control and interact with a computer or digital device using their eye movements as an input method, effectively replacing the traditional mouse and keyboard input. The goal is to create a reliable and user-friendly eye tracking virtual mouse system that enhances accessibility, convenience, and efficiency for individuals with physical disabilities, as well as for general computer users who seek a novel and intuitive way to interact with their devices.</a:t>
            </a:r>
            <a:endParaRPr sz="2000">
              <a:solidFill>
                <a:schemeClr val="dk1"/>
              </a:solidFill>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8"/>
          <p:cNvSpPr txBox="1">
            <a:spLocks noGrp="1"/>
          </p:cNvSpPr>
          <p:nvPr>
            <p:ph type="title"/>
          </p:nvPr>
        </p:nvSpPr>
        <p:spPr>
          <a:xfrm>
            <a:off x="1715293" y="875250"/>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US" b="1"/>
              <a:t> System Architecture</a:t>
            </a:r>
            <a:endParaRPr b="1"/>
          </a:p>
        </p:txBody>
      </p:sp>
      <p:pic>
        <p:nvPicPr>
          <p:cNvPr id="306" name="Google Shape;306;p8"/>
          <p:cNvPicPr preferRelativeResize="0"/>
          <p:nvPr/>
        </p:nvPicPr>
        <p:blipFill rotWithShape="1">
          <a:blip r:embed="rId3">
            <a:alphaModFix/>
          </a:blip>
          <a:srcRect/>
          <a:stretch/>
        </p:blipFill>
        <p:spPr>
          <a:xfrm>
            <a:off x="1325561" y="2152650"/>
            <a:ext cx="9667875" cy="4705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9"/>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US" b="1" dirty="0"/>
              <a:t>Cost Estimation</a:t>
            </a:r>
            <a:endParaRPr b="1" dirty="0"/>
          </a:p>
        </p:txBody>
      </p:sp>
      <p:graphicFrame>
        <p:nvGraphicFramePr>
          <p:cNvPr id="312" name="Google Shape;312;p9"/>
          <p:cNvGraphicFramePr/>
          <p:nvPr/>
        </p:nvGraphicFramePr>
        <p:xfrm>
          <a:off x="1727200" y="2832101"/>
          <a:ext cx="8801100" cy="3048000"/>
        </p:xfrm>
        <a:graphic>
          <a:graphicData uri="http://schemas.openxmlformats.org/drawingml/2006/table">
            <a:tbl>
              <a:tblPr firstRow="1" bandRow="1">
                <a:noFill/>
                <a:tableStyleId>{EA876931-BAFD-4A98-A818-7EA8E93C2AFA}</a:tableStyleId>
              </a:tblPr>
              <a:tblGrid>
                <a:gridCol w="4400550">
                  <a:extLst>
                    <a:ext uri="{9D8B030D-6E8A-4147-A177-3AD203B41FA5}">
                      <a16:colId xmlns:a16="http://schemas.microsoft.com/office/drawing/2014/main" val="20000"/>
                    </a:ext>
                  </a:extLst>
                </a:gridCol>
                <a:gridCol w="4400550">
                  <a:extLst>
                    <a:ext uri="{9D8B030D-6E8A-4147-A177-3AD203B41FA5}">
                      <a16:colId xmlns:a16="http://schemas.microsoft.com/office/drawing/2014/main" val="20001"/>
                    </a:ext>
                  </a:extLst>
                </a:gridCol>
              </a:tblGrid>
              <a:tr h="1016000">
                <a:tc>
                  <a:txBody>
                    <a:bodyPr/>
                    <a:lstStyle/>
                    <a:p>
                      <a:pPr marL="0" marR="0" lvl="0" indent="0" algn="ctr" rtl="0">
                        <a:spcBef>
                          <a:spcPts val="0"/>
                        </a:spcBef>
                        <a:spcAft>
                          <a:spcPts val="0"/>
                        </a:spcAft>
                        <a:buNone/>
                      </a:pPr>
                      <a:r>
                        <a:rPr lang="en-US" sz="1800"/>
                        <a:t>Requirement</a:t>
                      </a:r>
                      <a:endParaRPr sz="1800"/>
                    </a:p>
                  </a:txBody>
                  <a:tcPr marL="91450" marR="91450" marT="45725" marB="45725"/>
                </a:tc>
                <a:tc>
                  <a:txBody>
                    <a:bodyPr/>
                    <a:lstStyle/>
                    <a:p>
                      <a:pPr marL="0" marR="0" lvl="0" indent="0" algn="ctr" rtl="0">
                        <a:spcBef>
                          <a:spcPts val="0"/>
                        </a:spcBef>
                        <a:spcAft>
                          <a:spcPts val="0"/>
                        </a:spcAft>
                        <a:buNone/>
                      </a:pPr>
                      <a:r>
                        <a:rPr lang="en-US" sz="1800"/>
                        <a:t>Estimation</a:t>
                      </a:r>
                      <a:endParaRPr sz="1800"/>
                    </a:p>
                  </a:txBody>
                  <a:tcPr marL="91450" marR="91450" marT="45725" marB="45725"/>
                </a:tc>
                <a:extLst>
                  <a:ext uri="{0D108BD9-81ED-4DB2-BD59-A6C34878D82A}">
                    <a16:rowId xmlns:a16="http://schemas.microsoft.com/office/drawing/2014/main" val="10000"/>
                  </a:ext>
                </a:extLst>
              </a:tr>
              <a:tr h="1016000">
                <a:tc>
                  <a:txBody>
                    <a:bodyPr/>
                    <a:lstStyle/>
                    <a:p>
                      <a:pPr marL="0" marR="0" lvl="0" indent="0" algn="l" rtl="0">
                        <a:spcBef>
                          <a:spcPts val="0"/>
                        </a:spcBef>
                        <a:spcAft>
                          <a:spcPts val="0"/>
                        </a:spcAft>
                        <a:buNone/>
                      </a:pPr>
                      <a:r>
                        <a:rPr lang="en-US" sz="1800"/>
                        <a:t>Development time</a:t>
                      </a:r>
                      <a:endParaRPr sz="1800"/>
                    </a:p>
                  </a:txBody>
                  <a:tcPr marL="91450" marR="91450" marT="45725" marB="45725"/>
                </a:tc>
                <a:tc>
                  <a:txBody>
                    <a:bodyPr/>
                    <a:lstStyle/>
                    <a:p>
                      <a:pPr marL="0" marR="0" lvl="0" indent="0" algn="l" rtl="0">
                        <a:spcBef>
                          <a:spcPts val="0"/>
                        </a:spcBef>
                        <a:spcAft>
                          <a:spcPts val="0"/>
                        </a:spcAft>
                        <a:buNone/>
                      </a:pPr>
                      <a:r>
                        <a:rPr lang="en-US" sz="1800"/>
                        <a:t>192 hrs</a:t>
                      </a:r>
                      <a:endParaRPr sz="1800"/>
                    </a:p>
                  </a:txBody>
                  <a:tcPr marL="91450" marR="91450" marT="45725" marB="45725"/>
                </a:tc>
                <a:extLst>
                  <a:ext uri="{0D108BD9-81ED-4DB2-BD59-A6C34878D82A}">
                    <a16:rowId xmlns:a16="http://schemas.microsoft.com/office/drawing/2014/main" val="10001"/>
                  </a:ext>
                </a:extLst>
              </a:tr>
              <a:tr h="1016000">
                <a:tc>
                  <a:txBody>
                    <a:bodyPr/>
                    <a:lstStyle/>
                    <a:p>
                      <a:pPr marL="0" marR="0" lvl="0" indent="0" algn="l" rtl="0">
                        <a:spcBef>
                          <a:spcPts val="0"/>
                        </a:spcBef>
                        <a:spcAft>
                          <a:spcPts val="0"/>
                        </a:spcAft>
                        <a:buNone/>
                      </a:pPr>
                      <a:r>
                        <a:rPr lang="en-US" sz="1800" dirty="0"/>
                        <a:t>Manpower Required</a:t>
                      </a:r>
                      <a:endParaRPr sz="1800" dirty="0"/>
                    </a:p>
                  </a:txBody>
                  <a:tcPr marL="91450" marR="91450" marT="45725" marB="45725"/>
                </a:tc>
                <a:tc>
                  <a:txBody>
                    <a:bodyPr/>
                    <a:lstStyle/>
                    <a:p>
                      <a:pPr marL="0" marR="0" lvl="0" indent="0" algn="l" rtl="0">
                        <a:spcBef>
                          <a:spcPts val="0"/>
                        </a:spcBef>
                        <a:spcAft>
                          <a:spcPts val="0"/>
                        </a:spcAft>
                        <a:buNone/>
                      </a:pPr>
                      <a:r>
                        <a:rPr lang="en-US" sz="1800" dirty="0"/>
                        <a:t>192/3=64 </a:t>
                      </a:r>
                      <a:r>
                        <a:rPr lang="en-US" sz="1800" dirty="0" err="1"/>
                        <a:t>hrs</a:t>
                      </a:r>
                      <a:r>
                        <a:rPr lang="en-US" sz="1800" dirty="0"/>
                        <a:t> per person</a:t>
                      </a:r>
                      <a:endParaRPr sz="1800"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903</Words>
  <Application>Microsoft Office PowerPoint</Application>
  <PresentationFormat>Widescreen</PresentationFormat>
  <Paragraphs>78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Cambria</vt:lpstr>
      <vt:lpstr>Century Gothic</vt:lpstr>
      <vt:lpstr>Arial</vt:lpstr>
      <vt:lpstr>Algerian</vt:lpstr>
      <vt:lpstr>Noto Sans Symbols</vt:lpstr>
      <vt:lpstr>Ion Boardroom</vt:lpstr>
      <vt:lpstr>                         Eye-Tracking Virtual Mouse</vt:lpstr>
      <vt:lpstr>                                CONTENT</vt:lpstr>
      <vt:lpstr>                       Introduction</vt:lpstr>
      <vt:lpstr>                        Motivation</vt:lpstr>
      <vt:lpstr>Literature review</vt:lpstr>
      <vt:lpstr>Objectives</vt:lpstr>
      <vt:lpstr>Problem Statement</vt:lpstr>
      <vt:lpstr> System Architecture</vt:lpstr>
      <vt:lpstr>Cost Estimation</vt:lpstr>
      <vt:lpstr>Gantt chart</vt:lpstr>
      <vt:lpstr>Result Analysis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Virtual Mouse</dc:title>
  <dc:creator>Shreyas Jadhav</dc:creator>
  <cp:lastModifiedBy>shreya jadhav</cp:lastModifiedBy>
  <cp:revision>2</cp:revision>
  <dcterms:created xsi:type="dcterms:W3CDTF">2022-09-06T17:18:02Z</dcterms:created>
  <dcterms:modified xsi:type="dcterms:W3CDTF">2024-04-26T17:19:49Z</dcterms:modified>
</cp:coreProperties>
</file>