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24" r:id="rId1"/>
  </p:sldMasterIdLst>
  <p:notesMasterIdLst>
    <p:notesMasterId r:id="rId16"/>
  </p:notesMasterIdLst>
  <p:sldIdLst>
    <p:sldId id="256" r:id="rId2"/>
    <p:sldId id="267" r:id="rId3"/>
    <p:sldId id="257" r:id="rId4"/>
    <p:sldId id="258" r:id="rId5"/>
    <p:sldId id="260" r:id="rId6"/>
    <p:sldId id="271" r:id="rId7"/>
    <p:sldId id="274" r:id="rId8"/>
    <p:sldId id="270" r:id="rId9"/>
    <p:sldId id="261" r:id="rId10"/>
    <p:sldId id="272" r:id="rId11"/>
    <p:sldId id="273" r:id="rId12"/>
    <p:sldId id="265" r:id="rId13"/>
    <p:sldId id="263" r:id="rId14"/>
    <p:sldId id="268" r:id="rId15"/>
  </p:sldIdLst>
  <p:sldSz cx="12192000" cy="6858000"/>
  <p:notesSz cx="6858000" cy="9144000"/>
  <p:embeddedFontLst>
    <p:embeddedFont>
      <p:font typeface="Maiandra GD" panose="020E0502030308020204" pitchFamily="34" charset="0"/>
      <p:regular r:id="rId17"/>
    </p:embeddedFont>
    <p:embeddedFont>
      <p:font typeface="Roboto" panose="02000000000000000000" pitchFamily="2"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ZEJE26LY3k1Slg2Yw8ewRAyfi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F1C342-0587-4CFD-A752-F3477988E7C1}">
  <a:tblStyle styleId="{6EF1C342-0587-4CFD-A752-F3477988E7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16" autoAdjust="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4322e47af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4322e47af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g274322e47af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74322e47a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74322e47af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g274322e47af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4322e47af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4322e47af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274322e47af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4322e47a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74322e47af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274322e47af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6089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578ee80c9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578ee80c9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7578ee80c9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7578ee80c9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7578ee80c9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7" name="Google Shape;117;g27578ee80c9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24667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99692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39392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00289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80496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169928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69546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19379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25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38116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43295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6612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1655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1396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434416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12/17/2024</a:t>
            </a:fld>
            <a:endParaRPr lang="en-US" dirty="0"/>
          </a:p>
        </p:txBody>
      </p:sp>
    </p:spTree>
    <p:extLst>
      <p:ext uri="{BB962C8B-B14F-4D97-AF65-F5344CB8AC3E}">
        <p14:creationId xmlns:p14="http://schemas.microsoft.com/office/powerpoint/2010/main" val="24153487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669031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cxnSp>
        <p:nvCxnSpPr>
          <p:cNvPr id="64" name="Google Shape;64;p1"/>
          <p:cNvCxnSpPr>
            <a:cxnSpLocks/>
          </p:cNvCxnSpPr>
          <p:nvPr/>
        </p:nvCxnSpPr>
        <p:spPr>
          <a:xfrm flipV="1">
            <a:off x="743248" y="1543446"/>
            <a:ext cx="8496169" cy="54569"/>
          </a:xfrm>
          <a:prstGeom prst="straightConnector1">
            <a:avLst/>
          </a:prstGeom>
          <a:noFill/>
          <a:ln w="38100" cap="flat" cmpd="sng">
            <a:solidFill>
              <a:srgbClr val="FFC000"/>
            </a:solidFill>
            <a:prstDash val="solid"/>
            <a:miter lim="800000"/>
            <a:headEnd type="none" w="sm" len="sm"/>
            <a:tailEnd type="none" w="sm" len="sm"/>
          </a:ln>
        </p:spPr>
      </p:cxnSp>
      <p:sp>
        <p:nvSpPr>
          <p:cNvPr id="65" name="Google Shape;65;p1"/>
          <p:cNvSpPr txBox="1"/>
          <p:nvPr/>
        </p:nvSpPr>
        <p:spPr>
          <a:xfrm>
            <a:off x="891075" y="4017989"/>
            <a:ext cx="7967700" cy="708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3600"/>
              <a:buFont typeface="Calibri"/>
              <a:buNone/>
            </a:pPr>
            <a:endParaRPr sz="3100" b="0" i="0" u="none" strike="noStrike" cap="none" dirty="0">
              <a:solidFill>
                <a:srgbClr val="1155CC"/>
              </a:solidFill>
              <a:latin typeface="Maiandra GD" panose="020E0502030308020204" pitchFamily="34" charset="0"/>
              <a:ea typeface="Calibri"/>
              <a:cs typeface="Calibri"/>
              <a:sym typeface="Calibri"/>
            </a:endParaRPr>
          </a:p>
        </p:txBody>
      </p:sp>
      <p:sp>
        <p:nvSpPr>
          <p:cNvPr id="66" name="Google Shape;66;p1"/>
          <p:cNvSpPr txBox="1"/>
          <p:nvPr/>
        </p:nvSpPr>
        <p:spPr>
          <a:xfrm>
            <a:off x="531558" y="4148825"/>
            <a:ext cx="9144000" cy="1766291"/>
          </a:xfrm>
          <a:prstGeom prst="rect">
            <a:avLst/>
          </a:prstGeom>
          <a:noFill/>
          <a:ln>
            <a:noFill/>
          </a:ln>
        </p:spPr>
        <p:txBody>
          <a:bodyPr spcFirstLastPara="1" wrap="square" lIns="91425" tIns="45700" rIns="91425" bIns="45700" anchor="t" anchorCtr="0">
            <a:normAutofit/>
          </a:bodyPr>
          <a:lstStyle/>
          <a:p>
            <a:pPr lvl="0" algn="ctr">
              <a:lnSpc>
                <a:spcPct val="90000"/>
              </a:lnSpc>
              <a:buClr>
                <a:schemeClr val="dk1"/>
              </a:buClr>
              <a:buSzPts val="2400"/>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INTELLIGENT COLOUR SORTING CONVEYO</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R BELT</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7" name="Google Shape;67;p1"/>
          <p:cNvSpPr txBox="1"/>
          <p:nvPr/>
        </p:nvSpPr>
        <p:spPr>
          <a:xfrm>
            <a:off x="8490700" y="5068650"/>
            <a:ext cx="3071700" cy="1293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68" name="Google Shape;68;p1"/>
          <p:cNvSpPr txBox="1"/>
          <p:nvPr/>
        </p:nvSpPr>
        <p:spPr>
          <a:xfrm>
            <a:off x="1336650" y="6261750"/>
            <a:ext cx="8586600" cy="1665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1000"/>
              </a:spcBef>
              <a:spcAft>
                <a:spcPts val="0"/>
              </a:spcAft>
              <a:buClr>
                <a:schemeClr val="dk1"/>
              </a:buClr>
              <a:buSzPts val="1400"/>
              <a:buFont typeface="Arial"/>
              <a:buNone/>
            </a:pPr>
            <a:endParaRPr sz="1500">
              <a:solidFill>
                <a:schemeClr val="dk1"/>
              </a:solidFill>
              <a:latin typeface="Calibri"/>
              <a:ea typeface="Calibri"/>
              <a:cs typeface="Calibri"/>
              <a:sym typeface="Calibri"/>
            </a:endParaRPr>
          </a:p>
        </p:txBody>
      </p:sp>
      <p:sp>
        <p:nvSpPr>
          <p:cNvPr id="69" name="Google Shape;69;p1"/>
          <p:cNvSpPr txBox="1"/>
          <p:nvPr/>
        </p:nvSpPr>
        <p:spPr>
          <a:xfrm>
            <a:off x="834350" y="2221275"/>
            <a:ext cx="7967700" cy="708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3200"/>
              <a:buFont typeface="Calibri"/>
              <a:buNone/>
            </a:pPr>
            <a:r>
              <a:rPr lang="en-US" sz="3200" dirty="0">
                <a:solidFill>
                  <a:schemeClr val="dk1"/>
                </a:solidFill>
                <a:latin typeface="Times New Roman" panose="02020603050405020304" pitchFamily="18" charset="0"/>
                <a:ea typeface="Calibri"/>
                <a:cs typeface="Times New Roman" panose="02020603050405020304" pitchFamily="18" charset="0"/>
                <a:sym typeface="Calibri"/>
              </a:rPr>
              <a:t>BIT HACK’23 </a:t>
            </a:r>
            <a:r>
              <a:rPr lang="en-US" sz="3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(07.</a:t>
            </a:r>
            <a:r>
              <a:rPr lang="en-US" sz="3200" dirty="0">
                <a:solidFill>
                  <a:schemeClr val="dk1"/>
                </a:solidFill>
                <a:latin typeface="Times New Roman" panose="02020603050405020304" pitchFamily="18" charset="0"/>
                <a:ea typeface="Calibri"/>
                <a:cs typeface="Times New Roman" panose="02020603050405020304" pitchFamily="18" charset="0"/>
                <a:sym typeface="Calibri"/>
              </a:rPr>
              <a:t>11.2023- 08.11.2023</a:t>
            </a:r>
            <a:r>
              <a:rPr lang="en-US" sz="3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endParaRPr sz="32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cxnSp>
        <p:nvCxnSpPr>
          <p:cNvPr id="70" name="Google Shape;70;p1"/>
          <p:cNvCxnSpPr/>
          <p:nvPr/>
        </p:nvCxnSpPr>
        <p:spPr>
          <a:xfrm>
            <a:off x="309093" y="6671256"/>
            <a:ext cx="11487955" cy="0"/>
          </a:xfrm>
          <a:prstGeom prst="straightConnector1">
            <a:avLst/>
          </a:prstGeom>
          <a:noFill/>
          <a:ln w="9525" cap="flat" cmpd="sng">
            <a:solidFill>
              <a:srgbClr val="FFC000"/>
            </a:solidFill>
            <a:prstDash val="solid"/>
            <a:miter lim="800000"/>
            <a:headEnd type="none" w="sm" len="sm"/>
            <a:tailEnd type="none" w="sm" len="sm"/>
          </a:ln>
        </p:spPr>
      </p:cxnSp>
      <p:sp>
        <p:nvSpPr>
          <p:cNvPr id="71" name="Google Shape;71;p1"/>
          <p:cNvSpPr txBox="1">
            <a:spLocks noGrp="1"/>
          </p:cNvSpPr>
          <p:nvPr>
            <p:ph type="sldNum" sz="quarter" idx="12"/>
          </p:nvPr>
        </p:nvSpPr>
        <p:spPr>
          <a:xfrm>
            <a:off x="11324827" y="6146550"/>
            <a:ext cx="129300" cy="115200"/>
          </a:xfrm>
          <a:prstGeom prst="rect">
            <a:avLst/>
          </a:prstGeom>
          <a:noFill/>
          <a:ln>
            <a:noFill/>
          </a:ln>
        </p:spPr>
        <p:txBody>
          <a:bodyPr spcFirstLastPara="1" wrap="square" lIns="91425" tIns="45700" rIns="91425" bIns="45700" anchor="ctr" anchorCtr="0">
            <a:normAutofit fontScale="25000" lnSpcReduction="20000"/>
          </a:bodyPr>
          <a:lstStyle/>
          <a:p>
            <a:pPr marL="0" lvl="0" indent="0" algn="r" rtl="0">
              <a:spcBef>
                <a:spcPts val="0"/>
              </a:spcBef>
              <a:spcAft>
                <a:spcPts val="0"/>
              </a:spcAft>
              <a:buClr>
                <a:srgbClr val="000000"/>
              </a:buClr>
              <a:buSzPct val="100000"/>
              <a:buFont typeface="Arial"/>
              <a:buNone/>
            </a:pPr>
            <a:endParaRPr/>
          </a:p>
        </p:txBody>
      </p:sp>
      <p:pic>
        <p:nvPicPr>
          <p:cNvPr id="73" name="Google Shape;73;p1"/>
          <p:cNvPicPr preferRelativeResize="0"/>
          <p:nvPr/>
        </p:nvPicPr>
        <p:blipFill>
          <a:blip r:embed="rId3">
            <a:alphaModFix/>
          </a:blip>
          <a:stretch>
            <a:fillRect/>
          </a:stretch>
        </p:blipFill>
        <p:spPr>
          <a:xfrm>
            <a:off x="422575" y="46972"/>
            <a:ext cx="8816842" cy="1551040"/>
          </a:xfrm>
          <a:prstGeom prst="rect">
            <a:avLst/>
          </a:prstGeom>
          <a:noFill/>
          <a:ln>
            <a:noFill/>
          </a:ln>
        </p:spPr>
      </p:pic>
      <p:sp>
        <p:nvSpPr>
          <p:cNvPr id="2" name="Google Shape;65;p1">
            <a:extLst>
              <a:ext uri="{FF2B5EF4-FFF2-40B4-BE49-F238E27FC236}">
                <a16:creationId xmlns:a16="http://schemas.microsoft.com/office/drawing/2014/main" id="{8137995D-39CA-C617-3153-19AAE77159FB}"/>
              </a:ext>
            </a:extLst>
          </p:cNvPr>
          <p:cNvSpPr txBox="1"/>
          <p:nvPr/>
        </p:nvSpPr>
        <p:spPr>
          <a:xfrm>
            <a:off x="887650" y="3098164"/>
            <a:ext cx="7967700" cy="708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3600"/>
              <a:buFont typeface="Calibri"/>
              <a:buNone/>
            </a:pPr>
            <a:r>
              <a:rPr lang="en-US" sz="3600" b="0" i="0" u="none" strike="noStrike" cap="none" dirty="0">
                <a:solidFill>
                  <a:schemeClr val="dk1"/>
                </a:solidFill>
                <a:latin typeface="Calibri"/>
                <a:ea typeface="Calibri"/>
                <a:cs typeface="Calibri"/>
                <a:sym typeface="Calibri"/>
              </a:rPr>
              <a:t> </a:t>
            </a:r>
            <a:r>
              <a:rPr lang="en-US" sz="3200" dirty="0">
                <a:solidFill>
                  <a:schemeClr val="dk1"/>
                </a:solidFill>
                <a:latin typeface="Times New Roman" panose="02020603050405020304" pitchFamily="18" charset="0"/>
                <a:ea typeface="Calibri"/>
                <a:cs typeface="Times New Roman" panose="02020603050405020304" pitchFamily="18" charset="0"/>
                <a:sym typeface="Calibri"/>
              </a:rPr>
              <a:t>HARDWARE</a:t>
            </a:r>
            <a:endParaRPr sz="3200" b="0" i="0" u="none" strike="noStrike" cap="none" dirty="0">
              <a:solidFill>
                <a:srgbClr val="1155CC"/>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18" y="619125"/>
            <a:ext cx="8457573" cy="745671"/>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TECHNICAL STANDARD IMPLEMENTATION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348" y="1817689"/>
            <a:ext cx="8596668" cy="3880773"/>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The NI MyRio-1900 (USIN LABVIEW)</a:t>
            </a:r>
          </a:p>
          <a:p>
            <a:pPr lvl="0"/>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RASPBERRY PI 4</a:t>
            </a:r>
          </a:p>
          <a:p>
            <a:pPr lvl="0"/>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WEBCAM(</a:t>
            </a:r>
            <a:r>
              <a:rPr lang="en-US" sz="2400" dirty="0">
                <a:solidFill>
                  <a:schemeClr val="tx1"/>
                </a:solidFill>
                <a:latin typeface="Times New Roman" panose="02020603050405020304" pitchFamily="18" charset="0"/>
                <a:cs typeface="Times New Roman" panose="02020603050405020304" pitchFamily="18" charset="0"/>
              </a:rPr>
              <a:t>Video resolution 640 x 480 (30 FPS)</a:t>
            </a: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p>
          <a:p>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SERVO MOTOR(</a:t>
            </a:r>
            <a:r>
              <a:rPr lang="en-US" sz="2400" dirty="0">
                <a:solidFill>
                  <a:schemeClr val="tx1"/>
                </a:solidFill>
                <a:latin typeface="Times New Roman" panose="02020603050405020304" pitchFamily="18" charset="0"/>
                <a:cs typeface="Times New Roman" panose="02020603050405020304" pitchFamily="18" charset="0"/>
              </a:rPr>
              <a:t>Operating Voltage: 4.8V~6.0V</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Operating speed: 0.12sec/60 degree</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Output torque: 1.6kg/cm  4.8V)</a:t>
            </a:r>
            <a:endPar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indent="0">
              <a:buNone/>
            </a:pPr>
            <a:endParaRPr lang="en-US" sz="2400" dirty="0">
              <a:latin typeface="Times New Roman"/>
              <a:ea typeface="Times New Roman"/>
              <a:cs typeface="Times New Roman"/>
              <a:sym typeface="Times New Roman"/>
            </a:endParaRPr>
          </a:p>
          <a:p>
            <a:pPr lvl="0"/>
            <a:endParaRPr lang="en-US" sz="2400" dirty="0">
              <a:latin typeface="Times New Roman"/>
              <a:ea typeface="Times New Roman"/>
              <a:cs typeface="Times New Roman"/>
              <a:sym typeface="Times New Roman"/>
            </a:endParaRPr>
          </a:p>
          <a:p>
            <a:pPr lvl="0"/>
            <a:endParaRPr lang="en-US" sz="2400" dirty="0">
              <a:latin typeface="Times New Roman"/>
              <a:ea typeface="Times New Roman"/>
              <a:cs typeface="Times New Roman"/>
              <a:sym typeface="Times New Roman"/>
            </a:endParaRPr>
          </a:p>
          <a:p>
            <a:endParaRPr lang="en-US" sz="2400" dirty="0">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67857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9867-4894-0B38-6F4E-0B7DD416943D}"/>
              </a:ext>
            </a:extLst>
          </p:cNvPr>
          <p:cNvSpPr>
            <a:spLocks noGrp="1"/>
          </p:cNvSpPr>
          <p:nvPr>
            <p:ph type="title"/>
          </p:nvPr>
        </p:nvSpPr>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ADDITIONAL FEATURES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668210-DD42-E635-AB51-D1D247B12AAE}"/>
              </a:ext>
            </a:extLst>
          </p:cNvPr>
          <p:cNvSpPr>
            <a:spLocks noGrp="1"/>
          </p:cNvSpPr>
          <p:nvPr>
            <p:ph idx="1"/>
          </p:nvPr>
        </p:nvSpPr>
        <p:spPr>
          <a:xfrm>
            <a:off x="677334" y="1626669"/>
            <a:ext cx="8596668" cy="4621731"/>
          </a:xfrm>
        </p:spPr>
        <p:txBody>
          <a:bodyPr>
            <a:noAutofit/>
          </a:bodyPr>
          <a:lstStyle/>
          <a:p>
            <a:r>
              <a:rPr lang="en-IN" sz="2200" kern="0" dirty="0">
                <a:solidFill>
                  <a:srgbClr val="13343B"/>
                </a:solidFill>
                <a:effectLst/>
                <a:latin typeface="Times New Roman" panose="02020603050405020304" pitchFamily="18" charset="0"/>
                <a:ea typeface="Times New Roman" panose="02020603050405020304" pitchFamily="18" charset="0"/>
                <a:cs typeface="Times New Roman" panose="02020603050405020304" pitchFamily="18" charset="0"/>
              </a:rPr>
              <a:t>When a hand is detected in the webcam, the conveyor's operation automatically stops until the hand is removed from the risky zone. This can be achieved by using a Raspberry Pi, which can be programmed to detect the presence of a hand in the webcam's field of view and send a signal to the conveyor to stop its operation.</a:t>
            </a:r>
          </a:p>
          <a:p>
            <a:r>
              <a:rPr lang="en-IN" sz="2200" kern="0" dirty="0">
                <a:solidFill>
                  <a:srgbClr val="13343B"/>
                </a:solidFill>
                <a:effectLst/>
                <a:latin typeface="Times New Roman" panose="02020603050405020304" pitchFamily="18" charset="0"/>
                <a:ea typeface="Times New Roman" panose="02020603050405020304" pitchFamily="18" charset="0"/>
                <a:cs typeface="Times New Roman" panose="02020603050405020304" pitchFamily="18" charset="0"/>
              </a:rPr>
              <a:t> The Raspberry Pi can be programmed using computer vision and machine learning techniques to recognize hand gestures and identify the position of the hand in real-time,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200" kern="0" dirty="0">
                <a:solidFill>
                  <a:srgbClr val="13343B"/>
                </a:solidFill>
                <a:effectLst/>
                <a:latin typeface="Times New Roman" panose="02020603050405020304" pitchFamily="18" charset="0"/>
                <a:ea typeface="Times New Roman" panose="02020603050405020304" pitchFamily="18" charset="0"/>
                <a:cs typeface="Times New Roman" panose="02020603050405020304" pitchFamily="18" charset="0"/>
              </a:rPr>
              <a:t>nce the hand is removed from the risky zone, the Raspberry Pi can send a signal to the conveyor to resume its operation. </a:t>
            </a:r>
          </a:p>
          <a:p>
            <a:r>
              <a:rPr lang="en-IN" sz="2200" kern="0" dirty="0">
                <a:solidFill>
                  <a:srgbClr val="13343B"/>
                </a:solidFill>
                <a:effectLst/>
                <a:latin typeface="Times New Roman" panose="02020603050405020304" pitchFamily="18" charset="0"/>
                <a:ea typeface="Times New Roman" panose="02020603050405020304" pitchFamily="18" charset="0"/>
                <a:cs typeface="Times New Roman" panose="02020603050405020304" pitchFamily="18" charset="0"/>
              </a:rPr>
              <a:t>This system can be adjusted and altered to suit specific requirements, such as changing the size of the risky zone or modifying the hand gesture recognition algorithm.</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296162098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7578ee80c9_0_42"/>
          <p:cNvSpPr txBox="1">
            <a:spLocks noGrp="1"/>
          </p:cNvSpPr>
          <p:nvPr>
            <p:ph type="title"/>
          </p:nvPr>
        </p:nvSpPr>
        <p:spPr>
          <a:xfrm>
            <a:off x="622155" y="574025"/>
            <a:ext cx="8596668" cy="783137"/>
          </a:xfrm>
          <a:prstGeom prst="rect">
            <a:avLst/>
          </a:prstGeom>
        </p:spPr>
        <p:txBody>
          <a:bodyPr spcFirstLastPara="1" wrap="square" lIns="91425" tIns="45700" rIns="91425" bIns="45700" anchor="ctr" anchorCtr="0">
            <a:norm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RESULTS AND DISCUSSION</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35" name="Google Shape;135;g27578ee80c9_0_42"/>
          <p:cNvSpPr txBox="1">
            <a:spLocks noGrp="1"/>
          </p:cNvSpPr>
          <p:nvPr>
            <p:ph idx="1"/>
          </p:nvPr>
        </p:nvSpPr>
        <p:spPr>
          <a:xfrm>
            <a:off x="740396" y="1357162"/>
            <a:ext cx="8596668" cy="4926813"/>
          </a:xfrm>
          <a:prstGeom prst="rect">
            <a:avLst/>
          </a:prstGeom>
        </p:spPr>
        <p:txBody>
          <a:bodyPr spcFirstLastPara="1" wrap="square" lIns="91425" tIns="45700" rIns="91425" bIns="45700" anchor="t" anchorCtr="0">
            <a:noAutofit/>
          </a:bodyPr>
          <a:lstStyle/>
          <a:p>
            <a:r>
              <a:rPr lang="en-IN" sz="2100" dirty="0">
                <a:latin typeface="Times New Roman" panose="02020603050405020304" pitchFamily="18" charset="0"/>
                <a:cs typeface="Times New Roman" panose="02020603050405020304" pitchFamily="18" charset="0"/>
              </a:rPr>
              <a:t>The results demonstrate the successful sorting of different coloured objects using both the systems. The systems can accurately detect and sort objects based on their colour, making them suitable for various applications. </a:t>
            </a:r>
          </a:p>
          <a:p>
            <a:r>
              <a:rPr lang="en-IN" sz="2100" dirty="0">
                <a:latin typeface="Times New Roman" panose="02020603050405020304" pitchFamily="18" charset="0"/>
                <a:cs typeface="Times New Roman" panose="02020603050405020304" pitchFamily="18" charset="0"/>
              </a:rPr>
              <a:t>The discussion involves the advantages of using the </a:t>
            </a:r>
            <a:r>
              <a:rPr lang="en-IN" sz="2100" dirty="0" err="1">
                <a:latin typeface="Times New Roman" panose="02020603050405020304" pitchFamily="18" charset="0"/>
                <a:cs typeface="Times New Roman" panose="02020603050405020304" pitchFamily="18" charset="0"/>
              </a:rPr>
              <a:t>MyRIO</a:t>
            </a:r>
            <a:r>
              <a:rPr lang="en-IN" sz="2100" dirty="0">
                <a:latin typeface="Times New Roman" panose="02020603050405020304" pitchFamily="18" charset="0"/>
                <a:cs typeface="Times New Roman" panose="02020603050405020304" pitchFamily="18" charset="0"/>
              </a:rPr>
              <a:t> controller over other microcontroller, such as higher processing power and speed, the ability to integrate with other sensors and devices and the adaptability of any circumstances.   </a:t>
            </a:r>
          </a:p>
          <a:p>
            <a:r>
              <a:rPr lang="en-IN" sz="2100" dirty="0">
                <a:latin typeface="Times New Roman" panose="02020603050405020304" pitchFamily="18" charset="0"/>
                <a:cs typeface="Times New Roman" panose="02020603050405020304" pitchFamily="18" charset="0"/>
              </a:rPr>
              <a:t> The accuracy of the system depends on the lighting conditions and the quality of the webcam. The system can process different  objects of different colours and resolutions, and the sorting time is less than a second per object.</a:t>
            </a:r>
          </a:p>
          <a:p>
            <a:r>
              <a:rPr lang="en-IN" sz="2100" dirty="0">
                <a:latin typeface="Times New Roman" panose="02020603050405020304" pitchFamily="18" charset="0"/>
                <a:cs typeface="Times New Roman" panose="02020603050405020304" pitchFamily="18" charset="0"/>
              </a:rPr>
              <a:t> The machine can be applied in various industries that require colour sorting of products, such as food processing, agriculture, textile industries, and recycling.</a:t>
            </a:r>
            <a:endParaRPr lang="en-US" sz="2100" dirty="0">
              <a:latin typeface="Times New Roman" panose="02020603050405020304" pitchFamily="18" charset="0"/>
              <a:cs typeface="Times New Roman" panose="02020603050405020304" pitchFamily="18" charset="0"/>
            </a:endParaRPr>
          </a:p>
          <a:p>
            <a:pPr marL="127000" lvl="0" indent="0" algn="l" rtl="0">
              <a:spcBef>
                <a:spcPts val="1000"/>
              </a:spcBef>
              <a:spcAft>
                <a:spcPts val="0"/>
              </a:spcAft>
              <a:buClr>
                <a:srgbClr val="374151"/>
              </a:buClr>
              <a:buSzPts val="1600"/>
              <a:buNone/>
            </a:pPr>
            <a:r>
              <a:rPr lang="en-US" sz="2100" dirty="0">
                <a:solidFill>
                  <a:srgbClr val="374151"/>
                </a:solidFill>
                <a:highlight>
                  <a:srgbClr val="F7F7F8"/>
                </a:highlight>
                <a:latin typeface="Times New Roman" panose="02020603050405020304" pitchFamily="18" charset="0"/>
                <a:cs typeface="Times New Roman" panose="02020603050405020304" pitchFamily="18" charset="0"/>
                <a:sym typeface="Times New Roman"/>
              </a:rPr>
              <a:t>            </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7578ee80c9_0_28"/>
          <p:cNvSpPr txBox="1">
            <a:spLocks noGrp="1"/>
          </p:cNvSpPr>
          <p:nvPr>
            <p:ph type="title"/>
          </p:nvPr>
        </p:nvSpPr>
        <p:spPr>
          <a:xfrm>
            <a:off x="173816" y="184411"/>
            <a:ext cx="11360700" cy="124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endParaRPr sz="265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100" b="1" dirty="0">
                <a:solidFill>
                  <a:srgbClr val="000000"/>
                </a:solidFill>
                <a:highlight>
                  <a:srgbClr val="F7F7F8"/>
                </a:highlight>
                <a:latin typeface="Times New Roman"/>
                <a:ea typeface="Times New Roman"/>
                <a:cs typeface="Times New Roman"/>
                <a:sym typeface="Times New Roman"/>
              </a:rPr>
              <a:t>TECHNOLOGY / SKILL REQUIREMENT - CONTRIBUTOR MAPPING</a:t>
            </a:r>
            <a:endParaRPr sz="2100" b="1" dirty="0">
              <a:solidFill>
                <a:srgbClr val="000000"/>
              </a:solidFill>
              <a:highlight>
                <a:srgbClr val="F7F7F8"/>
              </a:highlight>
              <a:latin typeface="Times New Roman"/>
              <a:ea typeface="Times New Roman"/>
              <a:cs typeface="Times New Roman"/>
              <a:sym typeface="Times New Roman"/>
            </a:endParaRPr>
          </a:p>
          <a:p>
            <a:pPr marL="0" lvl="0" indent="0" algn="l" rtl="0">
              <a:spcBef>
                <a:spcPts val="0"/>
              </a:spcBef>
              <a:spcAft>
                <a:spcPts val="0"/>
              </a:spcAft>
              <a:buNone/>
            </a:pPr>
            <a:endParaRPr sz="2650" dirty="0">
              <a:latin typeface="Times New Roman"/>
              <a:ea typeface="Times New Roman"/>
              <a:cs typeface="Times New Roman"/>
              <a:sym typeface="Times New Roman"/>
            </a:endParaRPr>
          </a:p>
        </p:txBody>
      </p:sp>
      <p:graphicFrame>
        <p:nvGraphicFramePr>
          <p:cNvPr id="120" name="Google Shape;120;g27578ee80c9_0_28"/>
          <p:cNvGraphicFramePr/>
          <p:nvPr>
            <p:extLst>
              <p:ext uri="{D42A27DB-BD31-4B8C-83A1-F6EECF244321}">
                <p14:modId xmlns:p14="http://schemas.microsoft.com/office/powerpoint/2010/main" val="199136358"/>
              </p:ext>
            </p:extLst>
          </p:nvPr>
        </p:nvGraphicFramePr>
        <p:xfrm>
          <a:off x="676734" y="1619984"/>
          <a:ext cx="8335521" cy="4653512"/>
        </p:xfrm>
        <a:graphic>
          <a:graphicData uri="http://schemas.openxmlformats.org/drawingml/2006/table">
            <a:tbl>
              <a:tblPr>
                <a:noFill/>
                <a:tableStyleId>{6EF1C342-0587-4CFD-A752-F3477988E7C1}</a:tableStyleId>
              </a:tblPr>
              <a:tblGrid>
                <a:gridCol w="792450">
                  <a:extLst>
                    <a:ext uri="{9D8B030D-6E8A-4147-A177-3AD203B41FA5}">
                      <a16:colId xmlns:a16="http://schemas.microsoft.com/office/drawing/2014/main" val="20000"/>
                    </a:ext>
                  </a:extLst>
                </a:gridCol>
                <a:gridCol w="3346209">
                  <a:extLst>
                    <a:ext uri="{9D8B030D-6E8A-4147-A177-3AD203B41FA5}">
                      <a16:colId xmlns:a16="http://schemas.microsoft.com/office/drawing/2014/main" val="20001"/>
                    </a:ext>
                  </a:extLst>
                </a:gridCol>
                <a:gridCol w="4196862">
                  <a:extLst>
                    <a:ext uri="{9D8B030D-6E8A-4147-A177-3AD203B41FA5}">
                      <a16:colId xmlns:a16="http://schemas.microsoft.com/office/drawing/2014/main" val="20002"/>
                    </a:ext>
                  </a:extLst>
                </a:gridCol>
              </a:tblGrid>
              <a:tr h="767081">
                <a:tc>
                  <a:txBody>
                    <a:bodyPr/>
                    <a:lstStyle/>
                    <a:p>
                      <a:pPr marL="0" lvl="0" indent="0" algn="ctr" rtl="0">
                        <a:spcBef>
                          <a:spcPts val="0"/>
                        </a:spcBef>
                        <a:spcAft>
                          <a:spcPts val="0"/>
                        </a:spcAft>
                        <a:buNone/>
                      </a:pPr>
                      <a:r>
                        <a:rPr lang="en-US" sz="1600" b="1">
                          <a:latin typeface="Times New Roman"/>
                          <a:ea typeface="Times New Roman"/>
                          <a:cs typeface="Times New Roman"/>
                          <a:sym typeface="Times New Roman"/>
                        </a:rPr>
                        <a:t>S.No</a:t>
                      </a:r>
                      <a:endParaRPr sz="1600" b="1">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FA8DC"/>
                    </a:solidFill>
                  </a:tcPr>
                </a:tc>
                <a:tc>
                  <a:txBody>
                    <a:bodyPr/>
                    <a:lstStyle/>
                    <a:p>
                      <a:pPr marL="0" lvl="0" indent="0" algn="ctr" rtl="0">
                        <a:spcBef>
                          <a:spcPts val="0"/>
                        </a:spcBef>
                        <a:spcAft>
                          <a:spcPts val="0"/>
                        </a:spcAft>
                        <a:buNone/>
                      </a:pPr>
                      <a:r>
                        <a:rPr lang="en-US" sz="1600" b="1" dirty="0">
                          <a:latin typeface="Times New Roman"/>
                          <a:ea typeface="Times New Roman"/>
                          <a:cs typeface="Times New Roman"/>
                          <a:sym typeface="Times New Roman"/>
                        </a:rPr>
                        <a:t>Skills / Technologies Required for the project</a:t>
                      </a:r>
                      <a:endParaRPr sz="1600" b="1" dirty="0">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FA8DC"/>
                    </a:solidFill>
                  </a:tcPr>
                </a:tc>
                <a:tc>
                  <a:txBody>
                    <a:bodyPr/>
                    <a:lstStyle/>
                    <a:p>
                      <a:pPr marL="0" lvl="0" indent="0" algn="ctr" rtl="0">
                        <a:spcBef>
                          <a:spcPts val="0"/>
                        </a:spcBef>
                        <a:spcAft>
                          <a:spcPts val="0"/>
                        </a:spcAft>
                        <a:buNone/>
                      </a:pPr>
                      <a:r>
                        <a:rPr lang="en-US" sz="1600" b="1" dirty="0">
                          <a:latin typeface="Times New Roman"/>
                          <a:ea typeface="Times New Roman"/>
                          <a:cs typeface="Times New Roman"/>
                          <a:sym typeface="Times New Roman"/>
                        </a:rPr>
                        <a:t> Team member’ s Name (</a:t>
                      </a:r>
                      <a:r>
                        <a:rPr lang="en-US" sz="1600" b="1" dirty="0">
                          <a:solidFill>
                            <a:schemeClr val="dk1"/>
                          </a:solidFill>
                          <a:latin typeface="Times New Roman"/>
                          <a:ea typeface="Times New Roman"/>
                          <a:cs typeface="Times New Roman"/>
                          <a:sym typeface="Times New Roman"/>
                        </a:rPr>
                        <a:t>Contributing the required skill / technology)</a:t>
                      </a: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58803">
                <a:tc>
                  <a:txBody>
                    <a:bodyPr/>
                    <a:lstStyle/>
                    <a:p>
                      <a:pPr marL="0" lvl="0" indent="0" algn="r" rtl="0">
                        <a:lnSpc>
                          <a:spcPct val="115000"/>
                        </a:lnSpc>
                        <a:spcBef>
                          <a:spcPts val="0"/>
                        </a:spcBef>
                        <a:spcAft>
                          <a:spcPts val="0"/>
                        </a:spcAft>
                        <a:buNone/>
                      </a:pPr>
                      <a:r>
                        <a:rPr lang="en-US" sz="1600" dirty="0">
                          <a:latin typeface="Times New Roman"/>
                          <a:ea typeface="Times New Roman"/>
                          <a:cs typeface="Times New Roman"/>
                          <a:sym typeface="Times New Roman"/>
                        </a:rPr>
                        <a:t>1</a:t>
                      </a:r>
                      <a:endParaRPr sz="1600"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                 CIRCUIT DESIGN</a:t>
                      </a:r>
                    </a:p>
                    <a:p>
                      <a:pPr marL="0" lvl="0" indent="0" algn="l" rtl="0">
                        <a:lnSpc>
                          <a:spcPct val="115000"/>
                        </a:lnSpc>
                        <a:spcBef>
                          <a:spcPts val="0"/>
                        </a:spcBef>
                        <a:spcAft>
                          <a:spcPts val="0"/>
                        </a:spcAft>
                        <a:buNone/>
                      </a:pP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600" b="0" dirty="0">
                          <a:latin typeface="Times New Roman" panose="02020603050405020304" pitchFamily="18" charset="0"/>
                          <a:ea typeface="Times New Roman"/>
                          <a:cs typeface="Times New Roman" panose="02020603050405020304" pitchFamily="18" charset="0"/>
                          <a:sym typeface="Times New Roman"/>
                        </a:rPr>
                        <a:t>SHRIKANTH S(7376221EC518)</a:t>
                      </a:r>
                      <a:endParaRPr sz="16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0528">
                <a:tc>
                  <a:txBody>
                    <a:bodyPr/>
                    <a:lstStyle/>
                    <a:p>
                      <a:pPr marL="0" lvl="0" indent="0" algn="r" rtl="0">
                        <a:lnSpc>
                          <a:spcPct val="115000"/>
                        </a:lnSpc>
                        <a:spcBef>
                          <a:spcPts val="0"/>
                        </a:spcBef>
                        <a:spcAft>
                          <a:spcPts val="0"/>
                        </a:spcAft>
                        <a:buNone/>
                      </a:pPr>
                      <a:r>
                        <a:rPr lang="en-US" sz="1600" b="0" dirty="0">
                          <a:latin typeface="Times New Roman"/>
                          <a:ea typeface="Times New Roman"/>
                          <a:cs typeface="Times New Roman"/>
                          <a:sym typeface="Times New Roman"/>
                        </a:rPr>
                        <a:t>2</a:t>
                      </a:r>
                      <a:endParaRPr sz="1600" b="0"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600" b="0" dirty="0">
                          <a:latin typeface="Times New Roman" panose="02020603050405020304" pitchFamily="18" charset="0"/>
                          <a:ea typeface="Times New Roman"/>
                          <a:cs typeface="Times New Roman" panose="02020603050405020304" pitchFamily="18" charset="0"/>
                          <a:sym typeface="Times New Roman"/>
                        </a:rPr>
                        <a:t>LABVIEW </a:t>
                      </a:r>
                    </a:p>
                    <a:p>
                      <a:pPr marL="0" lvl="0" indent="0" algn="ctr" rtl="0">
                        <a:lnSpc>
                          <a:spcPct val="115000"/>
                        </a:lnSpc>
                        <a:spcBef>
                          <a:spcPts val="0"/>
                        </a:spcBef>
                        <a:spcAft>
                          <a:spcPts val="0"/>
                        </a:spcAft>
                        <a:buNone/>
                      </a:pPr>
                      <a:endParaRPr sz="16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indent="0" algn="just" rtl="0" eaLnBrk="1" fontAlgn="auto" latinLnBrk="0" hangingPunct="1">
                        <a:lnSpc>
                          <a:spcPct val="115000"/>
                        </a:lnSpc>
                        <a:spcBef>
                          <a:spcPts val="0"/>
                        </a:spcBef>
                        <a:spcAft>
                          <a:spcPts val="0"/>
                        </a:spcAft>
                      </a:pPr>
                      <a:r>
                        <a:rPr lang="en-US" sz="16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PONVASANTH G(7376221EC513 )</a:t>
                      </a:r>
                      <a:endParaRPr lang="en-IN" sz="1600" dirty="0">
                        <a:effectLst/>
                        <a:latin typeface="Times New Roman" panose="02020603050405020304" pitchFamily="18" charset="0"/>
                        <a:cs typeface="Times New Roman" panose="02020603050405020304" pitchFamily="18" charset="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6327">
                <a:tc>
                  <a:txBody>
                    <a:bodyPr/>
                    <a:lstStyle/>
                    <a:p>
                      <a:pPr marL="457200" lvl="0" indent="0" algn="r" rtl="0">
                        <a:lnSpc>
                          <a:spcPct val="115000"/>
                        </a:lnSpc>
                        <a:spcBef>
                          <a:spcPts val="0"/>
                        </a:spcBef>
                        <a:spcAft>
                          <a:spcPts val="0"/>
                        </a:spcAft>
                        <a:buNone/>
                      </a:pPr>
                      <a:r>
                        <a:rPr lang="en-US" sz="1600" b="0" dirty="0">
                          <a:latin typeface="Times New Roman"/>
                          <a:ea typeface="Times New Roman"/>
                          <a:cs typeface="Times New Roman"/>
                          <a:sym typeface="Times New Roman"/>
                        </a:rPr>
                        <a:t>3</a:t>
                      </a:r>
                      <a:endParaRPr sz="1600" b="0"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600" b="0" dirty="0">
                          <a:latin typeface="Times New Roman" panose="02020603050405020304" pitchFamily="18" charset="0"/>
                          <a:ea typeface="Times New Roman"/>
                          <a:cs typeface="Times New Roman" panose="02020603050405020304" pitchFamily="18" charset="0"/>
                          <a:sym typeface="Times New Roman"/>
                        </a:rPr>
                        <a:t>RASPBERRY PI</a:t>
                      </a:r>
                      <a:endParaRPr sz="16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indent="0" algn="just" rtl="0" eaLnBrk="1" latinLnBrk="0" hangingPunct="1">
                        <a:lnSpc>
                          <a:spcPct val="115000"/>
                        </a:lnSpc>
                        <a:spcBef>
                          <a:spcPts val="0"/>
                        </a:spcBef>
                        <a:spcAft>
                          <a:spcPts val="0"/>
                        </a:spcAft>
                      </a:pPr>
                      <a:r>
                        <a:rPr lang="en-US" sz="16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SIBIRAJ S(7376221EC519)</a:t>
                      </a:r>
                      <a:endParaRPr lang="en-IN" sz="1600" dirty="0">
                        <a:effectLs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lang="en-US" sz="16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6327">
                <a:tc>
                  <a:txBody>
                    <a:bodyPr/>
                    <a:lstStyle/>
                    <a:p>
                      <a:pPr marL="457200" lvl="0" indent="0" algn="r" rtl="0">
                        <a:lnSpc>
                          <a:spcPct val="115000"/>
                        </a:lnSpc>
                        <a:spcBef>
                          <a:spcPts val="0"/>
                        </a:spcBef>
                        <a:spcAft>
                          <a:spcPts val="0"/>
                        </a:spcAft>
                        <a:buNone/>
                      </a:pPr>
                      <a:endParaRPr sz="1600" b="0"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600" b="0" dirty="0">
                          <a:latin typeface="Times New Roman" panose="02020603050405020304" pitchFamily="18" charset="0"/>
                          <a:ea typeface="Times New Roman"/>
                          <a:cs typeface="Times New Roman" panose="02020603050405020304" pitchFamily="18" charset="0"/>
                          <a:sym typeface="Times New Roman"/>
                        </a:rPr>
                        <a:t>3D DESIGN</a:t>
                      </a:r>
                      <a:endParaRPr sz="16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just" defTabSz="457200" rtl="0" eaLnBrk="1" fontAlgn="auto" latinLnBrk="0" hangingPunct="1">
                        <a:lnSpc>
                          <a:spcPct val="115000"/>
                        </a:lnSpc>
                        <a:spcBef>
                          <a:spcPts val="0"/>
                        </a:spcBef>
                        <a:spcAft>
                          <a:spcPts val="0"/>
                        </a:spcAft>
                        <a:buClrTx/>
                        <a:buSzTx/>
                        <a:buFontTx/>
                        <a:buNone/>
                        <a:tabLst/>
                        <a:defRPr/>
                      </a:pPr>
                      <a:r>
                        <a:rPr lang="en-US" sz="1600" b="0" dirty="0">
                          <a:latin typeface="Times New Roman" panose="02020603050405020304" pitchFamily="18" charset="0"/>
                          <a:ea typeface="Times New Roman"/>
                          <a:cs typeface="Times New Roman" panose="02020603050405020304" pitchFamily="18" charset="0"/>
                          <a:sym typeface="Times New Roman"/>
                        </a:rPr>
                        <a:t>SHRIKANTH S(7376221EC518)</a:t>
                      </a:r>
                    </a:p>
                    <a:p>
                      <a:pPr marL="0" lvl="0" indent="0" algn="just" rtl="0">
                        <a:lnSpc>
                          <a:spcPct val="115000"/>
                        </a:lnSpc>
                        <a:spcBef>
                          <a:spcPts val="0"/>
                        </a:spcBef>
                        <a:spcAft>
                          <a:spcPts val="0"/>
                        </a:spcAft>
                        <a:buNone/>
                      </a:pPr>
                      <a:endParaRPr lang="en-US" sz="16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457200" lvl="0" indent="0" algn="r" rtl="0">
                        <a:lnSpc>
                          <a:spcPct val="115000"/>
                        </a:lnSpc>
                        <a:spcBef>
                          <a:spcPts val="0"/>
                        </a:spcBef>
                        <a:spcAft>
                          <a:spcPts val="0"/>
                        </a:spcAft>
                        <a:buNone/>
                      </a:pPr>
                      <a:r>
                        <a:rPr lang="en-US" sz="1600" b="0" dirty="0">
                          <a:latin typeface="Times New Roman"/>
                          <a:ea typeface="Times New Roman"/>
                          <a:cs typeface="Times New Roman"/>
                          <a:sym typeface="Times New Roman"/>
                        </a:rPr>
                        <a:t>4</a:t>
                      </a:r>
                      <a:endParaRPr sz="1600" b="0"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1600" b="0" dirty="0">
                          <a:latin typeface="Times New Roman" panose="02020603050405020304" pitchFamily="18" charset="0"/>
                          <a:ea typeface="Times New Roman"/>
                          <a:cs typeface="Times New Roman" panose="02020603050405020304" pitchFamily="18" charset="0"/>
                          <a:sym typeface="Times New Roman"/>
                        </a:rPr>
                        <a:t>FRAMEWORK</a:t>
                      </a:r>
                    </a:p>
                    <a:p>
                      <a:pPr marL="0" lvl="0" indent="0" algn="ctr" rtl="0">
                        <a:lnSpc>
                          <a:spcPct val="115000"/>
                        </a:lnSpc>
                        <a:spcBef>
                          <a:spcPts val="0"/>
                        </a:spcBef>
                        <a:spcAft>
                          <a:spcPts val="0"/>
                        </a:spcAft>
                        <a:buNone/>
                      </a:pPr>
                      <a:endParaRPr sz="16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just" defTabSz="457200" rtl="0" eaLnBrk="1" fontAlgn="auto" latinLnBrk="0" hangingPunct="1">
                        <a:lnSpc>
                          <a:spcPct val="115000"/>
                        </a:lnSpc>
                        <a:spcBef>
                          <a:spcPts val="0"/>
                        </a:spcBef>
                        <a:spcAft>
                          <a:spcPts val="0"/>
                        </a:spcAft>
                        <a:buClrTx/>
                        <a:buSzTx/>
                        <a:buFontTx/>
                        <a:buNone/>
                        <a:tabLst/>
                        <a:defRPr/>
                      </a:pPr>
                      <a:r>
                        <a:rPr lang="en-US" sz="1600" b="0" dirty="0">
                          <a:latin typeface="Times New Roman" panose="02020603050405020304" pitchFamily="18" charset="0"/>
                          <a:ea typeface="Times New Roman"/>
                          <a:cs typeface="Times New Roman" panose="02020603050405020304" pitchFamily="18" charset="0"/>
                          <a:sym typeface="Times New Roman"/>
                        </a:rPr>
                        <a:t>VISHNUVARTHAN M(7376221EC525) </a:t>
                      </a:r>
                    </a:p>
                    <a:p>
                      <a:pPr marL="0" marR="0" lvl="0" indent="0" algn="just" defTabSz="457200" rtl="0" eaLnBrk="1" fontAlgn="auto" latinLnBrk="0" hangingPunct="1">
                        <a:lnSpc>
                          <a:spcPct val="115000"/>
                        </a:lnSpc>
                        <a:spcBef>
                          <a:spcPts val="0"/>
                        </a:spcBef>
                        <a:spcAft>
                          <a:spcPts val="0"/>
                        </a:spcAft>
                        <a:buClrTx/>
                        <a:buSzTx/>
                        <a:buFontTx/>
                        <a:buNone/>
                        <a:tabLst/>
                        <a:defRPr/>
                      </a:pPr>
                      <a:endParaRPr lang="en-US" sz="1600" b="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0"/>
                        </a:spcBef>
                        <a:spcAft>
                          <a:spcPts val="0"/>
                        </a:spcAft>
                        <a:buNone/>
                      </a:pPr>
                      <a:endParaRPr lang="en-US" sz="16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23286079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89944" y="2531818"/>
            <a:ext cx="4334632" cy="1341236"/>
          </a:xfrm>
          <a:prstGeom prst="rect">
            <a:avLst/>
          </a:prstGeom>
        </p:spPr>
      </p:pic>
    </p:spTree>
    <p:extLst>
      <p:ext uri="{BB962C8B-B14F-4D97-AF65-F5344CB8AC3E}">
        <p14:creationId xmlns:p14="http://schemas.microsoft.com/office/powerpoint/2010/main" val="2817706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DCC7-B3DA-C08F-3039-DF14ECF8E0FC}"/>
              </a:ext>
            </a:extLst>
          </p:cNvPr>
          <p:cNvSpPr>
            <a:spLocks noGrp="1"/>
          </p:cNvSpPr>
          <p:nvPr>
            <p:ph type="title"/>
          </p:nvPr>
        </p:nvSpPr>
        <p:spPr>
          <a:xfrm>
            <a:off x="677334" y="430823"/>
            <a:ext cx="8596668" cy="641839"/>
          </a:xfrm>
        </p:spPr>
        <p:txBody>
          <a:bodyPr>
            <a:normAutofit fontScale="90000"/>
          </a:bodyPr>
          <a:lstStyle/>
          <a:p>
            <a:pPr algn="ctr"/>
            <a:r>
              <a:rPr lang="en-US" sz="2600" b="1" dirty="0">
                <a:solidFill>
                  <a:schemeClr val="dk1"/>
                </a:solidFill>
                <a:latin typeface="Times New Roman" panose="02020603050405020304" pitchFamily="18" charset="0"/>
                <a:ea typeface="Calibri"/>
                <a:cs typeface="Times New Roman" panose="02020603050405020304" pitchFamily="18" charset="0"/>
                <a:sym typeface="Calibri"/>
              </a:rPr>
              <a:t>TEAM DETAILS </a:t>
            </a:r>
            <a:br>
              <a:rPr lang="en-US" sz="3600" b="0" i="0" u="none" strike="noStrike" cap="none" dirty="0">
                <a:solidFill>
                  <a:srgbClr val="FF0000"/>
                </a:solidFill>
                <a:latin typeface="Maiandra GD" panose="020E0502030308020204" pitchFamily="34" charset="0"/>
                <a:ea typeface="Calibri"/>
                <a:cs typeface="Calibri"/>
                <a:sym typeface="Calibri"/>
              </a:rPr>
            </a:br>
            <a:endParaRPr lang="en-IN" dirty="0"/>
          </a:p>
        </p:txBody>
      </p:sp>
      <p:sp>
        <p:nvSpPr>
          <p:cNvPr id="3" name="Content Placeholder 2">
            <a:extLst>
              <a:ext uri="{FF2B5EF4-FFF2-40B4-BE49-F238E27FC236}">
                <a16:creationId xmlns:a16="http://schemas.microsoft.com/office/drawing/2014/main" id="{E983802B-0D08-6296-DA0C-D93D096CCD34}"/>
              </a:ext>
            </a:extLst>
          </p:cNvPr>
          <p:cNvSpPr>
            <a:spLocks noGrp="1"/>
          </p:cNvSpPr>
          <p:nvPr>
            <p:ph idx="1"/>
          </p:nvPr>
        </p:nvSpPr>
        <p:spPr>
          <a:xfrm>
            <a:off x="677334" y="1490473"/>
            <a:ext cx="8052780" cy="4727448"/>
          </a:xfrm>
        </p:spPr>
        <p:txBody>
          <a:bodyPr>
            <a:normAutofit fontScale="25000" lnSpcReduction="20000"/>
          </a:bodyPr>
          <a:lstStyle/>
          <a:p>
            <a:pPr marL="0" indent="0">
              <a:lnSpc>
                <a:spcPct val="120000"/>
              </a:lnSpc>
              <a:buNone/>
            </a:pPr>
            <a:r>
              <a:rPr lang="en-IN" sz="8000" b="1" dirty="0">
                <a:latin typeface="Times New Roman" panose="02020603050405020304" pitchFamily="18" charset="0"/>
                <a:ea typeface="Calibri" panose="020F0502020204030204" pitchFamily="34" charset="0"/>
                <a:cs typeface="Times New Roman" panose="02020603050405020304" pitchFamily="18" charset="0"/>
              </a:rPr>
              <a:t>TEAM MEMBERS   </a:t>
            </a:r>
          </a:p>
          <a:p>
            <a:pPr>
              <a:lnSpc>
                <a:spcPct val="120000"/>
              </a:lnSpc>
            </a:pPr>
            <a:r>
              <a:rPr lang="en-IN" sz="8000" dirty="0">
                <a:latin typeface="Times New Roman" panose="02020603050405020304" pitchFamily="18" charset="0"/>
                <a:cs typeface="Times New Roman" panose="02020603050405020304" pitchFamily="18" charset="0"/>
              </a:rPr>
              <a:t>SHRIKANTH S </a:t>
            </a:r>
            <a:r>
              <a:rPr lang="en-US" sz="8000" dirty="0">
                <a:latin typeface="Times New Roman" panose="02020603050405020304" pitchFamily="18" charset="0"/>
                <a:cs typeface="Times New Roman" panose="02020603050405020304" pitchFamily="18" charset="0"/>
              </a:rPr>
              <a:t>(</a:t>
            </a:r>
            <a:r>
              <a:rPr lang="en-IN" sz="8000" dirty="0">
                <a:latin typeface="Times New Roman" panose="02020603050405020304" pitchFamily="18" charset="0"/>
                <a:cs typeface="Times New Roman" panose="02020603050405020304" pitchFamily="18" charset="0"/>
              </a:rPr>
              <a:t>7376221EC518) TEAM LEADER</a:t>
            </a:r>
          </a:p>
          <a:p>
            <a:pPr>
              <a:lnSpc>
                <a:spcPct val="120000"/>
              </a:lnSpc>
            </a:pPr>
            <a:r>
              <a:rPr lang="en-IN" sz="8000" dirty="0">
                <a:latin typeface="Times New Roman" panose="02020603050405020304" pitchFamily="18" charset="0"/>
                <a:cs typeface="Times New Roman" panose="02020603050405020304" pitchFamily="18" charset="0"/>
              </a:rPr>
              <a:t>SIBIRAJ S </a:t>
            </a:r>
            <a:r>
              <a:rPr lang="en-US" sz="8000" dirty="0">
                <a:latin typeface="Times New Roman" panose="02020603050405020304" pitchFamily="18" charset="0"/>
                <a:cs typeface="Times New Roman" panose="02020603050405020304" pitchFamily="18" charset="0"/>
              </a:rPr>
              <a:t>(</a:t>
            </a:r>
            <a:r>
              <a:rPr lang="en-IN" sz="8000" dirty="0">
                <a:latin typeface="Times New Roman" panose="02020603050405020304" pitchFamily="18" charset="0"/>
                <a:cs typeface="Times New Roman" panose="02020603050405020304" pitchFamily="18" charset="0"/>
              </a:rPr>
              <a:t>7376221EC519)</a:t>
            </a:r>
          </a:p>
          <a:p>
            <a:pPr>
              <a:lnSpc>
                <a:spcPct val="120000"/>
              </a:lnSpc>
            </a:pPr>
            <a:r>
              <a:rPr lang="en-IN" sz="8000" dirty="0">
                <a:latin typeface="Times New Roman" panose="02020603050405020304" pitchFamily="18" charset="0"/>
                <a:cs typeface="Times New Roman" panose="02020603050405020304" pitchFamily="18" charset="0"/>
              </a:rPr>
              <a:t> PONVASANTH G (7376221EC513</a:t>
            </a:r>
            <a:r>
              <a:rPr lang="en-US" sz="8000" dirty="0">
                <a:latin typeface="Times New Roman" panose="02020603050405020304" pitchFamily="18" charset="0"/>
                <a:cs typeface="Times New Roman" panose="02020603050405020304" pitchFamily="18" charset="0"/>
              </a:rPr>
              <a:t>)</a:t>
            </a:r>
            <a:r>
              <a:rPr lang="en-IN" sz="8000" dirty="0">
                <a:latin typeface="Times New Roman" panose="02020603050405020304" pitchFamily="18" charset="0"/>
                <a:cs typeface="Times New Roman" panose="02020603050405020304" pitchFamily="18" charset="0"/>
              </a:rPr>
              <a:t>  </a:t>
            </a:r>
          </a:p>
          <a:p>
            <a:pPr>
              <a:lnSpc>
                <a:spcPct val="120000"/>
              </a:lnSpc>
            </a:pPr>
            <a:r>
              <a:rPr lang="en-IN" sz="8000" dirty="0">
                <a:latin typeface="Times New Roman" panose="02020603050405020304" pitchFamily="18" charset="0"/>
                <a:cs typeface="Times New Roman" panose="02020603050405020304" pitchFamily="18" charset="0"/>
              </a:rPr>
              <a:t>VISHNUVARTHAN M </a:t>
            </a:r>
            <a:r>
              <a:rPr lang="en-US" sz="8000" dirty="0">
                <a:latin typeface="Times New Roman" panose="02020603050405020304" pitchFamily="18" charset="0"/>
                <a:cs typeface="Times New Roman" panose="02020603050405020304" pitchFamily="18" charset="0"/>
              </a:rPr>
              <a:t>(</a:t>
            </a:r>
            <a:r>
              <a:rPr lang="en-IN" sz="8000" dirty="0">
                <a:latin typeface="Times New Roman" panose="02020603050405020304" pitchFamily="18" charset="0"/>
                <a:cs typeface="Times New Roman" panose="02020603050405020304" pitchFamily="18" charset="0"/>
              </a:rPr>
              <a:t>7376221EC525) </a:t>
            </a:r>
            <a:endParaRPr lang="en-US" sz="8000" dirty="0">
              <a:latin typeface="Times New Roman" panose="02020603050405020304" pitchFamily="18" charset="0"/>
              <a:cs typeface="Times New Roman" panose="02020603050405020304" pitchFamily="18" charset="0"/>
            </a:endParaRPr>
          </a:p>
          <a:p>
            <a:pPr marL="0" indent="0">
              <a:lnSpc>
                <a:spcPct val="120000"/>
              </a:lnSpc>
              <a:buNone/>
            </a:pPr>
            <a:r>
              <a:rPr lang="en-US" sz="8000" b="1" dirty="0">
                <a:latin typeface="Times New Roman" panose="02020603050405020304" pitchFamily="18" charset="0"/>
                <a:cs typeface="Times New Roman" panose="02020603050405020304" pitchFamily="18" charset="0"/>
              </a:rPr>
              <a:t>GUIDE DETAILS</a:t>
            </a:r>
          </a:p>
          <a:p>
            <a:pPr marL="0" indent="0">
              <a:lnSpc>
                <a:spcPct val="120000"/>
              </a:lnSpc>
              <a:buNone/>
            </a:pPr>
            <a:r>
              <a:rPr lang="en-US" sz="8000" dirty="0">
                <a:latin typeface="Times New Roman" panose="02020603050405020304" pitchFamily="18" charset="0"/>
                <a:cs typeface="Times New Roman" panose="02020603050405020304" pitchFamily="18" charset="0"/>
              </a:rPr>
              <a:t>INTERN GUIDE NAME :GOKULAKRISHNAN S</a:t>
            </a:r>
          </a:p>
          <a:p>
            <a:pPr marL="0" indent="0">
              <a:lnSpc>
                <a:spcPct val="120000"/>
              </a:lnSpc>
              <a:buNone/>
            </a:pP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INTERN ID:IN7285</a:t>
            </a:r>
          </a:p>
          <a:p>
            <a:pPr marL="0" indent="0">
              <a:lnSpc>
                <a:spcPct val="120000"/>
              </a:lnSpc>
              <a:buNone/>
            </a:pPr>
            <a:br>
              <a:rPr lang="en-US" sz="8000" dirty="0">
                <a:latin typeface="Times New Roman" panose="02020603050405020304" pitchFamily="18" charset="0"/>
                <a:cs typeface="Times New Roman" panose="02020603050405020304" pitchFamily="18" charset="0"/>
              </a:rPr>
            </a:br>
            <a:endParaRPr lang="en-US" sz="8000"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a:p>
            <a:pPr marL="0" indent="0">
              <a:buNone/>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6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78634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274322e47af_0_10"/>
          <p:cNvSpPr txBox="1">
            <a:spLocks noGrp="1"/>
          </p:cNvSpPr>
          <p:nvPr>
            <p:ph type="title"/>
          </p:nvPr>
        </p:nvSpPr>
        <p:spPr>
          <a:xfrm>
            <a:off x="228014" y="239748"/>
            <a:ext cx="10515600" cy="896033"/>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990"/>
              <a:buFont typeface="Arial"/>
              <a:buNone/>
            </a:pPr>
            <a:r>
              <a:rPr lang="en-US" sz="2400" b="1" dirty="0">
                <a:solidFill>
                  <a:srgbClr val="000000"/>
                </a:solidFill>
                <a:highlight>
                  <a:srgbClr val="F7F7F8"/>
                </a:highlight>
                <a:latin typeface="Times New Roman"/>
                <a:ea typeface="Times New Roman"/>
                <a:cs typeface="Times New Roman"/>
                <a:sym typeface="Times New Roman"/>
              </a:rPr>
              <a:t>PROBLEM STATEMENT ANALYSIS </a:t>
            </a:r>
            <a:endParaRPr sz="2400" b="1" dirty="0">
              <a:solidFill>
                <a:srgbClr val="000000"/>
              </a:solidFill>
              <a:latin typeface="Times New Roman"/>
              <a:ea typeface="Times New Roman"/>
              <a:cs typeface="Times New Roman"/>
              <a:sym typeface="Times New Roman"/>
            </a:endParaRPr>
          </a:p>
        </p:txBody>
      </p:sp>
      <p:sp>
        <p:nvSpPr>
          <p:cNvPr id="80" name="Google Shape;80;g274322e47af_0_10"/>
          <p:cNvSpPr txBox="1">
            <a:spLocks noGrp="1"/>
          </p:cNvSpPr>
          <p:nvPr>
            <p:ph idx="1"/>
          </p:nvPr>
        </p:nvSpPr>
        <p:spPr>
          <a:xfrm>
            <a:off x="794071" y="1695514"/>
            <a:ext cx="8596668" cy="3880773"/>
          </a:xfrm>
          <a:prstGeom prst="rect">
            <a:avLst/>
          </a:prstGeom>
        </p:spPr>
        <p:txBody>
          <a:bodyPr spcFirstLastPara="1" wrap="square" lIns="91425" tIns="45700" rIns="91425" bIns="45700" anchor="t" anchorCtr="0">
            <a:normAutofit lnSpcReduction="10000"/>
          </a:bodyPr>
          <a:lstStyle/>
          <a:p>
            <a:r>
              <a:rPr lang="en-IN" sz="2200" dirty="0">
                <a:latin typeface="Times New Roman" panose="02020603050405020304" pitchFamily="18" charset="0"/>
                <a:cs typeface="Times New Roman" panose="02020603050405020304" pitchFamily="18" charset="0"/>
              </a:rPr>
              <a:t>Machine vision technology has become increasingly popular in recent years due to its ability to automate and improve various industrial and commercial processes. One such application is the separation of different coloured objects. </a:t>
            </a:r>
          </a:p>
          <a:p>
            <a:r>
              <a:rPr lang="en-IN" sz="2200" dirty="0">
                <a:latin typeface="Times New Roman" panose="02020603050405020304" pitchFamily="18" charset="0"/>
                <a:cs typeface="Times New Roman" panose="02020603050405020304" pitchFamily="18" charset="0"/>
              </a:rPr>
              <a:t>This project aims to develop a simple machine vision system that can separate different coloured objects using webcam, LabVIEW interface,  Raspberry pi microcontroller and a servo motor. </a:t>
            </a:r>
          </a:p>
          <a:p>
            <a:r>
              <a:rPr lang="en-IN" sz="2200" dirty="0">
                <a:latin typeface="Times New Roman" panose="02020603050405020304" pitchFamily="18" charset="0"/>
                <a:cs typeface="Times New Roman" panose="02020603050405020304" pitchFamily="18" charset="0"/>
              </a:rPr>
              <a:t>The system can be used in various applications such as sorting coloured candies, fruits, and vegetables. Additionally, the project has also been implemented using a My RIO controller, which is a programmable embedded device, to enhance the performance of the system. </a:t>
            </a:r>
            <a:endParaRPr lang="en-US" sz="2200" dirty="0">
              <a:latin typeface="Times New Roman" panose="02020603050405020304" pitchFamily="18" charset="0"/>
              <a:cs typeface="Times New Roman" panose="02020603050405020304" pitchFamily="18" charset="0"/>
            </a:endParaRPr>
          </a:p>
          <a:p>
            <a:pPr marL="0" lvl="0" indent="0" algn="l" rtl="0">
              <a:lnSpc>
                <a:spcPct val="175000"/>
              </a:lnSpc>
              <a:spcBef>
                <a:spcPts val="0"/>
              </a:spcBef>
              <a:spcAft>
                <a:spcPts val="0"/>
              </a:spcAft>
              <a:buClr>
                <a:schemeClr val="dk1"/>
              </a:buClr>
              <a:buSzPts val="1100"/>
              <a:buFont typeface="Arial"/>
              <a:buNone/>
            </a:pPr>
            <a:endParaRPr sz="1050" dirty="0">
              <a:solidFill>
                <a:schemeClr val="dk1"/>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100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74322e47af_0_15"/>
          <p:cNvSpPr txBox="1">
            <a:spLocks noGrp="1"/>
          </p:cNvSpPr>
          <p:nvPr>
            <p:ph type="title"/>
          </p:nvPr>
        </p:nvSpPr>
        <p:spPr>
          <a:xfrm>
            <a:off x="677334" y="388580"/>
            <a:ext cx="8596668" cy="879267"/>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endParaRPr sz="255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2400" b="1" dirty="0">
                <a:solidFill>
                  <a:srgbClr val="000000"/>
                </a:solidFill>
                <a:highlight>
                  <a:srgbClr val="F7F7F8"/>
                </a:highlight>
                <a:latin typeface="Times New Roman"/>
                <a:ea typeface="Times New Roman"/>
                <a:cs typeface="Times New Roman"/>
                <a:sym typeface="Times New Roman"/>
              </a:rPr>
              <a:t>UNIQUENESS</a:t>
            </a:r>
            <a:endParaRPr sz="2400" b="1" dirty="0">
              <a:solidFill>
                <a:srgbClr val="000000"/>
              </a:solidFill>
              <a:highlight>
                <a:srgbClr val="F7F7F8"/>
              </a:highlight>
              <a:latin typeface="Times New Roman"/>
              <a:ea typeface="Times New Roman"/>
              <a:cs typeface="Times New Roman"/>
              <a:sym typeface="Times New Roman"/>
            </a:endParaRPr>
          </a:p>
          <a:p>
            <a:pPr marL="0" lvl="0" indent="0" algn="l" rtl="0">
              <a:spcBef>
                <a:spcPts val="0"/>
              </a:spcBef>
              <a:spcAft>
                <a:spcPts val="0"/>
              </a:spcAft>
              <a:buNone/>
            </a:pPr>
            <a:endParaRPr sz="2550" dirty="0">
              <a:latin typeface="Times New Roman"/>
              <a:ea typeface="Times New Roman"/>
              <a:cs typeface="Times New Roman"/>
              <a:sym typeface="Times New Roman"/>
            </a:endParaRPr>
          </a:p>
        </p:txBody>
      </p:sp>
      <p:sp>
        <p:nvSpPr>
          <p:cNvPr id="87" name="Google Shape;87;g274322e47af_0_15"/>
          <p:cNvSpPr txBox="1">
            <a:spLocks noGrp="1"/>
          </p:cNvSpPr>
          <p:nvPr>
            <p:ph idx="1"/>
          </p:nvPr>
        </p:nvSpPr>
        <p:spPr>
          <a:xfrm>
            <a:off x="306404" y="1709380"/>
            <a:ext cx="8967598" cy="3880773"/>
          </a:xfrm>
          <a:prstGeom prst="rect">
            <a:avLst/>
          </a:prstGeom>
        </p:spPr>
        <p:txBody>
          <a:bodyPr spcFirstLastPara="1" wrap="square" lIns="91425" tIns="45700" rIns="91425" bIns="45700" anchor="t" anchorCtr="0">
            <a:noAutofit/>
          </a:bodyPr>
          <a:lstStyle/>
          <a:p>
            <a:r>
              <a:rPr lang="en-IN" sz="2200" dirty="0">
                <a:latin typeface="Times New Roman" panose="02020603050405020304" pitchFamily="18" charset="0"/>
                <a:cs typeface="Times New Roman" panose="02020603050405020304" pitchFamily="18" charset="0"/>
              </a:rPr>
              <a:t>The design of the system involves four main components:  Webcam, </a:t>
            </a:r>
            <a:r>
              <a:rPr lang="en-IN" sz="2200" dirty="0" err="1">
                <a:latin typeface="Times New Roman" panose="02020603050405020304" pitchFamily="18" charset="0"/>
                <a:cs typeface="Times New Roman" panose="02020603050405020304" pitchFamily="18" charset="0"/>
              </a:rPr>
              <a:t>MyRIO</a:t>
            </a:r>
            <a:r>
              <a:rPr lang="en-IN" sz="2200" dirty="0">
                <a:latin typeface="Times New Roman" panose="02020603050405020304" pitchFamily="18" charset="0"/>
                <a:cs typeface="Times New Roman" panose="02020603050405020304" pitchFamily="18" charset="0"/>
              </a:rPr>
              <a:t> microcontroller, Raspberry pi microcontroller and a servo motor. The webcam captures images of the objects, which are then processed using LabVIEW software. </a:t>
            </a:r>
          </a:p>
          <a:p>
            <a:r>
              <a:rPr lang="en-IN" sz="2200" dirty="0">
                <a:latin typeface="Times New Roman" panose="02020603050405020304" pitchFamily="18" charset="0"/>
                <a:cs typeface="Times New Roman" panose="02020603050405020304" pitchFamily="18" charset="0"/>
              </a:rPr>
              <a:t>The system has been implemented using a </a:t>
            </a:r>
            <a:r>
              <a:rPr lang="en-IN" sz="2200" dirty="0" err="1">
                <a:latin typeface="Times New Roman" panose="02020603050405020304" pitchFamily="18" charset="0"/>
                <a:cs typeface="Times New Roman" panose="02020603050405020304" pitchFamily="18" charset="0"/>
              </a:rPr>
              <a:t>MyRIO</a:t>
            </a:r>
            <a:r>
              <a:rPr lang="en-IN" sz="2200" dirty="0">
                <a:latin typeface="Times New Roman" panose="02020603050405020304" pitchFamily="18" charset="0"/>
                <a:cs typeface="Times New Roman" panose="02020603050405020304" pitchFamily="18" charset="0"/>
              </a:rPr>
              <a:t> controller, which is connected to the webcam and the servo motor. The </a:t>
            </a:r>
            <a:r>
              <a:rPr lang="en-IN" sz="2200" dirty="0" err="1">
                <a:latin typeface="Times New Roman" panose="02020603050405020304" pitchFamily="18" charset="0"/>
                <a:cs typeface="Times New Roman" panose="02020603050405020304" pitchFamily="18" charset="0"/>
              </a:rPr>
              <a:t>MyRIO</a:t>
            </a:r>
            <a:r>
              <a:rPr lang="en-IN" sz="2200" dirty="0">
                <a:latin typeface="Times New Roman" panose="02020603050405020304" pitchFamily="18" charset="0"/>
                <a:cs typeface="Times New Roman" panose="02020603050405020304" pitchFamily="18" charset="0"/>
              </a:rPr>
              <a:t> controller receives the images from the webcam, processes them using LabVIEW software, and controls the servo motor to move the separator based on the colour of the object.</a:t>
            </a:r>
          </a:p>
          <a:p>
            <a:r>
              <a:rPr lang="en-IN" sz="2200" dirty="0">
                <a:latin typeface="Times New Roman" panose="02020603050405020304" pitchFamily="18" charset="0"/>
                <a:cs typeface="Times New Roman" panose="02020603050405020304" pitchFamily="18" charset="0"/>
              </a:rPr>
              <a:t>The Raspberry pi and webcam is also used for the image detection which detects the hand and stops the conveyor when the hand is detected and it ensures the safety of the operator.</a:t>
            </a:r>
            <a:endParaRPr lang="en-US" sz="2200" dirty="0">
              <a:latin typeface="Times New Roman" panose="02020603050405020304" pitchFamily="18" charset="0"/>
              <a:cs typeface="Times New Roman" panose="02020603050405020304" pitchFamily="18" charset="0"/>
            </a:endParaRPr>
          </a:p>
          <a:p>
            <a:pPr marL="0" lvl="0" indent="0" algn="just" rtl="0">
              <a:spcBef>
                <a:spcPts val="1500"/>
              </a:spcBef>
              <a:spcAft>
                <a:spcPts val="0"/>
              </a:spcAft>
              <a:buNone/>
            </a:pPr>
            <a:endParaRPr lang="en-IN" sz="2200" dirty="0">
              <a:solidFill>
                <a:srgbClr val="374151"/>
              </a:solidFill>
              <a:highlight>
                <a:srgbClr val="F7F7F8"/>
              </a:highlight>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274322e47af_0_25"/>
          <p:cNvSpPr txBox="1">
            <a:spLocks noGrp="1"/>
          </p:cNvSpPr>
          <p:nvPr>
            <p:ph type="title"/>
          </p:nvPr>
        </p:nvSpPr>
        <p:spPr>
          <a:xfrm>
            <a:off x="685216" y="483476"/>
            <a:ext cx="8596668" cy="430924"/>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solidFill>
                  <a:srgbClr val="000000"/>
                </a:solidFill>
                <a:latin typeface="Times New Roman"/>
                <a:ea typeface="Times New Roman"/>
                <a:cs typeface="Times New Roman"/>
                <a:sym typeface="Times New Roman"/>
              </a:rPr>
              <a:t>DESIGN-BLOCK DIAGRAM </a:t>
            </a:r>
            <a:endParaRPr sz="2400" b="1" dirty="0">
              <a:solidFill>
                <a:srgbClr val="000000"/>
              </a:solidFill>
              <a:latin typeface="Times New Roman"/>
              <a:ea typeface="Times New Roman"/>
              <a:cs typeface="Times New Roman"/>
              <a:sym typeface="Times New Roman"/>
            </a:endParaRPr>
          </a:p>
        </p:txBody>
      </p:sp>
      <p:pic>
        <p:nvPicPr>
          <p:cNvPr id="4" name="Content Placeholder 3"/>
          <p:cNvPicPr>
            <a:picLocks noGrp="1" noChangeAspect="1"/>
          </p:cNvPicPr>
          <p:nvPr>
            <p:ph idx="1"/>
          </p:nvPr>
        </p:nvPicPr>
        <p:blipFill>
          <a:blip r:embed="rId3"/>
          <a:stretch>
            <a:fillRect/>
          </a:stretch>
        </p:blipFill>
        <p:spPr>
          <a:xfrm>
            <a:off x="685216" y="1338283"/>
            <a:ext cx="8638055" cy="48589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1323"/>
          </a:xfrm>
        </p:spPr>
        <p:txBody>
          <a:bodyPr>
            <a:norm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DESIGN-FRONT PANEL</a:t>
            </a:r>
          </a:p>
        </p:txBody>
      </p:sp>
      <p:pic>
        <p:nvPicPr>
          <p:cNvPr id="8" name="Content Placeholder 7"/>
          <p:cNvPicPr>
            <a:picLocks noGrp="1" noChangeAspect="1"/>
          </p:cNvPicPr>
          <p:nvPr>
            <p:ph idx="1"/>
          </p:nvPr>
        </p:nvPicPr>
        <p:blipFill>
          <a:blip r:embed="rId2"/>
          <a:stretch>
            <a:fillRect/>
          </a:stretch>
        </p:blipFill>
        <p:spPr>
          <a:xfrm>
            <a:off x="937895" y="1230923"/>
            <a:ext cx="7867661" cy="5073162"/>
          </a:xfrm>
          <a:prstGeom prst="rect">
            <a:avLst/>
          </a:prstGeom>
        </p:spPr>
      </p:pic>
    </p:spTree>
    <p:extLst>
      <p:ext uri="{BB962C8B-B14F-4D97-AF65-F5344CB8AC3E}">
        <p14:creationId xmlns:p14="http://schemas.microsoft.com/office/powerpoint/2010/main" val="204096126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CE66-1091-58AD-6437-31ED11643905}"/>
              </a:ext>
            </a:extLst>
          </p:cNvPr>
          <p:cNvSpPr>
            <a:spLocks noGrp="1"/>
          </p:cNvSpPr>
          <p:nvPr>
            <p:ph type="title"/>
          </p:nvPr>
        </p:nvSpPr>
        <p:spPr>
          <a:xfrm>
            <a:off x="677334" y="609600"/>
            <a:ext cx="8596668" cy="612808"/>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3D MODEL </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E5B9197-5B7F-6AF1-BA81-F4F6D37CCB15}"/>
              </a:ext>
            </a:extLst>
          </p:cNvPr>
          <p:cNvPicPr>
            <a:picLocks noGrp="1" noChangeAspect="1"/>
          </p:cNvPicPr>
          <p:nvPr>
            <p:ph idx="1"/>
          </p:nvPr>
        </p:nvPicPr>
        <p:blipFill>
          <a:blip r:embed="rId2"/>
          <a:stretch>
            <a:fillRect/>
          </a:stretch>
        </p:blipFill>
        <p:spPr>
          <a:xfrm>
            <a:off x="528897" y="1222408"/>
            <a:ext cx="8181975" cy="4686300"/>
          </a:xfrm>
        </p:spPr>
      </p:pic>
    </p:spTree>
    <p:extLst>
      <p:ext uri="{BB962C8B-B14F-4D97-AF65-F5344CB8AC3E}">
        <p14:creationId xmlns:p14="http://schemas.microsoft.com/office/powerpoint/2010/main" val="25342553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7562"/>
          </a:xfrm>
        </p:spPr>
        <p:txBody>
          <a:bodyPr>
            <a:norm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FLOW CHART</a:t>
            </a:r>
          </a:p>
        </p:txBody>
      </p:sp>
      <p:pic>
        <p:nvPicPr>
          <p:cNvPr id="4" name="Content Placeholder 1"/>
          <p:cNvPicPr>
            <a:picLocks noGrp="1" noChangeAspect="1"/>
          </p:cNvPicPr>
          <p:nvPr>
            <p:ph idx="1"/>
          </p:nvPr>
        </p:nvPicPr>
        <p:blipFill>
          <a:blip r:embed="rId2"/>
          <a:stretch>
            <a:fillRect/>
          </a:stretch>
        </p:blipFill>
        <p:spPr>
          <a:xfrm>
            <a:off x="237186" y="1693607"/>
            <a:ext cx="9476963" cy="3792794"/>
          </a:xfrm>
          <a:prstGeom prst="rect">
            <a:avLst/>
          </a:prstGeom>
        </p:spPr>
      </p:pic>
    </p:spTree>
    <p:extLst>
      <p:ext uri="{BB962C8B-B14F-4D97-AF65-F5344CB8AC3E}">
        <p14:creationId xmlns:p14="http://schemas.microsoft.com/office/powerpoint/2010/main" val="26620127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74322e47af_0_35"/>
          <p:cNvSpPr txBox="1">
            <a:spLocks noGrp="1"/>
          </p:cNvSpPr>
          <p:nvPr>
            <p:ph type="title"/>
          </p:nvPr>
        </p:nvSpPr>
        <p:spPr>
          <a:xfrm>
            <a:off x="677334" y="298383"/>
            <a:ext cx="8596668" cy="943276"/>
          </a:xfrm>
          <a:prstGeom prst="rect">
            <a:avLst/>
          </a:prstGeom>
        </p:spPr>
        <p:txBody>
          <a:bodyPr spcFirstLastPara="1" wrap="square" lIns="121900" tIns="121900" rIns="121900" bIns="121900" anchor="t" anchorCtr="0">
            <a:noAutofit/>
          </a:bodyPr>
          <a:lstStyle/>
          <a:p>
            <a:pPr marL="0" indent="0" algn="ctr" rtl="0">
              <a:lnSpc>
                <a:spcPct val="200000"/>
              </a:lnSpc>
              <a:spcBef>
                <a:spcPts val="0"/>
              </a:spcBef>
              <a:spcAft>
                <a:spcPts val="0"/>
              </a:spcAft>
              <a:buNone/>
            </a:pPr>
            <a:r>
              <a:rPr lang="en-US" sz="2400" b="1" i="0" u="none" strike="noStrike" dirty="0">
                <a:solidFill>
                  <a:srgbClr val="000000"/>
                </a:solidFill>
                <a:effectLst/>
                <a:latin typeface="Times New Roman" panose="02020603050405020304" pitchFamily="18" charset="0"/>
              </a:rPr>
              <a:t>METHODOLOGY</a:t>
            </a:r>
            <a:r>
              <a:rPr lang="en-US" sz="2000" b="1" i="0" u="none" strike="noStrike" dirty="0">
                <a:solidFill>
                  <a:srgbClr val="000000"/>
                </a:solidFill>
                <a:effectLst/>
                <a:latin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rPr>
              <a:t> </a:t>
            </a:r>
            <a:endParaRPr lang="en-US" sz="2000" b="0" dirty="0">
              <a:effectLst/>
            </a:endParaRPr>
          </a:p>
        </p:txBody>
      </p:sp>
      <p:sp>
        <p:nvSpPr>
          <p:cNvPr id="2" name="Content Placeholder 1">
            <a:extLst>
              <a:ext uri="{FF2B5EF4-FFF2-40B4-BE49-F238E27FC236}">
                <a16:creationId xmlns:a16="http://schemas.microsoft.com/office/drawing/2014/main" id="{7998A5A2-8747-22E0-1C8C-AAD2137E5501}"/>
              </a:ext>
            </a:extLst>
          </p:cNvPr>
          <p:cNvSpPr>
            <a:spLocks noGrp="1"/>
          </p:cNvSpPr>
          <p:nvPr>
            <p:ph idx="1"/>
          </p:nvPr>
        </p:nvSpPr>
        <p:spPr>
          <a:xfrm>
            <a:off x="677334" y="1621093"/>
            <a:ext cx="8596668" cy="3880773"/>
          </a:xfrm>
        </p:spPr>
        <p:txBody>
          <a:bodyPr>
            <a:noAutofit/>
          </a:bodyPr>
          <a:lstStyle/>
          <a:p>
            <a:pPr marL="0" indent="0">
              <a:buNone/>
            </a:pPr>
            <a:r>
              <a:rPr lang="en-US" sz="2200" b="1" dirty="0">
                <a:solidFill>
                  <a:schemeClr val="tx1"/>
                </a:solidFill>
                <a:latin typeface="Times New Roman" panose="02020603050405020304" pitchFamily="18" charset="0"/>
                <a:cs typeface="Times New Roman" panose="02020603050405020304" pitchFamily="18" charset="0"/>
              </a:rPr>
              <a:t>DEVELOPMENT PHASES</a:t>
            </a:r>
            <a:endParaRPr lang="en-IN" sz="2200" dirty="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The methodology involves the following steps:</a:t>
            </a:r>
            <a:endParaRPr lang="en-US" sz="2200" dirty="0">
              <a:solidFill>
                <a:schemeClr val="tx1"/>
              </a:solidFill>
              <a:latin typeface="Times New Roman" panose="02020603050405020304" pitchFamily="18" charset="0"/>
              <a:cs typeface="Times New Roman" panose="02020603050405020304" pitchFamily="18" charset="0"/>
            </a:endParaRPr>
          </a:p>
          <a:p>
            <a:pPr lvl="0"/>
            <a:r>
              <a:rPr lang="en-IN" sz="2200" dirty="0">
                <a:solidFill>
                  <a:schemeClr val="tx1"/>
                </a:solidFill>
                <a:latin typeface="Times New Roman" panose="02020603050405020304" pitchFamily="18" charset="0"/>
                <a:cs typeface="Times New Roman" panose="02020603050405020304" pitchFamily="18" charset="0"/>
              </a:rPr>
              <a:t>Capturing images of the objects using a webcam</a:t>
            </a:r>
            <a:endParaRPr lang="en-US" sz="2200" dirty="0">
              <a:solidFill>
                <a:schemeClr val="tx1"/>
              </a:solidFill>
              <a:latin typeface="Times New Roman" panose="02020603050405020304" pitchFamily="18" charset="0"/>
              <a:cs typeface="Times New Roman" panose="02020603050405020304" pitchFamily="18" charset="0"/>
            </a:endParaRPr>
          </a:p>
          <a:p>
            <a:pPr lvl="0"/>
            <a:r>
              <a:rPr lang="en-IN" sz="2200" dirty="0">
                <a:solidFill>
                  <a:schemeClr val="tx1"/>
                </a:solidFill>
                <a:latin typeface="Times New Roman" panose="02020603050405020304" pitchFamily="18" charset="0"/>
                <a:cs typeface="Times New Roman" panose="02020603050405020304" pitchFamily="18" charset="0"/>
              </a:rPr>
              <a:t>Processing the images using LabVIEW software to determine the colour of the object.</a:t>
            </a:r>
            <a:endParaRPr lang="en-US" sz="2200" dirty="0">
              <a:solidFill>
                <a:schemeClr val="tx1"/>
              </a:solidFill>
              <a:latin typeface="Times New Roman" panose="02020603050405020304" pitchFamily="18" charset="0"/>
              <a:cs typeface="Times New Roman" panose="02020603050405020304" pitchFamily="18" charset="0"/>
            </a:endParaRPr>
          </a:p>
          <a:p>
            <a:pPr lvl="0"/>
            <a:r>
              <a:rPr lang="en-IN" sz="2200" dirty="0">
                <a:solidFill>
                  <a:schemeClr val="tx1"/>
                </a:solidFill>
                <a:latin typeface="Times New Roman" panose="02020603050405020304" pitchFamily="18" charset="0"/>
                <a:cs typeface="Times New Roman" panose="02020603050405020304" pitchFamily="18" charset="0"/>
              </a:rPr>
              <a:t>Controlling the servo motor to sort the objects of certain colour resolutions which has been trained by the user using the webcam.</a:t>
            </a:r>
          </a:p>
          <a:p>
            <a:pPr lvl="0"/>
            <a:r>
              <a:rPr lang="en-IN" sz="2200" dirty="0">
                <a:solidFill>
                  <a:schemeClr val="tx1"/>
                </a:solidFill>
                <a:latin typeface="Times New Roman" panose="02020603050405020304" pitchFamily="18" charset="0"/>
                <a:cs typeface="Times New Roman" panose="02020603050405020304" pitchFamily="18" charset="0"/>
              </a:rPr>
              <a:t>Controlling the movement conveyor with the Raspberry pi for the safety precautions, when the hand is detected in the particular risky areas.</a:t>
            </a:r>
          </a:p>
          <a:p>
            <a:pPr lvl="0"/>
            <a:endParaRPr lang="en-US" sz="2200" dirty="0">
              <a:solidFill>
                <a:schemeClr val="tx1"/>
              </a:solidFill>
              <a:latin typeface="Times New Roman" panose="02020603050405020304" pitchFamily="18" charset="0"/>
              <a:cs typeface="Times New Roman" panose="02020603050405020304" pitchFamily="18" charset="0"/>
            </a:endParaRPr>
          </a:p>
          <a:p>
            <a:pPr marL="0" indent="0" algn="just">
              <a:lnSpc>
                <a:spcPct val="200000"/>
              </a:lnSpc>
              <a:buNone/>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317</TotalTime>
  <Words>811</Words>
  <Application>Microsoft Office PowerPoint</Application>
  <PresentationFormat>Widescreen</PresentationFormat>
  <Paragraphs>82</Paragraphs>
  <Slides>14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Maiandra GD</vt:lpstr>
      <vt:lpstr>Times New Roman</vt:lpstr>
      <vt:lpstr>Wingdings 3</vt:lpstr>
      <vt:lpstr>Trebuchet MS</vt:lpstr>
      <vt:lpstr>Calibri</vt:lpstr>
      <vt:lpstr>Roboto</vt:lpstr>
      <vt:lpstr>Arial</vt:lpstr>
      <vt:lpstr>Facet</vt:lpstr>
      <vt:lpstr>PowerPoint Presentation</vt:lpstr>
      <vt:lpstr>TEAM DETAILS  </vt:lpstr>
      <vt:lpstr>PROBLEM STATEMENT ANALYSIS </vt:lpstr>
      <vt:lpstr> UNIQUENESS </vt:lpstr>
      <vt:lpstr>DESIGN-BLOCK DIAGRAM </vt:lpstr>
      <vt:lpstr>DESIGN-FRONT PANEL</vt:lpstr>
      <vt:lpstr>3D MODEL </vt:lpstr>
      <vt:lpstr>FLOW CHART</vt:lpstr>
      <vt:lpstr>METHODOLOGY  </vt:lpstr>
      <vt:lpstr>TECHNICAL STANDARD IMPLEMENTATION</vt:lpstr>
      <vt:lpstr>ADDITIONAL FEATURES</vt:lpstr>
      <vt:lpstr>RESULTS AND DISCUSSION</vt:lpstr>
      <vt:lpstr> TECHNOLOGY / SKILL REQUIREMENT - CONTRIBUTOR MAPPING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shrikanth s</cp:lastModifiedBy>
  <cp:revision>26</cp:revision>
  <dcterms:created xsi:type="dcterms:W3CDTF">2022-07-16T10:39:01Z</dcterms:created>
  <dcterms:modified xsi:type="dcterms:W3CDTF">2024-12-17T15:37:05Z</dcterms:modified>
</cp:coreProperties>
</file>