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sldIdLst>
    <p:sldId id="256" r:id="rId5"/>
    <p:sldId id="264" r:id="rId6"/>
    <p:sldId id="257" r:id="rId7"/>
    <p:sldId id="271" r:id="rId8"/>
    <p:sldId id="259" r:id="rId9"/>
    <p:sldId id="260" r:id="rId10"/>
    <p:sldId id="261" r:id="rId11"/>
    <p:sldId id="262" r:id="rId12"/>
    <p:sldId id="265" r:id="rId13"/>
    <p:sldId id="263" r:id="rId14"/>
    <p:sldId id="267" r:id="rId15"/>
    <p:sldId id="269" r:id="rId16"/>
    <p:sldId id="272" r:id="rId17"/>
    <p:sldId id="26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605CE-D23E-4CF2-8F9D-F1005B293D22}" v="4" dt="2022-04-29T09:51:46.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8" d="100"/>
          <a:sy n="108"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987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038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28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94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7083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3326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537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5134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71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758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18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735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370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223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80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92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871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4/30/2022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832530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BD46-12EE-4667-BC0C-6C7ACBD6F73D}"/>
              </a:ext>
            </a:extLst>
          </p:cNvPr>
          <p:cNvSpPr>
            <a:spLocks noGrp="1"/>
          </p:cNvSpPr>
          <p:nvPr>
            <p:ph type="title"/>
          </p:nvPr>
        </p:nvSpPr>
        <p:spPr>
          <a:xfrm>
            <a:off x="2516305" y="3170780"/>
            <a:ext cx="9905998" cy="648268"/>
          </a:xfrm>
        </p:spPr>
        <p:txBody>
          <a:bodyPr>
            <a:normAutofit/>
          </a:bodyPr>
          <a:lstStyle/>
          <a:p>
            <a:r>
              <a:rPr lang="en-IN" sz="2400" u="sng" dirty="0">
                <a:solidFill>
                  <a:srgbClr val="FFC000"/>
                </a:solidFill>
              </a:rPr>
              <a:t>Department of information technology</a:t>
            </a:r>
            <a:endParaRPr lang="en-US" sz="2400" u="sng" dirty="0">
              <a:solidFill>
                <a:srgbClr val="FFC000"/>
              </a:solidFill>
            </a:endParaRPr>
          </a:p>
        </p:txBody>
      </p:sp>
      <p:sp>
        <p:nvSpPr>
          <p:cNvPr id="3" name="Subtitle 2">
            <a:extLst>
              <a:ext uri="{FF2B5EF4-FFF2-40B4-BE49-F238E27FC236}">
                <a16:creationId xmlns:a16="http://schemas.microsoft.com/office/drawing/2014/main" id="{505D5907-4203-409B-BCAF-997C9397A6C7}"/>
              </a:ext>
            </a:extLst>
          </p:cNvPr>
          <p:cNvSpPr>
            <a:spLocks noGrp="1"/>
          </p:cNvSpPr>
          <p:nvPr>
            <p:ph sz="half" idx="1"/>
          </p:nvPr>
        </p:nvSpPr>
        <p:spPr>
          <a:xfrm>
            <a:off x="270112" y="3753134"/>
            <a:ext cx="3923731" cy="2857500"/>
          </a:xfrm>
        </p:spPr>
        <p:txBody>
          <a:bodyPr>
            <a:normAutofit/>
          </a:bodyPr>
          <a:lstStyle/>
          <a:p>
            <a:r>
              <a:rPr lang="en-IN" dirty="0"/>
              <a:t>class: IT - B</a:t>
            </a:r>
          </a:p>
          <a:p>
            <a:r>
              <a:rPr lang="en-IN" dirty="0"/>
              <a:t>Subject: Minor Project</a:t>
            </a:r>
          </a:p>
          <a:p>
            <a:r>
              <a:rPr lang="en-IN" dirty="0"/>
              <a:t>Subject Code: [BTCS606]</a:t>
            </a:r>
          </a:p>
          <a:p>
            <a:r>
              <a:rPr lang="en-IN" sz="2400" dirty="0">
                <a:solidFill>
                  <a:srgbClr val="FFC000"/>
                </a:solidFill>
              </a:rPr>
              <a:t>Submitted to:-</a:t>
            </a:r>
          </a:p>
          <a:p>
            <a:pPr marL="342900" indent="-342900">
              <a:buFont typeface="Arial" panose="020B0604020202020204" pitchFamily="34" charset="0"/>
              <a:buChar char="•"/>
            </a:pPr>
            <a:r>
              <a:rPr lang="en-IN"/>
              <a:t>Prof</a:t>
            </a:r>
            <a:r>
              <a:rPr lang="en-IN" dirty="0"/>
              <a:t>. Gaurav Vinchurkar </a:t>
            </a:r>
            <a:endParaRPr lang="en-US" dirty="0"/>
          </a:p>
        </p:txBody>
      </p:sp>
      <p:sp>
        <p:nvSpPr>
          <p:cNvPr id="5" name="Content Placeholder 4">
            <a:extLst>
              <a:ext uri="{FF2B5EF4-FFF2-40B4-BE49-F238E27FC236}">
                <a16:creationId xmlns:a16="http://schemas.microsoft.com/office/drawing/2014/main" id="{015B84DC-131C-4EB2-9B46-373585A74E46}"/>
              </a:ext>
            </a:extLst>
          </p:cNvPr>
          <p:cNvSpPr>
            <a:spLocks noGrp="1"/>
          </p:cNvSpPr>
          <p:nvPr>
            <p:ph sz="half" idx="2"/>
          </p:nvPr>
        </p:nvSpPr>
        <p:spPr>
          <a:xfrm>
            <a:off x="7236157" y="3836108"/>
            <a:ext cx="4535037" cy="2814650"/>
          </a:xfrm>
        </p:spPr>
        <p:txBody>
          <a:bodyPr/>
          <a:lstStyle/>
          <a:p>
            <a:r>
              <a:rPr lang="en-IN" sz="2400" dirty="0">
                <a:solidFill>
                  <a:srgbClr val="FFC000"/>
                </a:solidFill>
              </a:rPr>
              <a:t>Submitted By:-</a:t>
            </a:r>
          </a:p>
          <a:p>
            <a:pPr marL="342900" indent="-342900">
              <a:buFont typeface="+mj-lt"/>
              <a:buAutoNum type="arabicPeriod"/>
            </a:pPr>
            <a:r>
              <a:rPr lang="en-IN" dirty="0"/>
              <a:t>Sachin Kumar </a:t>
            </a:r>
            <a:r>
              <a:rPr lang="en-IN" dirty="0" err="1"/>
              <a:t>Kodli</a:t>
            </a:r>
            <a:r>
              <a:rPr lang="en-IN" dirty="0"/>
              <a:t> [19100BTIT06607]</a:t>
            </a:r>
          </a:p>
          <a:p>
            <a:pPr marL="342900" indent="-342900">
              <a:buFont typeface="+mj-lt"/>
              <a:buAutoNum type="arabicPeriod"/>
            </a:pPr>
            <a:r>
              <a:rPr lang="en-IN" dirty="0"/>
              <a:t>Sheikh Junaid[19100BTIT06611]</a:t>
            </a:r>
          </a:p>
          <a:p>
            <a:pPr marL="342900" indent="-342900">
              <a:buFont typeface="+mj-lt"/>
              <a:buAutoNum type="arabicPeriod"/>
            </a:pPr>
            <a:r>
              <a:rPr lang="en-IN" dirty="0" err="1"/>
              <a:t>Shristi</a:t>
            </a:r>
            <a:r>
              <a:rPr lang="en-IN" dirty="0"/>
              <a:t> </a:t>
            </a:r>
            <a:r>
              <a:rPr lang="en-IN" dirty="0" err="1"/>
              <a:t>Sisodiya</a:t>
            </a:r>
            <a:r>
              <a:rPr lang="en-IN" dirty="0"/>
              <a:t> [19100BTIT06615]</a:t>
            </a:r>
          </a:p>
          <a:p>
            <a:pPr marL="342900" indent="-342900">
              <a:buFont typeface="+mj-lt"/>
              <a:buAutoNum type="arabicPeriod"/>
            </a:pPr>
            <a:r>
              <a:rPr lang="en-IN" dirty="0"/>
              <a:t>Yuvraj Nagar[19100BTIT06642]</a:t>
            </a:r>
            <a:endParaRPr lang="en-US" dirty="0"/>
          </a:p>
        </p:txBody>
      </p:sp>
      <p:pic>
        <p:nvPicPr>
          <p:cNvPr id="4" name="Picture 4">
            <a:extLst>
              <a:ext uri="{FF2B5EF4-FFF2-40B4-BE49-F238E27FC236}">
                <a16:creationId xmlns:a16="http://schemas.microsoft.com/office/drawing/2014/main" id="{37DA3B95-B6BE-42FC-BC4F-E079551C3D47}"/>
              </a:ext>
            </a:extLst>
          </p:cNvPr>
          <p:cNvPicPr>
            <a:picLocks noChangeAspect="1"/>
          </p:cNvPicPr>
          <p:nvPr/>
        </p:nvPicPr>
        <p:blipFill>
          <a:blip r:embed="rId2"/>
          <a:stretch>
            <a:fillRect/>
          </a:stretch>
        </p:blipFill>
        <p:spPr>
          <a:xfrm>
            <a:off x="4745017" y="1434602"/>
            <a:ext cx="1950915" cy="1719118"/>
          </a:xfrm>
          <a:prstGeom prst="rect">
            <a:avLst/>
          </a:prstGeom>
        </p:spPr>
      </p:pic>
      <p:sp>
        <p:nvSpPr>
          <p:cNvPr id="8" name="TextBox 7">
            <a:extLst>
              <a:ext uri="{FF2B5EF4-FFF2-40B4-BE49-F238E27FC236}">
                <a16:creationId xmlns:a16="http://schemas.microsoft.com/office/drawing/2014/main" id="{3284E905-6CB9-402C-9473-CA13D9889DE6}"/>
              </a:ext>
            </a:extLst>
          </p:cNvPr>
          <p:cNvSpPr txBox="1"/>
          <p:nvPr/>
        </p:nvSpPr>
        <p:spPr>
          <a:xfrm>
            <a:off x="2804899" y="403746"/>
            <a:ext cx="6582201" cy="461665"/>
          </a:xfrm>
          <a:prstGeom prst="rect">
            <a:avLst/>
          </a:prstGeom>
          <a:noFill/>
        </p:spPr>
        <p:txBody>
          <a:bodyPr wrap="square" rtlCol="0">
            <a:spAutoFit/>
          </a:bodyPr>
          <a:lstStyle/>
          <a:p>
            <a:pPr algn="l"/>
            <a:r>
              <a:rPr lang="en-IN" sz="2400" u="sng" dirty="0">
                <a:solidFill>
                  <a:srgbClr val="FFC000"/>
                </a:solidFill>
              </a:rPr>
              <a:t>Shri Vaishnav Vidyapeeth Vishwavidyalaya</a:t>
            </a:r>
            <a:endParaRPr lang="en-US" sz="2400" u="sng" dirty="0">
              <a:solidFill>
                <a:srgbClr val="FFC000"/>
              </a:solidFill>
            </a:endParaRPr>
          </a:p>
        </p:txBody>
      </p:sp>
      <p:sp>
        <p:nvSpPr>
          <p:cNvPr id="7" name="TextBox 6">
            <a:extLst>
              <a:ext uri="{FF2B5EF4-FFF2-40B4-BE49-F238E27FC236}">
                <a16:creationId xmlns:a16="http://schemas.microsoft.com/office/drawing/2014/main" id="{29C1FC26-4BE9-4CFE-8E62-8F8B4A898423}"/>
              </a:ext>
            </a:extLst>
          </p:cNvPr>
          <p:cNvSpPr txBox="1"/>
          <p:nvPr/>
        </p:nvSpPr>
        <p:spPr>
          <a:xfrm>
            <a:off x="3227128" y="925802"/>
            <a:ext cx="6582200" cy="369332"/>
          </a:xfrm>
          <a:prstGeom prst="rect">
            <a:avLst/>
          </a:prstGeom>
          <a:noFill/>
        </p:spPr>
        <p:txBody>
          <a:bodyPr wrap="square" rtlCol="0">
            <a:spAutoFit/>
          </a:bodyPr>
          <a:lstStyle/>
          <a:p>
            <a:pPr algn="l"/>
            <a:r>
              <a:rPr lang="en-IN" u="sng" dirty="0">
                <a:solidFill>
                  <a:srgbClr val="FFC000"/>
                </a:solidFill>
              </a:rPr>
              <a:t>Shri Vaishnav Institute of Information Technology</a:t>
            </a:r>
            <a:endParaRPr lang="en-US" u="sng" dirty="0">
              <a:solidFill>
                <a:srgbClr val="FFC000"/>
              </a:solidFill>
            </a:endParaRPr>
          </a:p>
        </p:txBody>
      </p:sp>
    </p:spTree>
    <p:extLst>
      <p:ext uri="{BB962C8B-B14F-4D97-AF65-F5344CB8AC3E}">
        <p14:creationId xmlns:p14="http://schemas.microsoft.com/office/powerpoint/2010/main" val="193040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26BF-0EBE-4C3A-B634-D5C9D18085A6}"/>
              </a:ext>
            </a:extLst>
          </p:cNvPr>
          <p:cNvSpPr>
            <a:spLocks noGrp="1"/>
          </p:cNvSpPr>
          <p:nvPr>
            <p:ph type="title"/>
          </p:nvPr>
        </p:nvSpPr>
        <p:spPr>
          <a:xfrm>
            <a:off x="231563" y="709115"/>
            <a:ext cx="9905998" cy="1181669"/>
          </a:xfrm>
        </p:spPr>
        <p:txBody>
          <a:bodyPr>
            <a:normAutofit/>
          </a:bodyPr>
          <a:lstStyle/>
          <a:p>
            <a:r>
              <a:rPr lang="en-IN" sz="3600" dirty="0"/>
              <a:t>                         </a:t>
            </a:r>
            <a:r>
              <a:rPr lang="en-IN" sz="3600" u="sng" dirty="0">
                <a:solidFill>
                  <a:srgbClr val="FFC000"/>
                </a:solidFill>
              </a:rPr>
              <a:t>Requirements For Voter</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290AB21C-1CA9-41FA-A935-FF094270713B}"/>
              </a:ext>
            </a:extLst>
          </p:cNvPr>
          <p:cNvSpPr>
            <a:spLocks noGrp="1"/>
          </p:cNvSpPr>
          <p:nvPr>
            <p:ph idx="1"/>
          </p:nvPr>
        </p:nvSpPr>
        <p:spPr>
          <a:xfrm>
            <a:off x="1141413" y="1890784"/>
            <a:ext cx="10088187" cy="4141694"/>
          </a:xfrm>
        </p:spPr>
        <p:txBody>
          <a:bodyPr>
            <a:noAutofit/>
          </a:bodyPr>
          <a:lstStyle/>
          <a:p>
            <a:pPr>
              <a:lnSpc>
                <a:spcPct val="150000"/>
              </a:lnSpc>
            </a:pPr>
            <a:r>
              <a:rPr lang="en-IN" dirty="0"/>
              <a:t>Registration is done by the voter first.</a:t>
            </a:r>
          </a:p>
          <a:p>
            <a:pPr>
              <a:lnSpc>
                <a:spcPct val="150000"/>
              </a:lnSpc>
            </a:pPr>
            <a:r>
              <a:rPr lang="en-IN" dirty="0"/>
              <a:t>for Registration voter has to provide their phone no. Or enrollement.</a:t>
            </a:r>
          </a:p>
          <a:p>
            <a:pPr>
              <a:lnSpc>
                <a:spcPct val="150000"/>
              </a:lnSpc>
            </a:pPr>
            <a:r>
              <a:rPr lang="en-IN" dirty="0"/>
              <a:t>An unique otp is given to the voter for confirmation.otp is provided by the database.</a:t>
            </a:r>
          </a:p>
          <a:p>
            <a:pPr>
              <a:lnSpc>
                <a:spcPct val="150000"/>
              </a:lnSpc>
            </a:pPr>
            <a:r>
              <a:rPr lang="en-IN" dirty="0"/>
              <a:t>Voter has to create a login id and password.</a:t>
            </a:r>
          </a:p>
          <a:p>
            <a:pPr>
              <a:lnSpc>
                <a:spcPct val="150000"/>
              </a:lnSpc>
            </a:pPr>
            <a:r>
              <a:rPr lang="en-IN" dirty="0"/>
              <a:t>In the database information of every database is stored.</a:t>
            </a:r>
          </a:p>
          <a:p>
            <a:pPr>
              <a:lnSpc>
                <a:spcPct val="150000"/>
              </a:lnSpc>
            </a:pPr>
            <a:r>
              <a:rPr lang="en-IN" dirty="0"/>
              <a:t>Database shows the information of every user.</a:t>
            </a:r>
            <a:endParaRPr lang="en-US" dirty="0"/>
          </a:p>
        </p:txBody>
      </p:sp>
    </p:spTree>
    <p:extLst>
      <p:ext uri="{BB962C8B-B14F-4D97-AF65-F5344CB8AC3E}">
        <p14:creationId xmlns:p14="http://schemas.microsoft.com/office/powerpoint/2010/main" val="268075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74EBEA-FA32-4E0C-8B7E-A0AB5F7081F5}"/>
              </a:ext>
            </a:extLst>
          </p:cNvPr>
          <p:cNvSpPr txBox="1"/>
          <p:nvPr/>
        </p:nvSpPr>
        <p:spPr>
          <a:xfrm>
            <a:off x="0" y="657873"/>
            <a:ext cx="12191999" cy="584775"/>
          </a:xfrm>
          <a:prstGeom prst="rect">
            <a:avLst/>
          </a:prstGeom>
          <a:solidFill>
            <a:schemeClr val="tx1"/>
          </a:solidFill>
        </p:spPr>
        <p:txBody>
          <a:bodyPr wrap="square" rtlCol="0" anchor="ctr">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Data Flow Diagram (Level - 0)</a:t>
            </a:r>
          </a:p>
        </p:txBody>
      </p:sp>
      <p:pic>
        <p:nvPicPr>
          <p:cNvPr id="3" name="Picture 2">
            <a:extLst>
              <a:ext uri="{FF2B5EF4-FFF2-40B4-BE49-F238E27FC236}">
                <a16:creationId xmlns:a16="http://schemas.microsoft.com/office/drawing/2014/main" id="{BC143679-C0AF-4CE5-8D28-01F9B6B17C29}"/>
              </a:ext>
            </a:extLst>
          </p:cNvPr>
          <p:cNvPicPr>
            <a:picLocks noChangeAspect="1"/>
          </p:cNvPicPr>
          <p:nvPr/>
        </p:nvPicPr>
        <p:blipFill>
          <a:blip r:embed="rId2"/>
          <a:stretch>
            <a:fillRect/>
          </a:stretch>
        </p:blipFill>
        <p:spPr>
          <a:xfrm>
            <a:off x="2235577" y="2205037"/>
            <a:ext cx="7641848" cy="2473495"/>
          </a:xfrm>
          <a:prstGeom prst="rect">
            <a:avLst/>
          </a:prstGeom>
        </p:spPr>
      </p:pic>
    </p:spTree>
    <p:extLst>
      <p:ext uri="{BB962C8B-B14F-4D97-AF65-F5344CB8AC3E}">
        <p14:creationId xmlns:p14="http://schemas.microsoft.com/office/powerpoint/2010/main" val="399331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5F63059A-F85E-47C1-83D5-2793F3723D58}"/>
              </a:ext>
            </a:extLst>
          </p:cNvPr>
          <p:cNvPicPr>
            <a:picLocks noChangeAspect="1"/>
          </p:cNvPicPr>
          <p:nvPr/>
        </p:nvPicPr>
        <p:blipFill>
          <a:blip r:embed="rId2"/>
          <a:stretch>
            <a:fillRect/>
          </a:stretch>
        </p:blipFill>
        <p:spPr>
          <a:xfrm>
            <a:off x="0" y="-6779"/>
            <a:ext cx="12179433" cy="6864779"/>
          </a:xfrm>
          <a:prstGeom prst="rect">
            <a:avLst/>
          </a:prstGeom>
        </p:spPr>
      </p:pic>
      <p:sp>
        <p:nvSpPr>
          <p:cNvPr id="3" name="TextBox 2">
            <a:extLst>
              <a:ext uri="{FF2B5EF4-FFF2-40B4-BE49-F238E27FC236}">
                <a16:creationId xmlns:a16="http://schemas.microsoft.com/office/drawing/2014/main" id="{1F69FD8A-D793-494B-9E0C-1EF286BEED14}"/>
              </a:ext>
            </a:extLst>
          </p:cNvPr>
          <p:cNvSpPr txBox="1"/>
          <p:nvPr/>
        </p:nvSpPr>
        <p:spPr>
          <a:xfrm>
            <a:off x="7861955" y="75414"/>
            <a:ext cx="4132082" cy="1200329"/>
          </a:xfrm>
          <a:prstGeom prst="rect">
            <a:avLst/>
          </a:prstGeom>
          <a:solidFill>
            <a:schemeClr val="tx1"/>
          </a:soli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Data Flow Diagram (Level - 1) ADMIN</a:t>
            </a:r>
          </a:p>
        </p:txBody>
      </p:sp>
    </p:spTree>
    <p:extLst>
      <p:ext uri="{BB962C8B-B14F-4D97-AF65-F5344CB8AC3E}">
        <p14:creationId xmlns:p14="http://schemas.microsoft.com/office/powerpoint/2010/main" val="183165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72244A-FFAD-4ECC-805D-2F2D1BFFB504}"/>
              </a:ext>
            </a:extLst>
          </p:cNvPr>
          <p:cNvPicPr>
            <a:picLocks noChangeAspect="1"/>
          </p:cNvPicPr>
          <p:nvPr/>
        </p:nvPicPr>
        <p:blipFill>
          <a:blip r:embed="rId2"/>
          <a:stretch>
            <a:fillRect/>
          </a:stretch>
        </p:blipFill>
        <p:spPr>
          <a:xfrm>
            <a:off x="0" y="197031"/>
            <a:ext cx="8568885" cy="6660969"/>
          </a:xfrm>
          <a:prstGeom prst="rect">
            <a:avLst/>
          </a:prstGeom>
        </p:spPr>
      </p:pic>
      <p:sp>
        <p:nvSpPr>
          <p:cNvPr id="3" name="TextBox 2">
            <a:extLst>
              <a:ext uri="{FF2B5EF4-FFF2-40B4-BE49-F238E27FC236}">
                <a16:creationId xmlns:a16="http://schemas.microsoft.com/office/drawing/2014/main" id="{1F69FD8A-D793-494B-9E0C-1EF286BEED14}"/>
              </a:ext>
            </a:extLst>
          </p:cNvPr>
          <p:cNvSpPr txBox="1"/>
          <p:nvPr/>
        </p:nvSpPr>
        <p:spPr>
          <a:xfrm>
            <a:off x="7861955" y="75414"/>
            <a:ext cx="4132082" cy="1200329"/>
          </a:xfrm>
          <a:prstGeom prst="rect">
            <a:avLst/>
          </a:prstGeom>
          <a:solidFill>
            <a:schemeClr val="tx1"/>
          </a:soli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Data Flow Diagram (Level - 1) Voter</a:t>
            </a:r>
          </a:p>
        </p:txBody>
      </p:sp>
    </p:spTree>
    <p:extLst>
      <p:ext uri="{BB962C8B-B14F-4D97-AF65-F5344CB8AC3E}">
        <p14:creationId xmlns:p14="http://schemas.microsoft.com/office/powerpoint/2010/main" val="41340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3CBC-1193-40F0-BCA0-478FA911F4DE}"/>
              </a:ext>
            </a:extLst>
          </p:cNvPr>
          <p:cNvSpPr>
            <a:spLocks noGrp="1"/>
          </p:cNvSpPr>
          <p:nvPr>
            <p:ph type="title"/>
          </p:nvPr>
        </p:nvSpPr>
        <p:spPr>
          <a:xfrm>
            <a:off x="1141413" y="609600"/>
            <a:ext cx="9905998" cy="1338049"/>
          </a:xfrm>
        </p:spPr>
        <p:txBody>
          <a:bodyPr/>
          <a:lstStyle/>
          <a:p>
            <a:r>
              <a:rPr lang="en-IN" dirty="0"/>
              <a:t>                          </a:t>
            </a:r>
            <a:r>
              <a:rPr lang="en-IN" u="sng" dirty="0">
                <a:solidFill>
                  <a:srgbClr val="FFC000"/>
                </a:solidFill>
              </a:rPr>
              <a:t>System Domain</a:t>
            </a:r>
            <a:endParaRPr lang="en-US" u="sng" dirty="0">
              <a:solidFill>
                <a:srgbClr val="FFC000"/>
              </a:solidFill>
            </a:endParaRPr>
          </a:p>
        </p:txBody>
      </p:sp>
      <p:sp>
        <p:nvSpPr>
          <p:cNvPr id="3" name="Content Placeholder 2">
            <a:extLst>
              <a:ext uri="{FF2B5EF4-FFF2-40B4-BE49-F238E27FC236}">
                <a16:creationId xmlns:a16="http://schemas.microsoft.com/office/drawing/2014/main" id="{A85A9C91-255C-41ED-9AFF-200DC935F186}"/>
              </a:ext>
            </a:extLst>
          </p:cNvPr>
          <p:cNvSpPr>
            <a:spLocks noGrp="1"/>
          </p:cNvSpPr>
          <p:nvPr>
            <p:ph idx="1"/>
          </p:nvPr>
        </p:nvSpPr>
        <p:spPr>
          <a:xfrm>
            <a:off x="1141413" y="2317277"/>
            <a:ext cx="9905998" cy="3473924"/>
          </a:xfrm>
        </p:spPr>
        <p:txBody>
          <a:bodyPr/>
          <a:lstStyle/>
          <a:p>
            <a:r>
              <a:rPr lang="en-IN" sz="2800" dirty="0">
                <a:solidFill>
                  <a:srgbClr val="FF0000"/>
                </a:solidFill>
              </a:rPr>
              <a:t>Language:- </a:t>
            </a:r>
            <a:r>
              <a:rPr lang="en-IN" sz="2800" dirty="0">
                <a:solidFill>
                  <a:srgbClr val="FF0000"/>
                </a:solidFill>
                <a:latin typeface="Amasis MT Pro Light" panose="020F0302020204030204" pitchFamily="34" charset="0"/>
              </a:rPr>
              <a:t> </a:t>
            </a:r>
            <a:r>
              <a:rPr lang="en-IN" sz="1800" dirty="0">
                <a:latin typeface="Amasis MT Pro Light" panose="020F0302020204030204" pitchFamily="34" charset="0"/>
              </a:rPr>
              <a:t>PHP, HTML, </a:t>
            </a:r>
            <a:r>
              <a:rPr lang="en-IN" dirty="0">
                <a:latin typeface="Amasis MT Pro Light" panose="020F0302020204030204" pitchFamily="34" charset="0"/>
              </a:rPr>
              <a:t>bootstrap, </a:t>
            </a:r>
            <a:r>
              <a:rPr lang="en-IN" dirty="0" err="1">
                <a:latin typeface="Amasis MT Pro Light" panose="020F0302020204030204" pitchFamily="34" charset="0"/>
              </a:rPr>
              <a:t>css</a:t>
            </a:r>
            <a:r>
              <a:rPr lang="en-IN" dirty="0">
                <a:latin typeface="Amasis MT Pro Light" panose="020F0302020204030204" pitchFamily="34" charset="0"/>
              </a:rPr>
              <a:t>, </a:t>
            </a:r>
            <a:r>
              <a:rPr lang="en-IN" dirty="0" err="1">
                <a:latin typeface="Amasis MT Pro Light" panose="020F0302020204030204" pitchFamily="34" charset="0"/>
              </a:rPr>
              <a:t>sql</a:t>
            </a:r>
            <a:endParaRPr lang="en-IN" dirty="0"/>
          </a:p>
          <a:p>
            <a:r>
              <a:rPr lang="en-IN" sz="2800" dirty="0">
                <a:solidFill>
                  <a:srgbClr val="FF0000"/>
                </a:solidFill>
              </a:rPr>
              <a:t>DataBase:- </a:t>
            </a:r>
            <a:r>
              <a:rPr lang="en-IN" sz="1800" dirty="0"/>
              <a:t>SQL, Google Firebase</a:t>
            </a:r>
            <a:endParaRPr lang="en-IN" dirty="0"/>
          </a:p>
          <a:p>
            <a:r>
              <a:rPr lang="en-IN" sz="2800" dirty="0">
                <a:solidFill>
                  <a:srgbClr val="FF0000"/>
                </a:solidFill>
              </a:rPr>
              <a:t>Backend:- </a:t>
            </a:r>
            <a:r>
              <a:rPr lang="en-IN" sz="1800" dirty="0"/>
              <a:t>PHP</a:t>
            </a:r>
            <a:endParaRPr lang="en-IN" dirty="0"/>
          </a:p>
          <a:p>
            <a:r>
              <a:rPr lang="en-IN" sz="2800" dirty="0">
                <a:solidFill>
                  <a:srgbClr val="FF0000"/>
                </a:solidFill>
              </a:rPr>
              <a:t>Frontend:- </a:t>
            </a:r>
            <a:r>
              <a:rPr lang="en-IN" sz="1800" dirty="0"/>
              <a:t>HTML,CSS,PHP, Bootstrap</a:t>
            </a:r>
            <a:endParaRPr lang="en-US" dirty="0"/>
          </a:p>
        </p:txBody>
      </p:sp>
      <p:pic>
        <p:nvPicPr>
          <p:cNvPr id="4" name="Picture 4">
            <a:extLst>
              <a:ext uri="{FF2B5EF4-FFF2-40B4-BE49-F238E27FC236}">
                <a16:creationId xmlns:a16="http://schemas.microsoft.com/office/drawing/2014/main" id="{180DB785-EA57-45AA-AFE8-7E827079EC40}"/>
              </a:ext>
            </a:extLst>
          </p:cNvPr>
          <p:cNvPicPr>
            <a:picLocks noChangeAspect="1"/>
          </p:cNvPicPr>
          <p:nvPr/>
        </p:nvPicPr>
        <p:blipFill>
          <a:blip r:embed="rId2"/>
          <a:stretch>
            <a:fillRect/>
          </a:stretch>
        </p:blipFill>
        <p:spPr>
          <a:xfrm>
            <a:off x="7414101" y="1947649"/>
            <a:ext cx="4694262" cy="31802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0394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21313-0078-4814-AED0-02186C19294B}"/>
              </a:ext>
            </a:extLst>
          </p:cNvPr>
          <p:cNvSpPr txBox="1"/>
          <p:nvPr/>
        </p:nvSpPr>
        <p:spPr>
          <a:xfrm>
            <a:off x="1577788" y="2644170"/>
            <a:ext cx="9036425" cy="1569660"/>
          </a:xfrm>
          <a:prstGeom prst="rect">
            <a:avLst/>
          </a:prstGeom>
          <a:noFill/>
        </p:spPr>
        <p:txBody>
          <a:bodyPr wrap="square" rtlCol="0">
            <a:spAutoFit/>
          </a:bodyPr>
          <a:lstStyle/>
          <a:p>
            <a:pPr algn="ctr"/>
            <a:r>
              <a:rPr lang="en-US" sz="9600" dirty="0">
                <a:latin typeface="Georgia Pro Cond Black" panose="02040A06050405020203" pitchFamily="18" charset="0"/>
              </a:rPr>
              <a:t>THANK YOU</a:t>
            </a:r>
          </a:p>
        </p:txBody>
      </p:sp>
    </p:spTree>
    <p:extLst>
      <p:ext uri="{BB962C8B-B14F-4D97-AF65-F5344CB8AC3E}">
        <p14:creationId xmlns:p14="http://schemas.microsoft.com/office/powerpoint/2010/main" val="389333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315E-AC3A-44BE-BD0F-D672D4E661E9}"/>
              </a:ext>
            </a:extLst>
          </p:cNvPr>
          <p:cNvSpPr>
            <a:spLocks noGrp="1"/>
          </p:cNvSpPr>
          <p:nvPr>
            <p:ph type="title"/>
          </p:nvPr>
        </p:nvSpPr>
        <p:spPr>
          <a:xfrm>
            <a:off x="961249" y="559314"/>
            <a:ext cx="9905998" cy="1905000"/>
          </a:xfrm>
        </p:spPr>
        <p:txBody>
          <a:bodyPr/>
          <a:lstStyle/>
          <a:p>
            <a:r>
              <a:rPr lang="en-IN" dirty="0">
                <a:solidFill>
                  <a:srgbClr val="FFC000"/>
                </a:solidFill>
              </a:rPr>
              <a:t>                 Topic: Online Voting System</a:t>
            </a:r>
            <a:endParaRPr lang="en-US" dirty="0">
              <a:solidFill>
                <a:srgbClr val="FFC000"/>
              </a:solidFill>
            </a:endParaRPr>
          </a:p>
        </p:txBody>
      </p:sp>
      <p:pic>
        <p:nvPicPr>
          <p:cNvPr id="4" name="Picture 4">
            <a:extLst>
              <a:ext uri="{FF2B5EF4-FFF2-40B4-BE49-F238E27FC236}">
                <a16:creationId xmlns:a16="http://schemas.microsoft.com/office/drawing/2014/main" id="{5698288E-064F-4AFA-A288-0EC8F9A9CA71}"/>
              </a:ext>
            </a:extLst>
          </p:cNvPr>
          <p:cNvPicPr>
            <a:picLocks noGrp="1" noChangeAspect="1"/>
          </p:cNvPicPr>
          <p:nvPr>
            <p:ph idx="1"/>
          </p:nvPr>
        </p:nvPicPr>
        <p:blipFill>
          <a:blip r:embed="rId2"/>
          <a:stretch>
            <a:fillRect/>
          </a:stretch>
        </p:blipFill>
        <p:spPr>
          <a:xfrm>
            <a:off x="2957016" y="2464314"/>
            <a:ext cx="6511118" cy="3734044"/>
          </a:xfrm>
        </p:spPr>
      </p:pic>
    </p:spTree>
    <p:extLst>
      <p:ext uri="{BB962C8B-B14F-4D97-AF65-F5344CB8AC3E}">
        <p14:creationId xmlns:p14="http://schemas.microsoft.com/office/powerpoint/2010/main" val="188553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35F-87E9-4D5E-BFC2-A27A731DC25D}"/>
              </a:ext>
            </a:extLst>
          </p:cNvPr>
          <p:cNvSpPr>
            <a:spLocks noGrp="1"/>
          </p:cNvSpPr>
          <p:nvPr>
            <p:ph type="title"/>
          </p:nvPr>
        </p:nvSpPr>
        <p:spPr>
          <a:xfrm>
            <a:off x="871301" y="609600"/>
            <a:ext cx="9905998" cy="1124803"/>
          </a:xfrm>
        </p:spPr>
        <p:txBody>
          <a:bodyPr/>
          <a:lstStyle/>
          <a:p>
            <a:r>
              <a:rPr lang="en-IN" dirty="0"/>
              <a:t>                                  </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DE49C866-AAD2-497D-A46D-DA38F3F709A2}"/>
              </a:ext>
            </a:extLst>
          </p:cNvPr>
          <p:cNvSpPr>
            <a:spLocks noGrp="1"/>
          </p:cNvSpPr>
          <p:nvPr>
            <p:ph idx="1"/>
          </p:nvPr>
        </p:nvSpPr>
        <p:spPr>
          <a:xfrm>
            <a:off x="871301" y="2047164"/>
            <a:ext cx="9905998" cy="4201236"/>
          </a:xfrm>
        </p:spPr>
        <p:txBody>
          <a:bodyPr>
            <a:noAutofit/>
          </a:bodyPr>
          <a:lstStyle/>
          <a:p>
            <a:r>
              <a:rPr lang="en-IN" sz="2400" dirty="0"/>
              <a:t>Introduction</a:t>
            </a:r>
          </a:p>
          <a:p>
            <a:r>
              <a:rPr lang="en-IN" sz="2400" dirty="0"/>
              <a:t>Problem With Manual Voting</a:t>
            </a:r>
          </a:p>
          <a:p>
            <a:r>
              <a:rPr lang="en-IN" sz="2400" dirty="0"/>
              <a:t>Objective</a:t>
            </a:r>
          </a:p>
          <a:p>
            <a:r>
              <a:rPr lang="en-IN" sz="2400" dirty="0"/>
              <a:t> Security Issues</a:t>
            </a:r>
          </a:p>
          <a:p>
            <a:r>
              <a:rPr lang="en-IN" sz="2400" dirty="0"/>
              <a:t>Requirements for voter</a:t>
            </a:r>
          </a:p>
          <a:p>
            <a:r>
              <a:rPr lang="en-IN" sz="2400" dirty="0"/>
              <a:t>System Domain</a:t>
            </a:r>
          </a:p>
          <a:p>
            <a:pPr marL="0" indent="0">
              <a:buNone/>
            </a:pPr>
            <a:endParaRPr lang="en-IN" sz="2400" dirty="0"/>
          </a:p>
          <a:p>
            <a:endParaRPr lang="en-US" sz="2400" dirty="0"/>
          </a:p>
        </p:txBody>
      </p:sp>
      <p:pic>
        <p:nvPicPr>
          <p:cNvPr id="4" name="Picture 4">
            <a:extLst>
              <a:ext uri="{FF2B5EF4-FFF2-40B4-BE49-F238E27FC236}">
                <a16:creationId xmlns:a16="http://schemas.microsoft.com/office/drawing/2014/main" id="{A15A2FED-0A44-435A-8775-E64BE8A939CC}"/>
              </a:ext>
            </a:extLst>
          </p:cNvPr>
          <p:cNvPicPr>
            <a:picLocks noChangeAspect="1"/>
          </p:cNvPicPr>
          <p:nvPr/>
        </p:nvPicPr>
        <p:blipFill>
          <a:blip r:embed="rId2"/>
          <a:stretch>
            <a:fillRect/>
          </a:stretch>
        </p:blipFill>
        <p:spPr>
          <a:xfrm>
            <a:off x="7492052" y="0"/>
            <a:ext cx="4699947" cy="6858000"/>
          </a:xfrm>
          <a:prstGeom prst="rect">
            <a:avLst/>
          </a:prstGeom>
        </p:spPr>
      </p:pic>
      <p:sp>
        <p:nvSpPr>
          <p:cNvPr id="5" name="Title 1">
            <a:extLst>
              <a:ext uri="{FF2B5EF4-FFF2-40B4-BE49-F238E27FC236}">
                <a16:creationId xmlns:a16="http://schemas.microsoft.com/office/drawing/2014/main" id="{7016535E-B0BF-4BBD-9692-6D6D1A92A930}"/>
              </a:ext>
            </a:extLst>
          </p:cNvPr>
          <p:cNvSpPr txBox="1">
            <a:spLocks/>
          </p:cNvSpPr>
          <p:nvPr/>
        </p:nvSpPr>
        <p:spPr>
          <a:xfrm>
            <a:off x="0" y="609600"/>
            <a:ext cx="9905998" cy="112480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a:solidFill>
                  <a:srgbClr val="FFC000"/>
                </a:solidFill>
              </a:rPr>
              <a:t>			</a:t>
            </a:r>
            <a:r>
              <a:rPr lang="en-IN" sz="3600" b="1">
                <a:solidFill>
                  <a:srgbClr val="FFC000"/>
                </a:solidFill>
              </a:rPr>
              <a:t>content</a:t>
            </a:r>
            <a:endParaRPr lang="en-US" sz="3600" b="1" dirty="0">
              <a:solidFill>
                <a:srgbClr val="FFC000"/>
              </a:solidFill>
            </a:endParaRPr>
          </a:p>
        </p:txBody>
      </p:sp>
    </p:spTree>
    <p:extLst>
      <p:ext uri="{BB962C8B-B14F-4D97-AF65-F5344CB8AC3E}">
        <p14:creationId xmlns:p14="http://schemas.microsoft.com/office/powerpoint/2010/main" val="329047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EBE8-3976-4D20-AB54-7A0673209153}"/>
              </a:ext>
            </a:extLst>
          </p:cNvPr>
          <p:cNvSpPr>
            <a:spLocks noGrp="1"/>
          </p:cNvSpPr>
          <p:nvPr>
            <p:ph type="title"/>
          </p:nvPr>
        </p:nvSpPr>
        <p:spPr>
          <a:xfrm>
            <a:off x="1141413" y="-277640"/>
            <a:ext cx="9905998" cy="1905000"/>
          </a:xfrm>
        </p:spPr>
        <p:txBody>
          <a:bodyPr/>
          <a:lstStyle/>
          <a:p>
            <a:r>
              <a:rPr lang="en-IN" dirty="0"/>
              <a:t>                            </a:t>
            </a:r>
            <a:r>
              <a:rPr lang="en-IN" sz="3600" u="sng" dirty="0">
                <a:solidFill>
                  <a:srgbClr val="FFC000"/>
                </a:solidFill>
              </a:rPr>
              <a:t>Introduction</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76F86967-22BA-4AA7-9C41-7A88C2B8378C}"/>
              </a:ext>
            </a:extLst>
          </p:cNvPr>
          <p:cNvSpPr>
            <a:spLocks noGrp="1"/>
          </p:cNvSpPr>
          <p:nvPr>
            <p:ph idx="1"/>
          </p:nvPr>
        </p:nvSpPr>
        <p:spPr>
          <a:xfrm>
            <a:off x="1141413" y="1866899"/>
            <a:ext cx="9905998" cy="3124201"/>
          </a:xfrm>
        </p:spPr>
        <p:txBody>
          <a:bodyPr>
            <a:normAutofit lnSpcReduction="10000"/>
          </a:bodyPr>
          <a:lstStyle/>
          <a:p>
            <a:pPr algn="just">
              <a:lnSpc>
                <a:spcPct val="150000"/>
              </a:lnSpc>
            </a:pPr>
            <a:r>
              <a:rPr lang="en-IN" sz="2800" dirty="0"/>
              <a:t>An online voting system is a software plateform that allows groups to secureley conducts votes and election. High quality online voting system balance Bollot security,accessibility,and the overall requirements of an organization’s voting event.</a:t>
            </a:r>
            <a:endParaRPr lang="en-US" sz="2800" dirty="0"/>
          </a:p>
        </p:txBody>
      </p:sp>
    </p:spTree>
    <p:extLst>
      <p:ext uri="{BB962C8B-B14F-4D97-AF65-F5344CB8AC3E}">
        <p14:creationId xmlns:p14="http://schemas.microsoft.com/office/powerpoint/2010/main" val="417219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64D0-37EF-41F4-B899-4A322A25C9D5}"/>
              </a:ext>
            </a:extLst>
          </p:cNvPr>
          <p:cNvSpPr>
            <a:spLocks noGrp="1"/>
          </p:cNvSpPr>
          <p:nvPr>
            <p:ph type="ctrTitle"/>
          </p:nvPr>
        </p:nvSpPr>
        <p:spPr>
          <a:xfrm>
            <a:off x="1563806" y="326979"/>
            <a:ext cx="9104194" cy="2934267"/>
          </a:xfrm>
        </p:spPr>
        <p:txBody>
          <a:bodyPr>
            <a:normAutofit/>
          </a:bodyPr>
          <a:lstStyle/>
          <a:p>
            <a:pPr algn="just">
              <a:lnSpc>
                <a:spcPct val="150000"/>
              </a:lnSpc>
            </a:pPr>
            <a:r>
              <a:rPr lang="en-IN" sz="2000" dirty="0">
                <a:solidFill>
                  <a:schemeClr val="tx1"/>
                </a:solidFill>
                <a:latin typeface="Abadi" panose="020F0502020204030204" pitchFamily="34" charset="0"/>
                <a:cs typeface="Abadi" panose="020F0502020204030204" pitchFamily="34" charset="0"/>
              </a:rPr>
              <a:t>at their core, online voting system protect the integrityof your vote by preventing voters from being able to vote multiple times as a digital platform, they eliminate the need to gather in-person,cast,votes using papers,or buy any other means(eg Email,insecure service software</a:t>
            </a:r>
            <a:r>
              <a:rPr lang="en-IN" sz="2000" dirty="0">
                <a:latin typeface="Abadi" panose="020F0502020204030204" pitchFamily="34" charset="0"/>
                <a:cs typeface="Abadi" panose="020F0502020204030204" pitchFamily="34" charset="0"/>
              </a:rPr>
              <a:t>)</a:t>
            </a:r>
            <a:endParaRPr lang="en-US" sz="2000" dirty="0">
              <a:latin typeface="Abadi" panose="020F0502020204030204" pitchFamily="34" charset="0"/>
              <a:cs typeface="Abadi" panose="020F0502020204030204" pitchFamily="34" charset="0"/>
            </a:endParaRPr>
          </a:p>
        </p:txBody>
      </p:sp>
      <p:sp>
        <p:nvSpPr>
          <p:cNvPr id="4" name="Subtitle 3">
            <a:extLst>
              <a:ext uri="{FF2B5EF4-FFF2-40B4-BE49-F238E27FC236}">
                <a16:creationId xmlns:a16="http://schemas.microsoft.com/office/drawing/2014/main" id="{B2703D91-D9BC-40E4-8DF5-55E53FCFA3AF}"/>
              </a:ext>
            </a:extLst>
          </p:cNvPr>
          <p:cNvSpPr>
            <a:spLocks noGrp="1"/>
          </p:cNvSpPr>
          <p:nvPr>
            <p:ph type="subTitle" idx="1"/>
          </p:nvPr>
        </p:nvSpPr>
        <p:spPr>
          <a:xfrm>
            <a:off x="1563806" y="3596754"/>
            <a:ext cx="9104194" cy="2473656"/>
          </a:xfrm>
        </p:spPr>
        <p:txBody>
          <a:bodyPr>
            <a:normAutofit fontScale="77500" lnSpcReduction="20000"/>
          </a:bodyPr>
          <a:lstStyle/>
          <a:p>
            <a:pPr algn="just">
              <a:lnSpc>
                <a:spcPct val="160000"/>
              </a:lnSpc>
            </a:pPr>
            <a:r>
              <a:rPr lang="en-IN" sz="2800" b="0" i="0" dirty="0">
                <a:solidFill>
                  <a:schemeClr val="tx1"/>
                </a:solidFill>
                <a:effectLst/>
                <a:latin typeface="Abadi" panose="020F0502020204030204" pitchFamily="34" charset="0"/>
                <a:cs typeface="Abadi" panose="020F0502020204030204" pitchFamily="34" charset="0"/>
              </a:rPr>
              <a:t>You may hear an online voting system being referred to as an online election system, an online e voting system, or electronic voting. These all make reference to the same thing: a secure voting tool that allows your group to collect input from your group and closely scrutinize the results in real time</a:t>
            </a:r>
            <a:r>
              <a:rPr lang="en-IN" sz="1600" b="0" i="0" dirty="0">
                <a:solidFill>
                  <a:srgbClr val="34495E"/>
                </a:solidFill>
                <a:effectLst/>
                <a:latin typeface="sofia-pro"/>
              </a:rPr>
              <a:t>.</a:t>
            </a:r>
            <a:endParaRPr lang="en-US" sz="1600" dirty="0"/>
          </a:p>
        </p:txBody>
      </p:sp>
      <p:sp>
        <p:nvSpPr>
          <p:cNvPr id="5" name="Title 1">
            <a:extLst>
              <a:ext uri="{FF2B5EF4-FFF2-40B4-BE49-F238E27FC236}">
                <a16:creationId xmlns:a16="http://schemas.microsoft.com/office/drawing/2014/main" id="{C06F138B-0FB2-4A5C-ADC6-5DADC6C9A263}"/>
              </a:ext>
            </a:extLst>
          </p:cNvPr>
          <p:cNvSpPr txBox="1">
            <a:spLocks/>
          </p:cNvSpPr>
          <p:nvPr/>
        </p:nvSpPr>
        <p:spPr>
          <a:xfrm>
            <a:off x="-1284915" y="-1117410"/>
            <a:ext cx="9905998" cy="190500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4800" b="0" i="0" u="none" strike="noStrike" kern="1200" cap="all" spc="0" normalizeH="0" baseline="0" noProof="0"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uLnTx/>
                <a:uFillTx/>
                <a:latin typeface="Century Gothic" panose="020B0502020202020204"/>
                <a:ea typeface="+mj-ea"/>
                <a:cs typeface="+mj-cs"/>
              </a:rPr>
              <a:t>                            </a:t>
            </a:r>
            <a:r>
              <a:rPr kumimoji="0" lang="en-IN" sz="3600" b="0" i="0" u="sng" strike="noStrike" kern="1200" cap="all" spc="0" normalizeH="0" baseline="0" noProof="0" dirty="0">
                <a:ln w="3175" cmpd="sng">
                  <a:noFill/>
                </a:ln>
                <a:solidFill>
                  <a:srgbClr val="FFC000"/>
                </a:solidFill>
                <a:effectLst>
                  <a:glow rad="38100">
                    <a:prstClr val="black">
                      <a:lumMod val="65000"/>
                      <a:lumOff val="35000"/>
                      <a:alpha val="50000"/>
                    </a:prstClr>
                  </a:glow>
                  <a:outerShdw blurRad="28575" dist="31750" dir="13200000" algn="tl" rotWithShape="0">
                    <a:srgbClr val="000000">
                      <a:alpha val="25000"/>
                    </a:srgbClr>
                  </a:outerShdw>
                </a:effectLst>
                <a:uLnTx/>
                <a:uFillTx/>
                <a:latin typeface="Century Gothic" panose="020B0502020202020204"/>
                <a:ea typeface="+mj-ea"/>
                <a:cs typeface="+mj-cs"/>
              </a:rPr>
              <a:t>Introduction</a:t>
            </a:r>
            <a:endParaRPr kumimoji="0" lang="en-US" sz="3600" b="0" i="0" u="sng" strike="noStrike" kern="1200" cap="all" spc="0" normalizeH="0" baseline="0" noProof="0" dirty="0">
              <a:ln w="3175" cmpd="sng">
                <a:noFill/>
              </a:ln>
              <a:solidFill>
                <a:srgbClr val="FFC000"/>
              </a:solidFill>
              <a:effectLst>
                <a:glow rad="38100">
                  <a:prstClr val="black">
                    <a:lumMod val="65000"/>
                    <a:lumOff val="35000"/>
                    <a:alpha val="50000"/>
                  </a:prstClr>
                </a:glow>
                <a:outerShdw blurRad="28575" dist="31750" dir="13200000" algn="tl" rotWithShape="0">
                  <a:srgbClr val="000000">
                    <a:alpha val="25000"/>
                  </a:srgbClr>
                </a:outerShdw>
              </a:effectLst>
              <a:uLnTx/>
              <a:uFillTx/>
              <a:latin typeface="Century Gothic" panose="020B0502020202020204"/>
              <a:ea typeface="+mj-ea"/>
              <a:cs typeface="+mj-cs"/>
            </a:endParaRPr>
          </a:p>
        </p:txBody>
      </p:sp>
    </p:spTree>
    <p:extLst>
      <p:ext uri="{BB962C8B-B14F-4D97-AF65-F5344CB8AC3E}">
        <p14:creationId xmlns:p14="http://schemas.microsoft.com/office/powerpoint/2010/main" val="414680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4CBB-1350-4765-813E-64342AF2CD5A}"/>
              </a:ext>
            </a:extLst>
          </p:cNvPr>
          <p:cNvSpPr>
            <a:spLocks noGrp="1"/>
          </p:cNvSpPr>
          <p:nvPr>
            <p:ph type="title"/>
          </p:nvPr>
        </p:nvSpPr>
        <p:spPr>
          <a:xfrm>
            <a:off x="1141413" y="127948"/>
            <a:ext cx="9905998" cy="1478507"/>
          </a:xfrm>
        </p:spPr>
        <p:txBody>
          <a:bodyPr/>
          <a:lstStyle/>
          <a:p>
            <a:pPr algn="ctr"/>
            <a:r>
              <a:rPr lang="en-IN" sz="3600" u="sng" dirty="0">
                <a:solidFill>
                  <a:srgbClr val="FFC000"/>
                </a:solidFill>
              </a:rPr>
              <a:t>Problem with manual voting system</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12F96A44-66DF-4315-A76F-7668141A37F7}"/>
              </a:ext>
            </a:extLst>
          </p:cNvPr>
          <p:cNvSpPr>
            <a:spLocks noGrp="1"/>
          </p:cNvSpPr>
          <p:nvPr>
            <p:ph idx="1"/>
          </p:nvPr>
        </p:nvSpPr>
        <p:spPr>
          <a:xfrm>
            <a:off x="227464" y="1762836"/>
            <a:ext cx="11472648" cy="4321791"/>
          </a:xfrm>
        </p:spPr>
        <p:txBody>
          <a:bodyPr>
            <a:normAutofit/>
          </a:bodyPr>
          <a:lstStyle/>
          <a:p>
            <a:pPr algn="just">
              <a:buFont typeface="Wingdings" panose="05000000000000000000" pitchFamily="2" charset="2"/>
              <a:buChar char="§"/>
            </a:pPr>
            <a:r>
              <a:rPr lang="en-IN" sz="2800" dirty="0">
                <a:latin typeface="Abadi" panose="020F0502020204030204" pitchFamily="34" charset="0"/>
                <a:cs typeface="Abadi" panose="020F0502020204030204" pitchFamily="34" charset="0"/>
              </a:rPr>
              <a:t>	The problems of the existing manual system of voting include among 	others the following:</a:t>
            </a:r>
          </a:p>
          <a:p>
            <a:pPr marL="0" indent="0" algn="just">
              <a:buNone/>
            </a:pPr>
            <a:r>
              <a:rPr lang="en-IN" sz="2800" dirty="0">
                <a:latin typeface="Abadi" panose="020F0502020204030204" pitchFamily="34" charset="0"/>
                <a:cs typeface="Abadi" panose="020F0502020204030204" pitchFamily="34" charset="0"/>
              </a:rPr>
              <a:t>1.	Expensive and time consuming </a:t>
            </a:r>
          </a:p>
          <a:p>
            <a:pPr marL="0" indent="0" algn="just">
              <a:buNone/>
            </a:pPr>
            <a:r>
              <a:rPr lang="en-IN" sz="2800" dirty="0">
                <a:latin typeface="Abadi" panose="020F0502020204030204" pitchFamily="34" charset="0"/>
                <a:cs typeface="Abadi" panose="020F0502020204030204" pitchFamily="34" charset="0"/>
              </a:rPr>
              <a:t>2.	Too much paper work</a:t>
            </a:r>
          </a:p>
          <a:p>
            <a:pPr marL="0" indent="0" algn="just">
              <a:buNone/>
            </a:pPr>
            <a:r>
              <a:rPr lang="en-IN" sz="2800" dirty="0">
                <a:latin typeface="Abadi" panose="020F0502020204030204" pitchFamily="34" charset="0"/>
                <a:cs typeface="Abadi" panose="020F0502020204030204" pitchFamily="34" charset="0"/>
              </a:rPr>
              <a:t>3.	Errors during data entry</a:t>
            </a:r>
          </a:p>
          <a:p>
            <a:pPr marL="0" indent="0" algn="just">
              <a:buNone/>
            </a:pPr>
            <a:r>
              <a:rPr lang="en-IN" sz="2800" dirty="0">
                <a:latin typeface="Abadi" panose="020F0502020204030204" pitchFamily="34" charset="0"/>
                <a:cs typeface="Abadi" panose="020F0502020204030204" pitchFamily="34" charset="0"/>
              </a:rPr>
              <a:t>4.	Loss of registration forms</a:t>
            </a:r>
          </a:p>
          <a:p>
            <a:pPr marL="0" indent="0" algn="just">
              <a:buNone/>
            </a:pPr>
            <a:r>
              <a:rPr lang="en-IN" sz="2800" dirty="0">
                <a:latin typeface="Abadi" panose="020F0502020204030204" pitchFamily="34" charset="0"/>
                <a:cs typeface="Abadi" panose="020F0502020204030204" pitchFamily="34" charset="0"/>
              </a:rPr>
              <a:t>5.	Short time provided to view the voter register</a:t>
            </a:r>
          </a:p>
          <a:p>
            <a:pPr marL="0" indent="0">
              <a:buNone/>
            </a:pPr>
            <a:endParaRPr lang="en-IN" dirty="0"/>
          </a:p>
        </p:txBody>
      </p:sp>
    </p:spTree>
    <p:extLst>
      <p:ext uri="{BB962C8B-B14F-4D97-AF65-F5344CB8AC3E}">
        <p14:creationId xmlns:p14="http://schemas.microsoft.com/office/powerpoint/2010/main" val="132020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71C8-CA59-4F33-AFAE-4393FB7D6A3A}"/>
              </a:ext>
            </a:extLst>
          </p:cNvPr>
          <p:cNvSpPr>
            <a:spLocks noGrp="1"/>
          </p:cNvSpPr>
          <p:nvPr>
            <p:ph type="title"/>
          </p:nvPr>
        </p:nvSpPr>
        <p:spPr>
          <a:xfrm>
            <a:off x="1141413" y="241680"/>
            <a:ext cx="9905998" cy="1208396"/>
          </a:xfrm>
        </p:spPr>
        <p:txBody>
          <a:bodyPr/>
          <a:lstStyle/>
          <a:p>
            <a:r>
              <a:rPr lang="en-IN" dirty="0"/>
              <a:t>                                </a:t>
            </a:r>
            <a:r>
              <a:rPr lang="en-IN" sz="3600" u="sng" dirty="0">
                <a:solidFill>
                  <a:srgbClr val="FFC000"/>
                </a:solidFill>
              </a:rPr>
              <a:t>objectives</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FCC65169-744E-4DEE-B2F5-E401AEE64869}"/>
              </a:ext>
            </a:extLst>
          </p:cNvPr>
          <p:cNvSpPr>
            <a:spLocks noGrp="1"/>
          </p:cNvSpPr>
          <p:nvPr>
            <p:ph idx="1"/>
          </p:nvPr>
        </p:nvSpPr>
        <p:spPr>
          <a:xfrm>
            <a:off x="824753" y="313766"/>
            <a:ext cx="10222658" cy="6302554"/>
          </a:xfrm>
        </p:spPr>
        <p:txBody>
          <a:bodyPr/>
          <a:lstStyle/>
          <a:p>
            <a:pPr algn="just">
              <a:buFont typeface="Wingdings" panose="05000000000000000000" pitchFamily="2" charset="2"/>
              <a:buChar char="§"/>
            </a:pPr>
            <a:r>
              <a:rPr lang="en-IN" sz="2400" b="1" dirty="0">
                <a:latin typeface="Abadi" panose="020F0502020204030204" pitchFamily="34" charset="0"/>
                <a:cs typeface="Abadi" panose="020F0502020204030204" pitchFamily="34" charset="0"/>
              </a:rPr>
              <a:t>The specific objectives of the project include: -</a:t>
            </a:r>
          </a:p>
          <a:p>
            <a:pPr marL="0" indent="0" algn="just">
              <a:buNone/>
            </a:pPr>
            <a:endParaRPr lang="en-IN" sz="2400" dirty="0">
              <a:latin typeface="Abadi" panose="020F0502020204030204" pitchFamily="34" charset="0"/>
              <a:cs typeface="Abadi" panose="020F0502020204030204" pitchFamily="34" charset="0"/>
            </a:endParaRPr>
          </a:p>
          <a:p>
            <a:pPr marL="457200" indent="-457200" algn="just">
              <a:buFont typeface="+mj-lt"/>
              <a:buAutoNum type="arabicPeriod"/>
            </a:pPr>
            <a:r>
              <a:rPr lang="en-IN" sz="2400" dirty="0">
                <a:latin typeface="Abadi" panose="020F0502020204030204" pitchFamily="34" charset="0"/>
                <a:cs typeface="Abadi" panose="020F0502020204030204" pitchFamily="34" charset="0"/>
              </a:rPr>
              <a:t>Reviewing the existing/current voting process.</a:t>
            </a:r>
          </a:p>
          <a:p>
            <a:pPr marL="457200" indent="-457200" algn="just">
              <a:buFont typeface="+mj-lt"/>
              <a:buAutoNum type="arabicPeriod"/>
            </a:pPr>
            <a:r>
              <a:rPr lang="en-IN" sz="2400" dirty="0">
                <a:latin typeface="Abadi" panose="020F0502020204030204" pitchFamily="34" charset="0"/>
                <a:cs typeface="Abadi" panose="020F0502020204030204" pitchFamily="34" charset="0"/>
              </a:rPr>
              <a:t>Coming up with an automated voting system.</a:t>
            </a:r>
          </a:p>
          <a:p>
            <a:pPr marL="457200" indent="-457200" algn="just">
              <a:buFont typeface="+mj-lt"/>
              <a:buAutoNum type="arabicPeriod"/>
            </a:pPr>
            <a:r>
              <a:rPr lang="en-IN" sz="2400" dirty="0">
                <a:latin typeface="Abadi" panose="020F0502020204030204" pitchFamily="34" charset="0"/>
                <a:cs typeface="Abadi" panose="020F0502020204030204" pitchFamily="34" charset="0"/>
              </a:rPr>
              <a:t>Implementing a an automated online voting system.</a:t>
            </a:r>
          </a:p>
          <a:p>
            <a:pPr marL="457200" indent="-457200" algn="just">
              <a:buFont typeface="+mj-lt"/>
              <a:buAutoNum type="arabicPeriod"/>
            </a:pPr>
            <a:r>
              <a:rPr lang="en-IN" sz="2400" dirty="0">
                <a:latin typeface="Abadi" panose="020F0502020204030204" pitchFamily="34" charset="0"/>
                <a:cs typeface="Abadi" panose="020F0502020204030204" pitchFamily="34" charset="0"/>
              </a:rPr>
              <a:t>Validating the system to ensure that only legible voters are allowed to vote</a:t>
            </a:r>
            <a:r>
              <a:rPr lang="en-IN" dirty="0">
                <a:latin typeface="Abadi" panose="020F0502020204030204" pitchFamily="34" charset="0"/>
                <a:cs typeface="Abadi" panose="020F0502020204030204" pitchFamily="34" charset="0"/>
              </a:rPr>
              <a:t>.</a:t>
            </a:r>
            <a:endParaRPr lang="en-US" dirty="0">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296563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B564A27-08C2-4439-AB68-F56C8AD3282C}"/>
              </a:ext>
            </a:extLst>
          </p:cNvPr>
          <p:cNvPicPr>
            <a:picLocks noChangeAspect="1"/>
          </p:cNvPicPr>
          <p:nvPr/>
        </p:nvPicPr>
        <p:blipFill>
          <a:blip r:embed="rId2">
            <a:alphaModFix amt="50000"/>
          </a:blip>
          <a:stretch>
            <a:fillRect/>
          </a:stretch>
        </p:blipFill>
        <p:spPr>
          <a:xfrm>
            <a:off x="-377875" y="0"/>
            <a:ext cx="14352494" cy="8061378"/>
          </a:xfrm>
          <a:prstGeom prst="rect">
            <a:avLst/>
          </a:prstGeom>
          <a:ln>
            <a:noFill/>
          </a:ln>
          <a:effectLst>
            <a:outerShdw blurRad="190500" algn="tl" rotWithShape="0">
              <a:srgbClr val="000000">
                <a:alpha val="70000"/>
              </a:srgbClr>
            </a:outerShdw>
          </a:effectLst>
        </p:spPr>
      </p:pic>
      <p:sp>
        <p:nvSpPr>
          <p:cNvPr id="5" name="Title 1">
            <a:extLst>
              <a:ext uri="{FF2B5EF4-FFF2-40B4-BE49-F238E27FC236}">
                <a16:creationId xmlns:a16="http://schemas.microsoft.com/office/drawing/2014/main" id="{22CF57E0-327A-4D27-B717-63912CC1B723}"/>
              </a:ext>
            </a:extLst>
          </p:cNvPr>
          <p:cNvSpPr>
            <a:spLocks noGrp="1"/>
          </p:cNvSpPr>
          <p:nvPr>
            <p:ph type="title"/>
          </p:nvPr>
        </p:nvSpPr>
        <p:spPr>
          <a:xfrm>
            <a:off x="661988" y="128588"/>
            <a:ext cx="10385425" cy="1349375"/>
          </a:xfrm>
        </p:spPr>
        <p:txBody>
          <a:bodyPr/>
          <a:lstStyle/>
          <a:p>
            <a:pPr algn="ctr"/>
            <a:r>
              <a:rPr lang="en-IN" sz="3600" u="sng" dirty="0">
                <a:solidFill>
                  <a:srgbClr val="FFC000"/>
                </a:solidFill>
              </a:rPr>
              <a:t>security issue</a:t>
            </a:r>
            <a:endParaRPr lang="en-US" sz="3600" u="sng" dirty="0">
              <a:solidFill>
                <a:srgbClr val="FFC000"/>
              </a:solidFill>
            </a:endParaRPr>
          </a:p>
        </p:txBody>
      </p:sp>
      <p:sp>
        <p:nvSpPr>
          <p:cNvPr id="3" name="Content Placeholder 2">
            <a:extLst>
              <a:ext uri="{FF2B5EF4-FFF2-40B4-BE49-F238E27FC236}">
                <a16:creationId xmlns:a16="http://schemas.microsoft.com/office/drawing/2014/main" id="{F5D55F3A-66AE-46C2-9F66-08461FABDE1B}"/>
              </a:ext>
            </a:extLst>
          </p:cNvPr>
          <p:cNvSpPr>
            <a:spLocks noGrp="1"/>
          </p:cNvSpPr>
          <p:nvPr>
            <p:ph idx="1"/>
          </p:nvPr>
        </p:nvSpPr>
        <p:spPr>
          <a:xfrm>
            <a:off x="901701" y="1912072"/>
            <a:ext cx="9905998" cy="3483022"/>
          </a:xfrm>
        </p:spPr>
        <p:txBody>
          <a:bodyPr>
            <a:normAutofit fontScale="92500" lnSpcReduction="20000"/>
          </a:bodyPr>
          <a:lstStyle/>
          <a:p>
            <a:pPr algn="just">
              <a:lnSpc>
                <a:spcPct val="160000"/>
              </a:lnSpc>
            </a:pPr>
            <a:r>
              <a:rPr lang="en-IN" sz="2400" dirty="0">
                <a:solidFill>
                  <a:schemeClr val="tx1"/>
                </a:solidFill>
                <a:latin typeface="Abadi" panose="020F0502020204030204" pitchFamily="34" charset="0"/>
                <a:cs typeface="Abadi" panose="020F0502020204030204" pitchFamily="34" charset="0"/>
              </a:rPr>
              <a:t>Foreign Expreience revealed that they are  often confronted by security issues. While the online voting system is running. The origin of the security issues was due to know to only outsider (such as voters and attackers) but also insider(such as system develoer and administrator),even just because the inheritance. Of some objecting the source code are unstable.these errors cause the voting system to crash. The proposed solution  were cores ponding outend to hold back these attackers.</a:t>
            </a:r>
          </a:p>
          <a:p>
            <a:pPr marL="0" indent="0">
              <a:lnSpc>
                <a:spcPct val="160000"/>
              </a:lnSpc>
              <a:buNone/>
            </a:pPr>
            <a:endParaRPr lang="en-IN" sz="2400" dirty="0">
              <a:solidFill>
                <a:schemeClr val="tx1"/>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20690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0E22A-271B-49C2-A70A-5EE76B5D8D04}"/>
              </a:ext>
            </a:extLst>
          </p:cNvPr>
          <p:cNvSpPr>
            <a:spLocks noGrp="1"/>
          </p:cNvSpPr>
          <p:nvPr>
            <p:ph idx="1"/>
          </p:nvPr>
        </p:nvSpPr>
        <p:spPr>
          <a:xfrm>
            <a:off x="269081" y="1919288"/>
            <a:ext cx="11650664" cy="3674442"/>
          </a:xfrm>
        </p:spPr>
        <p:txBody>
          <a:bodyPr/>
          <a:lstStyle/>
          <a:p>
            <a:pPr marL="0" indent="0">
              <a:buNone/>
            </a:pPr>
            <a:endParaRPr lang="en-IN" sz="3200" dirty="0">
              <a:solidFill>
                <a:srgbClr val="FFC000"/>
              </a:solidFill>
              <a:latin typeface="Abadi" panose="020F0502020204030204" pitchFamily="34" charset="0"/>
              <a:cs typeface="Abadi" panose="020F0502020204030204" pitchFamily="34" charset="0"/>
            </a:endParaRPr>
          </a:p>
          <a:p>
            <a:pPr>
              <a:lnSpc>
                <a:spcPct val="150000"/>
              </a:lnSpc>
            </a:pPr>
            <a:r>
              <a:rPr lang="en-IN" sz="2800" dirty="0">
                <a:latin typeface="Abadi" panose="020F0502020204030204" pitchFamily="34" charset="0"/>
                <a:cs typeface="Abadi" panose="020F0502020204030204" pitchFamily="34" charset="0"/>
              </a:rPr>
              <a:t>For ex: to avoid hacker making incursion into the voting system via network,we can design our system to transmit data without network.</a:t>
            </a:r>
          </a:p>
          <a:p>
            <a:pPr>
              <a:lnSpc>
                <a:spcPct val="150000"/>
              </a:lnSpc>
            </a:pPr>
            <a:r>
              <a:rPr lang="en-IN" sz="2800" dirty="0">
                <a:latin typeface="Abadi" panose="020F0502020204030204" pitchFamily="34" charset="0"/>
                <a:cs typeface="Abadi" panose="020F0502020204030204" pitchFamily="34" charset="0"/>
              </a:rPr>
              <a:t>Another ex: is to limit voter to input particular data so,taht we can prevent the command iniection from running.</a:t>
            </a:r>
          </a:p>
          <a:p>
            <a:endParaRPr lang="en-US" dirty="0"/>
          </a:p>
        </p:txBody>
      </p:sp>
      <p:sp>
        <p:nvSpPr>
          <p:cNvPr id="6" name="Title 1">
            <a:extLst>
              <a:ext uri="{FF2B5EF4-FFF2-40B4-BE49-F238E27FC236}">
                <a16:creationId xmlns:a16="http://schemas.microsoft.com/office/drawing/2014/main" id="{B0D2E41E-7D66-4B2A-97B9-AEE9BC0021CC}"/>
              </a:ext>
            </a:extLst>
          </p:cNvPr>
          <p:cNvSpPr>
            <a:spLocks noGrp="1"/>
          </p:cNvSpPr>
          <p:nvPr>
            <p:ph type="title"/>
          </p:nvPr>
        </p:nvSpPr>
        <p:spPr>
          <a:xfrm>
            <a:off x="1141413" y="609600"/>
            <a:ext cx="9906000" cy="1309688"/>
          </a:xfrm>
        </p:spPr>
        <p:txBody>
          <a:bodyPr/>
          <a:lstStyle/>
          <a:p>
            <a:pPr algn="ctr"/>
            <a:r>
              <a:rPr lang="en-IN" sz="3600" u="sng" spc="300" dirty="0" err="1">
                <a:solidFill>
                  <a:srgbClr val="FFC000"/>
                </a:solidFill>
              </a:rPr>
              <a:t>sOlution</a:t>
            </a:r>
            <a:endParaRPr lang="en-US" sz="3600" u="sng" spc="300" dirty="0">
              <a:solidFill>
                <a:srgbClr val="FFC000"/>
              </a:solidFill>
            </a:endParaRPr>
          </a:p>
        </p:txBody>
      </p:sp>
    </p:spTree>
    <p:extLst>
      <p:ext uri="{BB962C8B-B14F-4D97-AF65-F5344CB8AC3E}">
        <p14:creationId xmlns:p14="http://schemas.microsoft.com/office/powerpoint/2010/main" val="1076222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5323C1DA63624F9505206E8947A975" ma:contentTypeVersion="0" ma:contentTypeDescription="Create a new document." ma:contentTypeScope="" ma:versionID="385d62126de5b22b6e5fe225a614e8ad">
  <xsd:schema xmlns:xsd="http://www.w3.org/2001/XMLSchema" xmlns:xs="http://www.w3.org/2001/XMLSchema" xmlns:p="http://schemas.microsoft.com/office/2006/metadata/properties" targetNamespace="http://schemas.microsoft.com/office/2006/metadata/properties" ma:root="true" ma:fieldsID="cd3590cb627234fbff11d02fcb0320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743E25-33FD-453C-8FC6-D6DE2CEA47D0}">
  <ds:schemaRefs>
    <ds:schemaRef ds:uri="http://schemas.microsoft.com/sharepoint/v3/contenttype/forms"/>
  </ds:schemaRefs>
</ds:datastoreItem>
</file>

<file path=customXml/itemProps2.xml><?xml version="1.0" encoding="utf-8"?>
<ds:datastoreItem xmlns:ds="http://schemas.openxmlformats.org/officeDocument/2006/customXml" ds:itemID="{E7AF2585-5346-4049-A06F-DE49C0E99D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36AA34F-C6AF-4ED3-8F92-A9018C2C2B2D}">
  <ds:schemaRefs>
    <ds:schemaRef ds:uri="http://schemas.microsoft.com/office/2006/documentManagement/types"/>
    <ds:schemaRef ds:uri="http://schemas.microsoft.com/office/infopath/2007/PartnerControls"/>
    <ds:schemaRef ds:uri="http://purl.org/dc/term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TotalTime>
  <Words>621</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Amasis MT Pro Light</vt:lpstr>
      <vt:lpstr>Arial</vt:lpstr>
      <vt:lpstr>Century Gothic</vt:lpstr>
      <vt:lpstr>Georgia Pro Cond Black</vt:lpstr>
      <vt:lpstr>sofia-pro</vt:lpstr>
      <vt:lpstr>Times New Roman</vt:lpstr>
      <vt:lpstr>Wingdings</vt:lpstr>
      <vt:lpstr>Mesh</vt:lpstr>
      <vt:lpstr>Department of information technology</vt:lpstr>
      <vt:lpstr>                 Topic: Online Voting System</vt:lpstr>
      <vt:lpstr>                                  </vt:lpstr>
      <vt:lpstr>                            Introduction</vt:lpstr>
      <vt:lpstr>at their core, online voting system protect the integrityof your vote by preventing voters from being able to vote multiple times as a digital platform, they eliminate the need to gather in-person,cast,votes using papers,or buy any other means(eg Email,insecure service software)</vt:lpstr>
      <vt:lpstr>Problem with manual voting system</vt:lpstr>
      <vt:lpstr>                                objectives</vt:lpstr>
      <vt:lpstr>security issue</vt:lpstr>
      <vt:lpstr>sOlution</vt:lpstr>
      <vt:lpstr>                         Requirements For Voter</vt:lpstr>
      <vt:lpstr>PowerPoint Presentation</vt:lpstr>
      <vt:lpstr>PowerPoint Presentation</vt:lpstr>
      <vt:lpstr>PowerPoint Presentation</vt:lpstr>
      <vt:lpstr>                          System Domain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TECHCULTURE</dc:title>
  <dc:creator>yuvraj nagar shristi sisodiya</dc:creator>
  <cp:lastModifiedBy>SHRISTI SISODIYA</cp:lastModifiedBy>
  <cp:revision>41</cp:revision>
  <dcterms:created xsi:type="dcterms:W3CDTF">2022-04-09T09:23:21Z</dcterms:created>
  <dcterms:modified xsi:type="dcterms:W3CDTF">2022-04-30T07:14:00Z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0x010100135323C1DA63624F9505206E8947A975</vt:lpwstr>
  </property>
</Properties>
</file>