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rull\Desktop\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7265-4262-AA94-A9CF7B5BE5AE}"/>
            </c:ext>
          </c:extLst>
        </c:ser>
        <c:ser>
          <c:idx val="1"/>
          <c:order val="1"/>
          <c:tx>
            <c:strRef>
              <c:f>Sheet2!$C$3:$C$4</c:f>
              <c:strCache>
                <c:ptCount val="1"/>
                <c:pt idx="0">
                  <c:v>Fully Meets</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7265-4262-AA94-A9CF7B5BE5AE}"/>
            </c:ext>
          </c:extLst>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7265-4262-AA94-A9CF7B5BE5AE}"/>
            </c:ext>
          </c:extLst>
        </c:ser>
        <c:ser>
          <c:idx val="3"/>
          <c:order val="3"/>
          <c:tx>
            <c:strRef>
              <c:f>Sheet2!$E$3:$E$4</c:f>
              <c:strCache>
                <c:ptCount val="1"/>
                <c:pt idx="0">
                  <c:v>PIP</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7265-4262-AA94-A9CF7B5BE5AE}"/>
            </c:ext>
          </c:extLst>
        </c:ser>
        <c:dLbls>
          <c:showLegendKey val="0"/>
          <c:showVal val="0"/>
          <c:showCatName val="0"/>
          <c:showSerName val="0"/>
          <c:showPercent val="0"/>
          <c:showBubbleSize val="0"/>
        </c:dLbls>
        <c:gapWidth val="219"/>
        <c:overlap val="-27"/>
        <c:axId val="1884021104"/>
        <c:axId val="1884017744"/>
      </c:barChart>
      <c:catAx>
        <c:axId val="188402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017744"/>
        <c:crosses val="autoZero"/>
        <c:auto val="1"/>
        <c:lblAlgn val="ctr"/>
        <c:lblOffset val="100"/>
        <c:noMultiLvlLbl val="0"/>
      </c:catAx>
      <c:valAx>
        <c:axId val="1884017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021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61963-8312-4039-8630-6FCA6BECFBDD}" type="datetimeFigureOut">
              <a:rPr lang="en-IN" smtClean="0"/>
              <a:t>10-09-2024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B076EC6-03BC-4D69-9C84-86F1CF2D811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416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1963-8312-4039-8630-6FCA6BECFBDD}"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76EC6-03BC-4D69-9C84-86F1CF2D811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901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1963-8312-4039-8630-6FCA6BECFBDD}"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76EC6-03BC-4D69-9C84-86F1CF2D811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664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1963-8312-4039-8630-6FCA6BECFBDD}"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76EC6-03BC-4D69-9C84-86F1CF2D811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50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61963-8312-4039-8630-6FCA6BECFBDD}"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76EC6-03BC-4D69-9C84-86F1CF2D811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171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61963-8312-4039-8630-6FCA6BECFBDD}"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76EC6-03BC-4D69-9C84-86F1CF2D811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61963-8312-4039-8630-6FCA6BECFBDD}"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076EC6-03BC-4D69-9C84-86F1CF2D811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03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61963-8312-4039-8630-6FCA6BECFBDD}"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076EC6-03BC-4D69-9C84-86F1CF2D811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64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61963-8312-4039-8630-6FCA6BECFBDD}"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076EC6-03BC-4D69-9C84-86F1CF2D811C}" type="slidenum">
              <a:rPr lang="en-IN" smtClean="0"/>
              <a:t>‹#›</a:t>
            </a:fld>
            <a:endParaRPr lang="en-IN"/>
          </a:p>
        </p:txBody>
      </p:sp>
    </p:spTree>
    <p:extLst>
      <p:ext uri="{BB962C8B-B14F-4D97-AF65-F5344CB8AC3E}">
        <p14:creationId xmlns:p14="http://schemas.microsoft.com/office/powerpoint/2010/main" val="187247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F61963-8312-4039-8630-6FCA6BECFBDD}"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76EC6-03BC-4D69-9C84-86F1CF2D811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21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F61963-8312-4039-8630-6FCA6BECFBDD}" type="datetimeFigureOut">
              <a:rPr lang="en-IN" smtClean="0"/>
              <a:t>10-09-2024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B076EC6-03BC-4D69-9C84-86F1CF2D811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8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F61963-8312-4039-8630-6FCA6BECFBDD}" type="datetimeFigureOut">
              <a:rPr lang="en-IN" smtClean="0"/>
              <a:t>10-09-2024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B076EC6-03BC-4D69-9C84-86F1CF2D811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978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2615-5D0E-1D30-729D-143DA3DFBD14}"/>
              </a:ext>
            </a:extLst>
          </p:cNvPr>
          <p:cNvSpPr>
            <a:spLocks noGrp="1"/>
          </p:cNvSpPr>
          <p:nvPr>
            <p:ph type="ctrTitle"/>
          </p:nvPr>
        </p:nvSpPr>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IN" dirty="0"/>
          </a:p>
        </p:txBody>
      </p:sp>
      <p:sp>
        <p:nvSpPr>
          <p:cNvPr id="3" name="Subtitle 2">
            <a:extLst>
              <a:ext uri="{FF2B5EF4-FFF2-40B4-BE49-F238E27FC236}">
                <a16:creationId xmlns:a16="http://schemas.microsoft.com/office/drawing/2014/main" id="{84B0ED91-E344-2E00-4588-725E13B82BC6}"/>
              </a:ext>
            </a:extLst>
          </p:cNvPr>
          <p:cNvSpPr>
            <a:spLocks noGrp="1"/>
          </p:cNvSpPr>
          <p:nvPr>
            <p:ph type="subTitle" idx="1"/>
          </p:nvPr>
        </p:nvSpPr>
        <p:spPr/>
        <p:txBody>
          <a:bodyPr>
            <a:noAutofit/>
          </a:bodyPr>
          <a:lstStyle/>
          <a:p>
            <a:r>
              <a:rPr lang="en-US" sz="2400" dirty="0"/>
              <a:t>STUDENT NAME:  </a:t>
            </a:r>
            <a:r>
              <a:rPr lang="en-US" sz="2400" dirty="0" err="1"/>
              <a:t>S.Shri</a:t>
            </a:r>
            <a:r>
              <a:rPr lang="en-US" sz="2400" dirty="0"/>
              <a:t> </a:t>
            </a:r>
            <a:r>
              <a:rPr lang="en-US" sz="2400" dirty="0" err="1"/>
              <a:t>vignaya</a:t>
            </a:r>
            <a:endParaRPr lang="en-US" sz="2400" dirty="0"/>
          </a:p>
          <a:p>
            <a:r>
              <a:rPr lang="en-US" sz="2400" dirty="0"/>
              <a:t>REGISTER NO: 312216294</a:t>
            </a:r>
          </a:p>
          <a:p>
            <a:r>
              <a:rPr lang="en-US" sz="2400" dirty="0"/>
              <a:t>DEPARTMENT:  </a:t>
            </a:r>
            <a:r>
              <a:rPr lang="en-US" sz="2400" dirty="0" err="1"/>
              <a:t>bcom</a:t>
            </a:r>
            <a:r>
              <a:rPr lang="en-US" sz="2400" dirty="0"/>
              <a:t> general</a:t>
            </a:r>
          </a:p>
          <a:p>
            <a:r>
              <a:rPr lang="en-US" sz="2400" dirty="0"/>
              <a:t>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a:t>
            </a:r>
            <a:r>
              <a:rPr lang="en-US" sz="2400" dirty="0" err="1"/>
              <a:t>jain</a:t>
            </a:r>
            <a:r>
              <a:rPr lang="en-US" sz="2400" dirty="0"/>
              <a:t> college for women</a:t>
            </a:r>
          </a:p>
          <a:p>
            <a:r>
              <a:rPr lang="en-US" sz="2400" dirty="0"/>
              <a:t> </a:t>
            </a:r>
            <a:endParaRPr lang="en-IN" sz="2400" dirty="0"/>
          </a:p>
        </p:txBody>
      </p:sp>
    </p:spTree>
    <p:extLst>
      <p:ext uri="{BB962C8B-B14F-4D97-AF65-F5344CB8AC3E}">
        <p14:creationId xmlns:p14="http://schemas.microsoft.com/office/powerpoint/2010/main" val="776776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3544-559C-D930-B7CA-4E0DF7027C4D}"/>
              </a:ext>
            </a:extLst>
          </p:cNvPr>
          <p:cNvSpPr>
            <a:spLocks noGrp="1"/>
          </p:cNvSpPr>
          <p:nvPr>
            <p:ph type="title"/>
          </p:nvPr>
        </p:nvSpPr>
        <p:spPr/>
        <p:txBody>
          <a:bodyPr/>
          <a:lstStyle/>
          <a:p>
            <a:r>
              <a:rPr lang="en-IN" sz="3200" b="1" spc="15" dirty="0">
                <a:latin typeface="Trebuchet MS"/>
                <a:cs typeface="Trebuchet MS"/>
              </a:rPr>
              <a:t>M</a:t>
            </a:r>
            <a:r>
              <a:rPr lang="en-IN" sz="3200" b="1" dirty="0">
                <a:latin typeface="Trebuchet MS"/>
                <a:cs typeface="Trebuchet MS"/>
              </a:rPr>
              <a:t>O</a:t>
            </a:r>
            <a:r>
              <a:rPr lang="en-IN" sz="3200" b="1" spc="-15" dirty="0">
                <a:latin typeface="Trebuchet MS"/>
                <a:cs typeface="Trebuchet MS"/>
              </a:rPr>
              <a:t>D</a:t>
            </a:r>
            <a:r>
              <a:rPr lang="en-IN" sz="3200" b="1" spc="-35" dirty="0">
                <a:latin typeface="Trebuchet MS"/>
                <a:cs typeface="Trebuchet MS"/>
              </a:rPr>
              <a:t>E</a:t>
            </a:r>
            <a:r>
              <a:rPr lang="en-IN" sz="3200" b="1" spc="-30" dirty="0">
                <a:latin typeface="Trebuchet MS"/>
                <a:cs typeface="Trebuchet MS"/>
              </a:rPr>
              <a:t>LL</a:t>
            </a:r>
            <a:r>
              <a:rPr lang="en-IN" sz="3200" b="1" spc="-5" dirty="0">
                <a:latin typeface="Trebuchet MS"/>
                <a:cs typeface="Trebuchet MS"/>
              </a:rPr>
              <a:t>I</a:t>
            </a:r>
            <a:r>
              <a:rPr lang="en-IN" sz="3200" b="1" spc="30" dirty="0">
                <a:latin typeface="Trebuchet MS"/>
                <a:cs typeface="Trebuchet MS"/>
              </a:rPr>
              <a:t>N</a:t>
            </a:r>
            <a:r>
              <a:rPr lang="en-IN" sz="3200" b="1" spc="5" dirty="0">
                <a:latin typeface="Trebuchet MS"/>
                <a:cs typeface="Trebuchet MS"/>
              </a:rPr>
              <a:t>G</a:t>
            </a:r>
            <a:br>
              <a:rPr lang="en-IN" sz="32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E4C962F2-043C-82F2-BE41-1934534D6423}"/>
              </a:ext>
            </a:extLst>
          </p:cNvPr>
          <p:cNvSpPr>
            <a:spLocks noGrp="1"/>
          </p:cNvSpPr>
          <p:nvPr>
            <p:ph idx="1"/>
          </p:nvPr>
        </p:nvSpPr>
        <p:spPr/>
        <p:txBody>
          <a:bodyPr/>
          <a:lstStyle/>
          <a:p>
            <a:r>
              <a:rPr lang="en-US" dirty="0"/>
              <a:t>The project will involve:- </a:t>
            </a:r>
          </a:p>
          <a:p>
            <a:r>
              <a:rPr lang="en-US" dirty="0"/>
              <a:t>Data cleaning and preprocessing to handle missing or inconsistent data.-</a:t>
            </a:r>
          </a:p>
          <a:p>
            <a:r>
              <a:rPr lang="en-US" dirty="0"/>
              <a:t> Creating weighted scores for each KPI to standardize performance metrics.-</a:t>
            </a:r>
          </a:p>
          <a:p>
            <a:r>
              <a:rPr lang="en-US" dirty="0"/>
              <a:t> Developing an Excel dashboard using formulas, pivot tables, and visual elements like charts and graphs.-</a:t>
            </a:r>
          </a:p>
          <a:p>
            <a:r>
              <a:rPr lang="en-US" dirty="0"/>
              <a:t> Conducting trend analysis and generating reports based on different performance parameters.</a:t>
            </a:r>
            <a:endParaRPr lang="en-IN" dirty="0"/>
          </a:p>
        </p:txBody>
      </p:sp>
    </p:spTree>
    <p:extLst>
      <p:ext uri="{BB962C8B-B14F-4D97-AF65-F5344CB8AC3E}">
        <p14:creationId xmlns:p14="http://schemas.microsoft.com/office/powerpoint/2010/main" val="4231269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06F-AE23-9FB5-89A5-4294BE16E915}"/>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ontent Placeholder 3">
            <a:extLst>
              <a:ext uri="{FF2B5EF4-FFF2-40B4-BE49-F238E27FC236}">
                <a16:creationId xmlns:a16="http://schemas.microsoft.com/office/drawing/2014/main" id="{39AFF0C4-7DDE-EB54-1605-E086A4602618}"/>
              </a:ext>
            </a:extLst>
          </p:cNvPr>
          <p:cNvGraphicFramePr>
            <a:graphicFrameLocks noGrp="1"/>
          </p:cNvGraphicFramePr>
          <p:nvPr>
            <p:ph idx="1"/>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605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B15C-5D3C-4115-491E-A782C0239C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5527EC65-49DF-9F30-756B-BFA2234205C6}"/>
              </a:ext>
            </a:extLst>
          </p:cNvPr>
          <p:cNvSpPr>
            <a:spLocks noGrp="1"/>
          </p:cNvSpPr>
          <p:nvPr>
            <p:ph idx="1"/>
          </p:nvPr>
        </p:nvSpPr>
        <p:spPr/>
        <p:txBody>
          <a:bodyPr/>
          <a:lstStyle/>
          <a:p>
            <a:r>
              <a:rPr lang="en-US" dirty="0"/>
              <a:t>This project demonstrates the effectiveness of Excel as a powerful tool for employee performance analysis. By creating a standardized, data-driven approach, organizations can make more informed decisions, optimize employee performance, and align individual objectives with organizational goals. The proposed Excel-based solution is cost-effective, easy to implement, and scalable for various organizational needs.</a:t>
            </a:r>
            <a:endParaRPr lang="en-IN" dirty="0"/>
          </a:p>
        </p:txBody>
      </p:sp>
    </p:spTree>
    <p:extLst>
      <p:ext uri="{BB962C8B-B14F-4D97-AF65-F5344CB8AC3E}">
        <p14:creationId xmlns:p14="http://schemas.microsoft.com/office/powerpoint/2010/main" val="45189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8AD1-7F3C-35CF-576F-BD14C041D523}"/>
              </a:ext>
            </a:extLst>
          </p:cNvPr>
          <p:cNvSpPr>
            <a:spLocks noGrp="1"/>
          </p:cNvSpPr>
          <p:nvPr>
            <p:ph type="title"/>
          </p:nvPr>
        </p:nvSpPr>
        <p:spPr/>
        <p:txBody>
          <a:bodyPr/>
          <a:lstStyle/>
          <a:p>
            <a:r>
              <a:rPr lang="en-IN" sz="3600" spc="5" dirty="0"/>
              <a:t>PROJECT</a:t>
            </a:r>
            <a:r>
              <a:rPr lang="en-IN" sz="3600" spc="-85" dirty="0"/>
              <a:t> </a:t>
            </a:r>
            <a:r>
              <a:rPr lang="en-IN" sz="3600" spc="25" dirty="0"/>
              <a:t>TITLE</a:t>
            </a:r>
            <a:endParaRPr lang="en-IN" dirty="0"/>
          </a:p>
        </p:txBody>
      </p:sp>
      <p:sp>
        <p:nvSpPr>
          <p:cNvPr id="3" name="Text Placeholder 2">
            <a:extLst>
              <a:ext uri="{FF2B5EF4-FFF2-40B4-BE49-F238E27FC236}">
                <a16:creationId xmlns:a16="http://schemas.microsoft.com/office/drawing/2014/main" id="{40C11F60-F431-EDEF-2BA4-15678F585EBC}"/>
              </a:ext>
            </a:extLst>
          </p:cNvPr>
          <p:cNvSpPr>
            <a:spLocks noGrp="1"/>
          </p:cNvSpPr>
          <p:nvPr>
            <p:ph type="body" idx="1"/>
          </p:nvPr>
        </p:nvSpPr>
        <p:spPr/>
        <p:txBody>
          <a:bodyPr>
            <a:normAutofit/>
          </a:bodyPr>
          <a:lstStyle/>
          <a:p>
            <a:r>
              <a:rPr lang="en-US" sz="2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p>
        </p:txBody>
      </p:sp>
    </p:spTree>
    <p:extLst>
      <p:ext uri="{BB962C8B-B14F-4D97-AF65-F5344CB8AC3E}">
        <p14:creationId xmlns:p14="http://schemas.microsoft.com/office/powerpoint/2010/main" val="247854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0414-357A-7A34-46D9-1C5165C722CB}"/>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4" name="TextBox 22">
            <a:extLst>
              <a:ext uri="{FF2B5EF4-FFF2-40B4-BE49-F238E27FC236}">
                <a16:creationId xmlns:a16="http://schemas.microsoft.com/office/drawing/2014/main" id="{D0827FA3-A9D4-0FE5-45BE-664C8C920E82}"/>
              </a:ext>
            </a:extLst>
          </p:cNvPr>
          <p:cNvSpPr txBox="1">
            <a:spLocks noGrp="1"/>
          </p:cNvSpPr>
          <p:nvPr>
            <p:ph idx="1"/>
          </p:nvPr>
        </p:nvSpPr>
        <p:spPr>
          <a:xfrm>
            <a:off x="1451578" y="1205242"/>
            <a:ext cx="9603275" cy="56398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78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5B6C-30D4-7DEF-FF8A-044C3FA0B8B3}"/>
              </a:ext>
            </a:extLst>
          </p:cNvPr>
          <p:cNvSpPr>
            <a:spLocks noGrp="1"/>
          </p:cNvSpPr>
          <p:nvPr>
            <p:ph type="title"/>
          </p:nvPr>
        </p:nvSpPr>
        <p:spPr/>
        <p:txBody>
          <a:bodyPr/>
          <a:lstStyle/>
          <a:p>
            <a:r>
              <a:rPr lang="en-IN" sz="3200" spc="-20" dirty="0"/>
              <a:t>P</a:t>
            </a:r>
            <a:r>
              <a:rPr lang="en-IN" sz="3200" spc="15" dirty="0"/>
              <a:t>ROB</a:t>
            </a:r>
            <a:r>
              <a:rPr lang="en-IN" sz="3200" spc="55" dirty="0"/>
              <a:t>L</a:t>
            </a:r>
            <a:r>
              <a:rPr lang="en-IN" sz="3200" spc="-20" dirty="0"/>
              <a:t>E</a:t>
            </a:r>
            <a:r>
              <a:rPr lang="en-IN" sz="3200" spc="20" dirty="0"/>
              <a:t>M</a:t>
            </a:r>
            <a:r>
              <a:rPr lang="en-IN" sz="3200" dirty="0"/>
              <a:t>	</a:t>
            </a:r>
            <a:r>
              <a:rPr lang="en-IN" sz="3200" spc="10" dirty="0"/>
              <a:t>S</a:t>
            </a:r>
            <a:r>
              <a:rPr lang="en-IN" sz="3200" spc="-370" dirty="0"/>
              <a:t>T</a:t>
            </a:r>
            <a:r>
              <a:rPr lang="en-IN" sz="3200" spc="-375" dirty="0"/>
              <a:t>A</a:t>
            </a:r>
            <a:r>
              <a:rPr lang="en-IN" sz="3200" spc="15" dirty="0"/>
              <a:t>T</a:t>
            </a:r>
            <a:r>
              <a:rPr lang="en-IN" sz="3200" spc="-10" dirty="0"/>
              <a:t>E</a:t>
            </a:r>
            <a:r>
              <a:rPr lang="en-IN" sz="3200" spc="-20" dirty="0"/>
              <a:t>ME</a:t>
            </a:r>
            <a:r>
              <a:rPr lang="en-IN" sz="3200" spc="10" dirty="0"/>
              <a:t>NT</a:t>
            </a:r>
            <a:endParaRPr lang="en-IN" dirty="0"/>
          </a:p>
        </p:txBody>
      </p:sp>
      <p:sp>
        <p:nvSpPr>
          <p:cNvPr id="3" name="Content Placeholder 2">
            <a:extLst>
              <a:ext uri="{FF2B5EF4-FFF2-40B4-BE49-F238E27FC236}">
                <a16:creationId xmlns:a16="http://schemas.microsoft.com/office/drawing/2014/main" id="{20C6747F-EF43-DE78-67C1-CAF212E28F07}"/>
              </a:ext>
            </a:extLst>
          </p:cNvPr>
          <p:cNvSpPr>
            <a:spLocks noGrp="1"/>
          </p:cNvSpPr>
          <p:nvPr>
            <p:ph idx="1"/>
          </p:nvPr>
        </p:nvSpPr>
        <p:spPr/>
        <p:txBody>
          <a:bodyPr/>
          <a:lstStyle/>
          <a:p>
            <a:pPr marL="0" indent="0">
              <a:buNone/>
            </a:pPr>
            <a:r>
              <a:rPr lang="en-US" dirty="0"/>
              <a:t>Organizations face challenges in accurately evaluating employee performance due to various factors such as inconsistent data collection, lack of standard metrics, and subjective assessments. This project aims to develop a systematic approach for analyzing employee performance using Excel, enabling management to make data-driven decisions that enhance productivity and employee development.</a:t>
            </a:r>
            <a:endParaRPr lang="en-IN" dirty="0"/>
          </a:p>
        </p:txBody>
      </p:sp>
    </p:spTree>
    <p:extLst>
      <p:ext uri="{BB962C8B-B14F-4D97-AF65-F5344CB8AC3E}">
        <p14:creationId xmlns:p14="http://schemas.microsoft.com/office/powerpoint/2010/main" val="257226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9732-88B5-3E96-DE54-8FC3664CE6B3}"/>
              </a:ext>
            </a:extLst>
          </p:cNvPr>
          <p:cNvSpPr>
            <a:spLocks noGrp="1"/>
          </p:cNvSpPr>
          <p:nvPr>
            <p:ph type="title"/>
          </p:nvPr>
        </p:nvSpPr>
        <p:spPr/>
        <p:txBody>
          <a:bodyPr/>
          <a:lstStyle/>
          <a:p>
            <a:r>
              <a:rPr lang="en-IN" sz="3200" spc="5" dirty="0"/>
              <a:t>PROJECT	</a:t>
            </a:r>
            <a:r>
              <a:rPr lang="en-IN" sz="3200" spc="-20" dirty="0"/>
              <a:t>OVERVIEW</a:t>
            </a:r>
            <a:endParaRPr lang="en-IN" dirty="0"/>
          </a:p>
        </p:txBody>
      </p:sp>
      <p:sp>
        <p:nvSpPr>
          <p:cNvPr id="3" name="Content Placeholder 2">
            <a:extLst>
              <a:ext uri="{FF2B5EF4-FFF2-40B4-BE49-F238E27FC236}">
                <a16:creationId xmlns:a16="http://schemas.microsoft.com/office/drawing/2014/main" id="{1CD1A0EC-3822-14FE-C1C7-821DBA16B1DD}"/>
              </a:ext>
            </a:extLst>
          </p:cNvPr>
          <p:cNvSpPr>
            <a:spLocks noGrp="1"/>
          </p:cNvSpPr>
          <p:nvPr>
            <p:ph idx="1"/>
          </p:nvPr>
        </p:nvSpPr>
        <p:spPr/>
        <p:txBody>
          <a:bodyPr/>
          <a:lstStyle/>
          <a:p>
            <a:r>
              <a:rPr lang="en-US" dirty="0"/>
              <a:t>The objective of this project is to utilize Excel to analyze employee performance data effectively. The project will focus on creating a comprehensive performance dashboard that includes key performance indicators (KPIs), visualizations, and analysis tools to identify high performers, underperformers, and performance trends over time. This will provide actionable insights for management to optimize workforce productivity and development.</a:t>
            </a:r>
            <a:endParaRPr lang="en-IN" dirty="0"/>
          </a:p>
        </p:txBody>
      </p:sp>
    </p:spTree>
    <p:extLst>
      <p:ext uri="{BB962C8B-B14F-4D97-AF65-F5344CB8AC3E}">
        <p14:creationId xmlns:p14="http://schemas.microsoft.com/office/powerpoint/2010/main" val="57155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837-26DC-1EC4-13E4-9B2396082FEB}"/>
              </a:ext>
            </a:extLst>
          </p:cNvPr>
          <p:cNvSpPr>
            <a:spLocks noGrp="1"/>
          </p:cNvSpPr>
          <p:nvPr>
            <p:ph type="title"/>
          </p:nvPr>
        </p:nvSpPr>
        <p:spPr/>
        <p:txBody>
          <a:bodyPr/>
          <a:lstStyle/>
          <a:p>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endParaRPr lang="en-IN" dirty="0"/>
          </a:p>
        </p:txBody>
      </p:sp>
      <p:sp>
        <p:nvSpPr>
          <p:cNvPr id="3" name="Content Placeholder 2">
            <a:extLst>
              <a:ext uri="{FF2B5EF4-FFF2-40B4-BE49-F238E27FC236}">
                <a16:creationId xmlns:a16="http://schemas.microsoft.com/office/drawing/2014/main" id="{0040902B-0787-57F3-8FB3-A44C610A7FE3}"/>
              </a:ext>
            </a:extLst>
          </p:cNvPr>
          <p:cNvSpPr>
            <a:spLocks noGrp="1"/>
          </p:cNvSpPr>
          <p:nvPr>
            <p:ph idx="1"/>
          </p:nvPr>
        </p:nvSpPr>
        <p:spPr/>
        <p:txBody>
          <a:bodyPr/>
          <a:lstStyle/>
          <a:p>
            <a:r>
              <a:rPr lang="en-US" dirty="0"/>
              <a:t>HR Managers: To evaluate and compare employee performance and make informed decisions on appraisals, promotions, or training.-</a:t>
            </a:r>
          </a:p>
          <a:p>
            <a:r>
              <a:rPr lang="en-US" dirty="0"/>
              <a:t>Team Leaders: To identify high and low-performing team members and strategize accordingly.- </a:t>
            </a:r>
          </a:p>
          <a:p>
            <a:r>
              <a:rPr lang="en-US" dirty="0"/>
              <a:t>Employees: To receive constructive feedback on their performance based on objective metrics.- </a:t>
            </a:r>
          </a:p>
          <a:p>
            <a:r>
              <a:rPr lang="en-US" dirty="0"/>
              <a:t>Executives: To gain insights into overall workforce productivity and alignment with strategic goals.</a:t>
            </a:r>
            <a:endParaRPr lang="en-IN" dirty="0"/>
          </a:p>
        </p:txBody>
      </p:sp>
    </p:spTree>
    <p:extLst>
      <p:ext uri="{BB962C8B-B14F-4D97-AF65-F5344CB8AC3E}">
        <p14:creationId xmlns:p14="http://schemas.microsoft.com/office/powerpoint/2010/main" val="267455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4423-92AC-1DE4-DBA8-188CF7700958}"/>
              </a:ext>
            </a:extLst>
          </p:cNvPr>
          <p:cNvSpPr>
            <a:spLocks noGrp="1"/>
          </p:cNvSpPr>
          <p:nvPr>
            <p:ph type="title"/>
          </p:nvPr>
        </p:nvSpPr>
        <p:spPr/>
        <p:txBody>
          <a:bodyPr/>
          <a:lstStyle/>
          <a:p>
            <a:r>
              <a:rPr lang="en-US" sz="3200" spc="10" dirty="0"/>
              <a:t>O</a:t>
            </a:r>
            <a:r>
              <a:rPr lang="en-US" sz="3200" spc="25" dirty="0"/>
              <a:t>U</a:t>
            </a:r>
            <a:r>
              <a:rPr lang="en-US" sz="3200" dirty="0"/>
              <a:t>R</a:t>
            </a:r>
            <a:r>
              <a:rPr lang="en-US" sz="3200" spc="5" dirty="0"/>
              <a:t> </a:t>
            </a:r>
            <a:r>
              <a:rPr lang="en-US" sz="3200" spc="25" dirty="0"/>
              <a:t>S</a:t>
            </a:r>
            <a:r>
              <a:rPr lang="en-US" sz="3200" spc="10" dirty="0"/>
              <a:t>O</a:t>
            </a:r>
            <a:r>
              <a:rPr lang="en-US" sz="3200" spc="25" dirty="0"/>
              <a:t>LU</a:t>
            </a:r>
            <a:r>
              <a:rPr lang="en-US" sz="3200" spc="-35" dirty="0"/>
              <a:t>T</a:t>
            </a:r>
            <a:r>
              <a:rPr lang="en-US" sz="3200" spc="-30" dirty="0"/>
              <a:t>I</a:t>
            </a:r>
            <a:r>
              <a:rPr lang="en-US" sz="3200" spc="10" dirty="0"/>
              <a:t>O</a:t>
            </a:r>
            <a:r>
              <a:rPr lang="en-US" sz="3200" dirty="0"/>
              <a:t>N</a:t>
            </a:r>
            <a:r>
              <a:rPr lang="en-US" sz="3200" spc="-345" dirty="0"/>
              <a:t> </a:t>
            </a:r>
            <a:r>
              <a:rPr lang="en-US" sz="3200" spc="-35" dirty="0"/>
              <a:t>A</a:t>
            </a:r>
            <a:r>
              <a:rPr lang="en-US" sz="3200" spc="-5" dirty="0"/>
              <a:t>N</a:t>
            </a:r>
            <a:r>
              <a:rPr lang="en-US" sz="3200" dirty="0"/>
              <a:t>D</a:t>
            </a:r>
            <a:r>
              <a:rPr lang="en-US" sz="3200" spc="35" dirty="0"/>
              <a:t> </a:t>
            </a:r>
            <a:r>
              <a:rPr lang="en-US" sz="3200" spc="-30" dirty="0"/>
              <a:t>I</a:t>
            </a:r>
            <a:r>
              <a:rPr lang="en-US" sz="3200" spc="-35" dirty="0"/>
              <a:t>T</a:t>
            </a:r>
            <a:r>
              <a:rPr lang="en-US" sz="3200" dirty="0"/>
              <a:t>S</a:t>
            </a:r>
            <a:r>
              <a:rPr lang="en-US" sz="3200" spc="60" dirty="0"/>
              <a:t> </a:t>
            </a:r>
            <a:r>
              <a:rPr lang="en-US" sz="3200" spc="-295" dirty="0"/>
              <a:t>V</a:t>
            </a:r>
            <a:r>
              <a:rPr lang="en-US" sz="3200" spc="-35" dirty="0"/>
              <a:t>A</a:t>
            </a:r>
            <a:r>
              <a:rPr lang="en-US" sz="3200" spc="25" dirty="0"/>
              <a:t>LU</a:t>
            </a:r>
            <a:r>
              <a:rPr lang="en-US" sz="3200" dirty="0"/>
              <a:t>E</a:t>
            </a:r>
            <a:r>
              <a:rPr lang="en-US" sz="3200" spc="-65" dirty="0"/>
              <a:t> </a:t>
            </a:r>
            <a:r>
              <a:rPr lang="en-US" sz="3200" spc="-15" dirty="0"/>
              <a:t>P</a:t>
            </a:r>
            <a:r>
              <a:rPr lang="en-US" sz="3200" spc="-30" dirty="0"/>
              <a:t>R</a:t>
            </a:r>
            <a:r>
              <a:rPr lang="en-US" sz="3200" spc="10" dirty="0"/>
              <a:t>O</a:t>
            </a:r>
            <a:r>
              <a:rPr lang="en-US" sz="3200" spc="-15" dirty="0"/>
              <a:t>P</a:t>
            </a:r>
            <a:r>
              <a:rPr lang="en-US" sz="3200" spc="10" dirty="0"/>
              <a:t>O</a:t>
            </a:r>
            <a:r>
              <a:rPr lang="en-US" sz="3200" spc="25" dirty="0"/>
              <a:t>S</a:t>
            </a:r>
            <a:r>
              <a:rPr lang="en-US" sz="3200" spc="-30" dirty="0"/>
              <a:t>I</a:t>
            </a:r>
            <a:r>
              <a:rPr lang="en-US" sz="3200" spc="-35" dirty="0"/>
              <a:t>T</a:t>
            </a:r>
            <a:r>
              <a:rPr lang="en-US" sz="3200" spc="-30" dirty="0"/>
              <a:t>I</a:t>
            </a:r>
            <a:r>
              <a:rPr lang="en-US" sz="3200" spc="10" dirty="0"/>
              <a:t>O</a:t>
            </a:r>
            <a:r>
              <a:rPr lang="en-US" sz="3200" dirty="0"/>
              <a:t>N</a:t>
            </a:r>
            <a:endParaRPr lang="en-IN" dirty="0"/>
          </a:p>
        </p:txBody>
      </p:sp>
      <p:sp>
        <p:nvSpPr>
          <p:cNvPr id="3" name="Content Placeholder 2">
            <a:extLst>
              <a:ext uri="{FF2B5EF4-FFF2-40B4-BE49-F238E27FC236}">
                <a16:creationId xmlns:a16="http://schemas.microsoft.com/office/drawing/2014/main" id="{178DBD02-BA1A-A713-B5A4-D6449F38A879}"/>
              </a:ext>
            </a:extLst>
          </p:cNvPr>
          <p:cNvSpPr>
            <a:spLocks noGrp="1"/>
          </p:cNvSpPr>
          <p:nvPr>
            <p:ph idx="1"/>
          </p:nvPr>
        </p:nvSpPr>
        <p:spPr/>
        <p:txBody>
          <a:bodyPr/>
          <a:lstStyle/>
          <a:p>
            <a:r>
              <a:rPr lang="en-US" dirty="0"/>
              <a:t>Our solution involves designing an Excel-based performance analysis tool that includes:- Data collection templates for consistent input across departments.- Predefined KPIs like task completion rate, sales performance, customer feedback scores, attendance, and teamwork.- Dashboards with dynamic visualizations (charts, pivot tables) to provide a clear overview of performance metrics.- Trend analysis to detect patterns over time, identify high performers, and flag those needing further support or training.</a:t>
            </a:r>
            <a:endParaRPr lang="en-IN" dirty="0"/>
          </a:p>
        </p:txBody>
      </p:sp>
    </p:spTree>
    <p:extLst>
      <p:ext uri="{BB962C8B-B14F-4D97-AF65-F5344CB8AC3E}">
        <p14:creationId xmlns:p14="http://schemas.microsoft.com/office/powerpoint/2010/main" val="114715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513D-46CE-964B-5D9F-1DB779341670}"/>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3A32CC8C-6B0D-0136-A43C-54675097DB77}"/>
              </a:ext>
            </a:extLst>
          </p:cNvPr>
          <p:cNvSpPr>
            <a:spLocks noGrp="1"/>
          </p:cNvSpPr>
          <p:nvPr>
            <p:ph idx="1"/>
          </p:nvPr>
        </p:nvSpPr>
        <p:spPr/>
        <p:txBody>
          <a:bodyPr>
            <a:normAutofit lnSpcReduction="10000"/>
          </a:bodyPr>
          <a:lstStyle/>
          <a:p>
            <a:r>
              <a:rPr lang="en-US" dirty="0"/>
              <a:t>The dataset will include:- </a:t>
            </a:r>
          </a:p>
          <a:p>
            <a:r>
              <a:rPr lang="en-US" dirty="0"/>
              <a:t>Employee ID: Unique identifier for each employee.- *Name and Department:* Personal and departmental information.- </a:t>
            </a:r>
          </a:p>
          <a:p>
            <a:r>
              <a:rPr lang="en-US" dirty="0"/>
              <a:t>Performance Metrics: KPIs like sales volume, task completion rates, customer satisfaction scores, etc.- </a:t>
            </a:r>
          </a:p>
          <a:p>
            <a:r>
              <a:rPr lang="en-US" dirty="0"/>
              <a:t>Attendance Records: Number of leaves taken, punctuality, overtime hours.- </a:t>
            </a:r>
          </a:p>
          <a:p>
            <a:r>
              <a:rPr lang="en-US" dirty="0"/>
              <a:t>Feedback Scores: Collected from supervisors and peers.- </a:t>
            </a:r>
          </a:p>
          <a:p>
            <a:r>
              <a:rPr lang="en-US" dirty="0"/>
              <a:t>Time Period: Monthly or quarterly data points for a comprehensive trend analysis.</a:t>
            </a:r>
            <a:endParaRPr lang="en-IN" dirty="0"/>
          </a:p>
        </p:txBody>
      </p:sp>
    </p:spTree>
    <p:extLst>
      <p:ext uri="{BB962C8B-B14F-4D97-AF65-F5344CB8AC3E}">
        <p14:creationId xmlns:p14="http://schemas.microsoft.com/office/powerpoint/2010/main" val="68617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4626-EF50-4F9A-536A-A57395A4EB01}"/>
              </a:ext>
            </a:extLst>
          </p:cNvPr>
          <p:cNvSpPr>
            <a:spLocks noGrp="1"/>
          </p:cNvSpPr>
          <p:nvPr>
            <p:ph type="title"/>
          </p:nvPr>
        </p:nvSpPr>
        <p:spPr/>
        <p:txBody>
          <a:bodyPr/>
          <a:lstStyle/>
          <a:p>
            <a:r>
              <a:rPr lang="en-US" sz="3200" spc="15" dirty="0"/>
              <a:t>THE</a:t>
            </a:r>
            <a:r>
              <a:rPr lang="en-US" sz="3200" spc="20" dirty="0"/>
              <a:t> "</a:t>
            </a:r>
            <a:r>
              <a:rPr lang="en-US" sz="3200" spc="10" dirty="0"/>
              <a:t>WOW"</a:t>
            </a:r>
            <a:r>
              <a:rPr lang="en-US" sz="3200" spc="85" dirty="0"/>
              <a:t> </a:t>
            </a:r>
            <a:r>
              <a:rPr lang="en-US" sz="3200" spc="10" dirty="0"/>
              <a:t>IN</a:t>
            </a:r>
            <a:r>
              <a:rPr lang="en-US" sz="3200" spc="-5" dirty="0"/>
              <a:t> </a:t>
            </a:r>
            <a:r>
              <a:rPr lang="en-US" sz="3200" spc="15" dirty="0"/>
              <a:t>OUR</a:t>
            </a:r>
            <a:r>
              <a:rPr lang="en-US" sz="3200" spc="-10" dirty="0"/>
              <a:t> </a:t>
            </a:r>
            <a:r>
              <a:rPr lang="en-US" sz="3200" spc="20" dirty="0"/>
              <a:t>SOLUTION</a:t>
            </a:r>
            <a:endParaRPr lang="en-IN" dirty="0"/>
          </a:p>
        </p:txBody>
      </p:sp>
      <p:sp>
        <p:nvSpPr>
          <p:cNvPr id="3" name="Content Placeholder 2">
            <a:extLst>
              <a:ext uri="{FF2B5EF4-FFF2-40B4-BE49-F238E27FC236}">
                <a16:creationId xmlns:a16="http://schemas.microsoft.com/office/drawing/2014/main" id="{9F99C343-76D6-1742-588D-B11938072CC9}"/>
              </a:ext>
            </a:extLst>
          </p:cNvPr>
          <p:cNvSpPr>
            <a:spLocks noGrp="1"/>
          </p:cNvSpPr>
          <p:nvPr>
            <p:ph idx="1"/>
          </p:nvPr>
        </p:nvSpPr>
        <p:spPr/>
        <p:txBody>
          <a:bodyPr/>
          <a:lstStyle/>
          <a:p>
            <a:r>
              <a:rPr lang="en-US"/>
              <a:t>Automate Data Aggregation: Using Excel formulas and functions, the model will automatically pull and aggregate data from different sources (e.g., employee attendance logs, sales records, and feedback forms) to ensure consistency and reduce manual errors.</a:t>
            </a:r>
            <a:endParaRPr lang="en-IN" dirty="0"/>
          </a:p>
        </p:txBody>
      </p:sp>
    </p:spTree>
    <p:extLst>
      <p:ext uri="{BB962C8B-B14F-4D97-AF65-F5344CB8AC3E}">
        <p14:creationId xmlns:p14="http://schemas.microsoft.com/office/powerpoint/2010/main" val="41541989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86</TotalTime>
  <Words>597</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Times New Roman</vt:lpstr>
      <vt:lpstr>Trebuchet MS</vt:lpstr>
      <vt:lpstr>Gallery</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 Vignaya</dc:creator>
  <cp:lastModifiedBy>Shri Vignaya</cp:lastModifiedBy>
  <cp:revision>1</cp:revision>
  <dcterms:created xsi:type="dcterms:W3CDTF">2024-09-10T17:07:35Z</dcterms:created>
  <dcterms:modified xsi:type="dcterms:W3CDTF">2024-09-10T18:34:32Z</dcterms:modified>
</cp:coreProperties>
</file>