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Advent Pro SemiBold"/>
      <p:regular r:id="rId32"/>
      <p:bold r:id="rId33"/>
      <p:italic r:id="rId34"/>
      <p:boldItalic r:id="rId35"/>
    </p:embeddedFont>
    <p:embeddedFont>
      <p:font typeface="Fira Sans Extra Condensed Medium"/>
      <p:regular r:id="rId36"/>
      <p:bold r:id="rId37"/>
      <p:italic r:id="rId38"/>
      <p:boldItalic r:id="rId39"/>
    </p:embeddedFont>
    <p:embeddedFont>
      <p:font typeface="Fira Sans Condensed Medium"/>
      <p:regular r:id="rId40"/>
      <p:bold r:id="rId41"/>
      <p:italic r:id="rId42"/>
      <p:boldItalic r:id="rId43"/>
    </p:embeddedFont>
    <p:embeddedFont>
      <p:font typeface="Maven Pro"/>
      <p:regular r:id="rId44"/>
      <p:bold r:id="rId45"/>
    </p:embeddedFont>
    <p:embeddedFont>
      <p:font typeface="Share Tech"/>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438EF5-B2AB-4AD2-AB84-C5BCD5C8111C}">
  <a:tblStyle styleId="{01438EF5-B2AB-4AD2-AB84-C5BCD5C811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CondensedMedium-regular.fntdata"/><Relationship Id="rId20" Type="http://schemas.openxmlformats.org/officeDocument/2006/relationships/slide" Target="slides/slide15.xml"/><Relationship Id="rId42" Type="http://schemas.openxmlformats.org/officeDocument/2006/relationships/font" Target="fonts/FiraSansCondensedMedium-italic.fntdata"/><Relationship Id="rId41" Type="http://schemas.openxmlformats.org/officeDocument/2006/relationships/font" Target="fonts/FiraSansCondensedMedium-bold.fntdata"/><Relationship Id="rId22" Type="http://schemas.openxmlformats.org/officeDocument/2006/relationships/slide" Target="slides/slide17.xml"/><Relationship Id="rId44" Type="http://schemas.openxmlformats.org/officeDocument/2006/relationships/font" Target="fonts/MavenPro-regular.fntdata"/><Relationship Id="rId21" Type="http://schemas.openxmlformats.org/officeDocument/2006/relationships/slide" Target="slides/slide16.xml"/><Relationship Id="rId43" Type="http://schemas.openxmlformats.org/officeDocument/2006/relationships/font" Target="fonts/FiraSansCondensedMedium-boldItalic.fntdata"/><Relationship Id="rId24" Type="http://schemas.openxmlformats.org/officeDocument/2006/relationships/slide" Target="slides/slide19.xml"/><Relationship Id="rId46" Type="http://schemas.openxmlformats.org/officeDocument/2006/relationships/font" Target="fonts/ShareTech-regular.fntdata"/><Relationship Id="rId23" Type="http://schemas.openxmlformats.org/officeDocument/2006/relationships/slide" Target="slides/slide18.xml"/><Relationship Id="rId45"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dventProSemiBold-bold.fntdata"/><Relationship Id="rId10" Type="http://schemas.openxmlformats.org/officeDocument/2006/relationships/slide" Target="slides/slide5.xml"/><Relationship Id="rId32" Type="http://schemas.openxmlformats.org/officeDocument/2006/relationships/font" Target="fonts/AdventProSemiBold-regular.fntdata"/><Relationship Id="rId13" Type="http://schemas.openxmlformats.org/officeDocument/2006/relationships/slide" Target="slides/slide8.xml"/><Relationship Id="rId35" Type="http://schemas.openxmlformats.org/officeDocument/2006/relationships/font" Target="fonts/AdventProSemiBold-boldItalic.fntdata"/><Relationship Id="rId12" Type="http://schemas.openxmlformats.org/officeDocument/2006/relationships/slide" Target="slides/slide7.xml"/><Relationship Id="rId34" Type="http://schemas.openxmlformats.org/officeDocument/2006/relationships/font" Target="fonts/AdventProSemiBold-italic.fntdata"/><Relationship Id="rId15" Type="http://schemas.openxmlformats.org/officeDocument/2006/relationships/slide" Target="slides/slide10.xml"/><Relationship Id="rId37" Type="http://schemas.openxmlformats.org/officeDocument/2006/relationships/font" Target="fonts/FiraSansExtraCondensedMedium-bold.fntdata"/><Relationship Id="rId14" Type="http://schemas.openxmlformats.org/officeDocument/2006/relationships/slide" Target="slides/slide9.xml"/><Relationship Id="rId36" Type="http://schemas.openxmlformats.org/officeDocument/2006/relationships/font" Target="fonts/FiraSansExtraCondensedMedium-regular.fntdata"/><Relationship Id="rId17" Type="http://schemas.openxmlformats.org/officeDocument/2006/relationships/slide" Target="slides/slide12.xml"/><Relationship Id="rId39" Type="http://schemas.openxmlformats.org/officeDocument/2006/relationships/font" Target="fonts/FiraSansExtraCondensedMedium-boldItalic.fntdata"/><Relationship Id="rId16" Type="http://schemas.openxmlformats.org/officeDocument/2006/relationships/slide" Target="slides/slide11.xml"/><Relationship Id="rId38" Type="http://schemas.openxmlformats.org/officeDocument/2006/relationships/font" Target="fonts/FiraSansExtraCondensed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6c4305b0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6c4305b0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fe16a6b604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fe16a6b604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fe16a6b604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fe16a6b604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fe16a6b604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fe16a6b604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fe16a6b604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fe16a6b604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fe16a6b604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fe16a6b604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fe16a6b604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fe16a6b604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fe16a6b604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fe16a6b604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fe16a6b604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fe16a6b604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fe16a6b60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fe16a6b60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fe16a6b604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fe16a6b604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fe16a6b60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fe16a6b60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fe16a6b604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fe16a6b604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fe16a6b604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fe16a6b604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fe16a6b604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fe16a6b604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fe16a6b604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fe16a6b604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fe16a6b604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fe16a6b604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6c4305b0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6c4305b0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fe16a6b604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fe16a6b604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fe16a6b604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fe16a6b604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70d13569c7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70d13569c7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6c4305b0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6c4305b0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fe16a6b604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fe16a6b604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79550" y="4108975"/>
            <a:ext cx="8376900" cy="10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Authors:</a:t>
            </a:r>
            <a:endParaRPr/>
          </a:p>
          <a:p>
            <a:pPr indent="0" lvl="0" marL="0" rtl="0" algn="ctr">
              <a:spcBef>
                <a:spcPts val="0"/>
              </a:spcBef>
              <a:spcAft>
                <a:spcPts val="0"/>
              </a:spcAft>
              <a:buNone/>
            </a:pPr>
            <a:r>
              <a:rPr lang="en"/>
              <a:t>Arjun Thakur, Shubham Shah, Shruti Singh, Akash Sinha, Vishal Sirvi, Shreyansh Srivastava , Abha Marathe</a:t>
            </a:r>
            <a:endParaRPr/>
          </a:p>
        </p:txBody>
      </p:sp>
      <p:sp>
        <p:nvSpPr>
          <p:cNvPr id="431" name="Google Shape;431;p23"/>
          <p:cNvSpPr txBox="1"/>
          <p:nvPr>
            <p:ph type="ctrTitle"/>
          </p:nvPr>
        </p:nvSpPr>
        <p:spPr>
          <a:xfrm>
            <a:off x="1031250" y="1320650"/>
            <a:ext cx="70815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ENGINEERING </a:t>
            </a:r>
            <a:r>
              <a:rPr lang="en" sz="3300">
                <a:solidFill>
                  <a:schemeClr val="accent2"/>
                </a:solidFill>
              </a:rPr>
              <a:t>GRADUATE</a:t>
            </a:r>
            <a:r>
              <a:rPr lang="en" sz="3300"/>
              <a:t> </a:t>
            </a:r>
            <a:r>
              <a:rPr lang="en" sz="3300">
                <a:solidFill>
                  <a:srgbClr val="00CFCC"/>
                </a:solidFill>
              </a:rPr>
              <a:t>SALARY PREDICTION</a:t>
            </a:r>
            <a:r>
              <a:rPr lang="en" sz="3300"/>
              <a:t> USING PRINCIPAL COMPONENT ANALYSIS</a:t>
            </a:r>
            <a:endParaRPr sz="3300"/>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3"/>
          <p:cNvSpPr txBox="1"/>
          <p:nvPr>
            <p:ph type="ctrTitle"/>
          </p:nvPr>
        </p:nvSpPr>
        <p:spPr>
          <a:xfrm>
            <a:off x="159600" y="-813625"/>
            <a:ext cx="89844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Third International Conference on Advances in Physical Sciences and Materials 2022 (ICAPSM 2022)</a:t>
            </a:r>
            <a:endParaRPr sz="3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2"/>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REGRESSION (LR)</a:t>
            </a:r>
            <a:endParaRPr/>
          </a:p>
        </p:txBody>
      </p:sp>
      <p:sp>
        <p:nvSpPr>
          <p:cNvPr id="618" name="Google Shape;618;p32"/>
          <p:cNvSpPr txBox="1"/>
          <p:nvPr>
            <p:ph idx="4294967295" type="body"/>
          </p:nvPr>
        </p:nvSpPr>
        <p:spPr>
          <a:xfrm>
            <a:off x="290400" y="908000"/>
            <a:ext cx="8563200" cy="3930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Regression is a statistical tool which is most commonly used in understanding and defining the relation between two variables (predictor variable and response variable).</a:t>
            </a:r>
            <a:endParaRPr sz="1500"/>
          </a:p>
          <a:p>
            <a:pPr indent="-323850" lvl="0" marL="457200" rtl="0" algn="l">
              <a:spcBef>
                <a:spcPts val="0"/>
              </a:spcBef>
              <a:spcAft>
                <a:spcPts val="0"/>
              </a:spcAft>
              <a:buSzPts val="1500"/>
              <a:buChar char="●"/>
            </a:pPr>
            <a:r>
              <a:rPr lang="en" sz="1500"/>
              <a:t>Multiple linear regression is a way to identify the relationship among multiple variables at the same time.</a:t>
            </a:r>
            <a:endParaRPr sz="1500"/>
          </a:p>
          <a:p>
            <a:pPr indent="-323850" lvl="0" marL="457200" rtl="0" algn="l">
              <a:spcBef>
                <a:spcPts val="0"/>
              </a:spcBef>
              <a:spcAft>
                <a:spcPts val="0"/>
              </a:spcAft>
              <a:buSzPts val="1500"/>
              <a:buChar char="●"/>
            </a:pPr>
            <a:r>
              <a:rPr lang="en" sz="1500"/>
              <a:t>its mathematical equation is given as,</a:t>
            </a:r>
            <a:endParaRPr sz="1500"/>
          </a:p>
          <a:p>
            <a:pPr indent="457200" lvl="0" marL="1371600" rtl="0" algn="l">
              <a:spcBef>
                <a:spcPts val="1600"/>
              </a:spcBef>
              <a:spcAft>
                <a:spcPts val="0"/>
              </a:spcAft>
              <a:buNone/>
            </a:pPr>
            <a:r>
              <a:rPr b="1" i="1" lang="en" sz="1500"/>
              <a:t>y= b</a:t>
            </a:r>
            <a:r>
              <a:rPr b="1" baseline="-25000" i="1" lang="en" sz="1500"/>
              <a:t>0</a:t>
            </a:r>
            <a:r>
              <a:rPr b="1" i="1" lang="en" sz="1500"/>
              <a:t>+b</a:t>
            </a:r>
            <a:r>
              <a:rPr b="1" baseline="-25000" i="1" lang="en" sz="1500"/>
              <a:t>1</a:t>
            </a:r>
            <a:r>
              <a:rPr b="1" i="1" lang="en" sz="1500"/>
              <a:t>x1+b</a:t>
            </a:r>
            <a:r>
              <a:rPr b="1" baseline="-25000" i="1" lang="en" sz="1500"/>
              <a:t>2</a:t>
            </a:r>
            <a:r>
              <a:rPr b="1" i="1" lang="en" sz="1500"/>
              <a:t>x2+......+b</a:t>
            </a:r>
            <a:r>
              <a:rPr b="1" baseline="-25000" i="1" lang="en" sz="1500"/>
              <a:t>n</a:t>
            </a:r>
            <a:r>
              <a:rPr b="1" i="1" lang="en" sz="1500"/>
              <a:t>xn</a:t>
            </a:r>
            <a:endParaRPr b="1" i="1" sz="1500"/>
          </a:p>
          <a:p>
            <a:pPr indent="-323850" lvl="0" marL="457200" rtl="0" algn="l">
              <a:spcBef>
                <a:spcPts val="1600"/>
              </a:spcBef>
              <a:spcAft>
                <a:spcPts val="0"/>
              </a:spcAft>
              <a:buSzPts val="1500"/>
              <a:buChar char="●"/>
            </a:pPr>
            <a:r>
              <a:rPr lang="en" sz="1500"/>
              <a:t>where, y denotes the response variable, x1, x2, ....xn denotes the predictor variables and b0, b1, b2, …..bn are the respective coefficients.</a:t>
            </a:r>
            <a:endParaRPr sz="1500"/>
          </a:p>
          <a:p>
            <a:pPr indent="0" lvl="0" marL="457200" rtl="0" algn="l">
              <a:spcBef>
                <a:spcPts val="1600"/>
              </a:spcBef>
              <a:spcAft>
                <a:spcPts val="0"/>
              </a:spcAft>
              <a:buNone/>
            </a:pPr>
            <a:r>
              <a:t/>
            </a:r>
            <a:endParaRPr sz="200"/>
          </a:p>
          <a:p>
            <a:pPr indent="-323850" lvl="0" marL="457200" rtl="0" algn="l">
              <a:spcBef>
                <a:spcPts val="1600"/>
              </a:spcBef>
              <a:spcAft>
                <a:spcPts val="0"/>
              </a:spcAft>
              <a:buSzPts val="1500"/>
              <a:buChar char="●"/>
            </a:pPr>
            <a:r>
              <a:rPr lang="en" sz="1500"/>
              <a:t>Performance Evaluation: </a:t>
            </a:r>
            <a:endParaRPr sz="1500"/>
          </a:p>
          <a:p>
            <a:pPr indent="-323850" lvl="0" marL="457200" rtl="0" algn="l">
              <a:spcBef>
                <a:spcPts val="0"/>
              </a:spcBef>
              <a:spcAft>
                <a:spcPts val="0"/>
              </a:spcAft>
              <a:buSzPts val="1500"/>
              <a:buChar char="●"/>
            </a:pPr>
            <a:r>
              <a:rPr lang="en" sz="1500"/>
              <a:t>RMSE: 104348.5</a:t>
            </a:r>
            <a:endParaRPr sz="1500"/>
          </a:p>
          <a:p>
            <a:pPr indent="-323850" lvl="0" marL="457200" rtl="0" algn="l">
              <a:spcBef>
                <a:spcPts val="0"/>
              </a:spcBef>
              <a:spcAft>
                <a:spcPts val="0"/>
              </a:spcAft>
              <a:buSzPts val="1500"/>
              <a:buChar char="●"/>
            </a:pPr>
            <a:r>
              <a:rPr lang="en" sz="1500"/>
              <a:t>MAE: 18997</a:t>
            </a:r>
            <a:endParaRPr sz="1500"/>
          </a:p>
          <a:p>
            <a:pPr indent="-323850" lvl="0" marL="457200" rtl="0" algn="l">
              <a:spcBef>
                <a:spcPts val="0"/>
              </a:spcBef>
              <a:spcAft>
                <a:spcPts val="0"/>
              </a:spcAft>
              <a:buSzPts val="1500"/>
              <a:buChar char="●"/>
            </a:pPr>
            <a:r>
              <a:rPr lang="en" sz="1500"/>
              <a:t>R-squared: 0.5875523</a:t>
            </a:r>
            <a:endParaRPr sz="1500"/>
          </a:p>
          <a:p>
            <a:pPr indent="0" lvl="0" marL="457200" rtl="0" algn="l">
              <a:spcBef>
                <a:spcPts val="1600"/>
              </a:spcBef>
              <a:spcAft>
                <a:spcPts val="0"/>
              </a:spcAft>
              <a:buNone/>
            </a:pPr>
            <a:r>
              <a:t/>
            </a:r>
            <a:endParaRPr sz="1700"/>
          </a:p>
          <a:p>
            <a:pPr indent="0" lvl="0" marL="0" rtl="0" algn="l">
              <a:spcBef>
                <a:spcPts val="1600"/>
              </a:spcBef>
              <a:spcAft>
                <a:spcPts val="160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3"/>
          <p:cNvSpPr txBox="1"/>
          <p:nvPr>
            <p:ph type="ctrTitle"/>
          </p:nvPr>
        </p:nvSpPr>
        <p:spPr>
          <a:xfrm>
            <a:off x="618825" y="411675"/>
            <a:ext cx="6369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SUPPORT VECTOR</a:t>
            </a:r>
            <a:r>
              <a:rPr lang="en"/>
              <a:t> REGRESSION (SVR)</a:t>
            </a:r>
            <a:endParaRPr/>
          </a:p>
        </p:txBody>
      </p:sp>
      <p:sp>
        <p:nvSpPr>
          <p:cNvPr id="624" name="Google Shape;624;p33"/>
          <p:cNvSpPr txBox="1"/>
          <p:nvPr>
            <p:ph idx="4294967295" type="body"/>
          </p:nvPr>
        </p:nvSpPr>
        <p:spPr>
          <a:xfrm>
            <a:off x="290400" y="939150"/>
            <a:ext cx="8563200" cy="3930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Support vector machines prove to be a competent algorithm that can significantly explain the non-linearity of the data. Some of the crucial hyperparameters involved in SVR are hyperplane and kernel.</a:t>
            </a:r>
            <a:endParaRPr sz="1500"/>
          </a:p>
          <a:p>
            <a:pPr indent="-323850" lvl="0" marL="457200" rtl="0" algn="l">
              <a:spcBef>
                <a:spcPts val="0"/>
              </a:spcBef>
              <a:spcAft>
                <a:spcPts val="0"/>
              </a:spcAft>
              <a:buSzPts val="1500"/>
              <a:buChar char="●"/>
            </a:pPr>
            <a:r>
              <a:rPr lang="en" sz="1500"/>
              <a:t>SVR kernel: Radial</a:t>
            </a:r>
            <a:endParaRPr sz="1500"/>
          </a:p>
          <a:p>
            <a:pPr indent="-323850" lvl="0" marL="457200" rtl="0" algn="l">
              <a:spcBef>
                <a:spcPts val="0"/>
              </a:spcBef>
              <a:spcAft>
                <a:spcPts val="0"/>
              </a:spcAft>
              <a:buSzPts val="1500"/>
              <a:buChar char="●"/>
            </a:pPr>
            <a:r>
              <a:rPr lang="en" sz="1500"/>
              <a:t>its mathematical equation is given as,</a:t>
            </a:r>
            <a:endParaRPr sz="1500"/>
          </a:p>
          <a:p>
            <a:pPr indent="457200" lvl="0" marL="1371600" rtl="0" algn="l">
              <a:spcBef>
                <a:spcPts val="1600"/>
              </a:spcBef>
              <a:spcAft>
                <a:spcPts val="0"/>
              </a:spcAft>
              <a:buNone/>
            </a:pPr>
            <a:r>
              <a:rPr lang="en" sz="1500"/>
              <a:t>K(x, x') = e</a:t>
            </a:r>
            <a:r>
              <a:rPr baseline="30000" lang="en" sz="1500"/>
              <a:t>- ɣ ||x - x'||^2</a:t>
            </a:r>
            <a:endParaRPr baseline="30000" sz="1500"/>
          </a:p>
          <a:p>
            <a:pPr indent="-323850" lvl="0" marL="457200" rtl="0" algn="l">
              <a:spcBef>
                <a:spcPts val="1600"/>
              </a:spcBef>
              <a:spcAft>
                <a:spcPts val="0"/>
              </a:spcAft>
              <a:buSzPts val="1500"/>
              <a:buChar char="●"/>
            </a:pPr>
            <a:r>
              <a:rPr lang="en" sz="1500"/>
              <a:t>where, ɣ denotes a scalar that signifies the influence of the training data points and  ||x-x'||2 represents the square of euclidean distance between two column vectors.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Performance Evaluation: </a:t>
            </a:r>
            <a:endParaRPr sz="1500"/>
          </a:p>
          <a:p>
            <a:pPr indent="-323850" lvl="0" marL="457200" rtl="0" algn="l">
              <a:spcBef>
                <a:spcPts val="0"/>
              </a:spcBef>
              <a:spcAft>
                <a:spcPts val="0"/>
              </a:spcAft>
              <a:buSzPts val="1500"/>
              <a:buChar char="●"/>
            </a:pPr>
            <a:r>
              <a:rPr lang="en" sz="1500"/>
              <a:t>RMSE: 29929.55</a:t>
            </a:r>
            <a:endParaRPr sz="1500"/>
          </a:p>
          <a:p>
            <a:pPr indent="-323850" lvl="0" marL="457200" rtl="0" algn="l">
              <a:spcBef>
                <a:spcPts val="0"/>
              </a:spcBef>
              <a:spcAft>
                <a:spcPts val="0"/>
              </a:spcAft>
              <a:buSzPts val="1500"/>
              <a:buChar char="●"/>
            </a:pPr>
            <a:r>
              <a:rPr lang="en" sz="1500"/>
              <a:t>MAE: 19405.87</a:t>
            </a:r>
            <a:endParaRPr sz="1500"/>
          </a:p>
          <a:p>
            <a:pPr indent="-323850" lvl="0" marL="457200" rtl="0" algn="l">
              <a:spcBef>
                <a:spcPts val="0"/>
              </a:spcBef>
              <a:spcAft>
                <a:spcPts val="0"/>
              </a:spcAft>
              <a:buSzPts val="1500"/>
              <a:buChar char="●"/>
            </a:pPr>
            <a:r>
              <a:rPr lang="en" sz="1500"/>
              <a:t>R-squared: 0.9350692</a:t>
            </a:r>
            <a:endParaRPr sz="1500"/>
          </a:p>
          <a:p>
            <a:pPr indent="0" lvl="0" marL="457200" rtl="0" algn="l">
              <a:spcBef>
                <a:spcPts val="1600"/>
              </a:spcBef>
              <a:spcAft>
                <a:spcPts val="0"/>
              </a:spcAft>
              <a:buNone/>
            </a:pPr>
            <a:r>
              <a:t/>
            </a:r>
            <a:endParaRPr sz="1700"/>
          </a:p>
          <a:p>
            <a:pPr indent="0" lvl="0" marL="0" rtl="0" algn="l">
              <a:spcBef>
                <a:spcPts val="1600"/>
              </a:spcBef>
              <a:spcAft>
                <a:spcPts val="1600"/>
              </a:spcAft>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4"/>
          <p:cNvSpPr txBox="1"/>
          <p:nvPr>
            <p:ph type="ctrTitle"/>
          </p:nvPr>
        </p:nvSpPr>
        <p:spPr>
          <a:xfrm>
            <a:off x="618825" y="411675"/>
            <a:ext cx="7208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EXTREME GRADIENT BOOSTING</a:t>
            </a:r>
            <a:r>
              <a:rPr lang="en"/>
              <a:t> (XGBoost)</a:t>
            </a:r>
            <a:endParaRPr/>
          </a:p>
        </p:txBody>
      </p:sp>
      <p:sp>
        <p:nvSpPr>
          <p:cNvPr id="630" name="Google Shape;630;p34"/>
          <p:cNvSpPr txBox="1"/>
          <p:nvPr>
            <p:ph idx="4294967295" type="body"/>
          </p:nvPr>
        </p:nvSpPr>
        <p:spPr>
          <a:xfrm>
            <a:off x="290400" y="1054875"/>
            <a:ext cx="8563200" cy="3930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XGBoost follows Boosting techniques in Ensemble Learning where the main aim is to correct the errors made by previously applied models in multiple iterations in which specific weights are added to the models.</a:t>
            </a:r>
            <a:endParaRPr sz="1500"/>
          </a:p>
          <a:p>
            <a:pPr indent="-323850" lvl="0" marL="457200" rtl="0" algn="l">
              <a:spcBef>
                <a:spcPts val="0"/>
              </a:spcBef>
              <a:spcAft>
                <a:spcPts val="0"/>
              </a:spcAft>
              <a:buSzPts val="1500"/>
              <a:buChar char="●"/>
            </a:pPr>
            <a:r>
              <a:rPr lang="en" sz="1500"/>
              <a:t>Hyperparameters:</a:t>
            </a:r>
            <a:endParaRPr sz="1500"/>
          </a:p>
          <a:p>
            <a:pPr indent="-323850" lvl="0" marL="457200" rtl="0" algn="l">
              <a:spcBef>
                <a:spcPts val="0"/>
              </a:spcBef>
              <a:spcAft>
                <a:spcPts val="0"/>
              </a:spcAft>
              <a:buSzPts val="1500"/>
              <a:buChar char="●"/>
            </a:pPr>
            <a:r>
              <a:rPr lang="en" sz="1500"/>
              <a:t>learning rate: 0.25</a:t>
            </a:r>
            <a:endParaRPr sz="1500"/>
          </a:p>
          <a:p>
            <a:pPr indent="-323850" lvl="0" marL="457200" rtl="0" algn="l">
              <a:spcBef>
                <a:spcPts val="0"/>
              </a:spcBef>
              <a:spcAft>
                <a:spcPts val="0"/>
              </a:spcAft>
              <a:buSzPts val="1500"/>
              <a:buChar char="●"/>
            </a:pPr>
            <a:r>
              <a:rPr lang="en" sz="1500"/>
              <a:t>n-rounds: 1000</a:t>
            </a:r>
            <a:endParaRPr sz="1500"/>
          </a:p>
          <a:p>
            <a:pPr indent="-323850" lvl="0" marL="457200" rtl="0" algn="l">
              <a:spcBef>
                <a:spcPts val="0"/>
              </a:spcBef>
              <a:spcAft>
                <a:spcPts val="0"/>
              </a:spcAft>
              <a:buSzPts val="1500"/>
              <a:buChar char="●"/>
            </a:pPr>
            <a:r>
              <a:rPr lang="en" sz="1500"/>
              <a:t>depth of tree: 6</a:t>
            </a:r>
            <a:endParaRPr sz="1500"/>
          </a:p>
          <a:p>
            <a:pPr indent="-323850" lvl="0" marL="457200" rtl="0" algn="l">
              <a:spcBef>
                <a:spcPts val="0"/>
              </a:spcBef>
              <a:spcAft>
                <a:spcPts val="0"/>
              </a:spcAft>
              <a:buSzPts val="1500"/>
              <a:buChar char="●"/>
            </a:pPr>
            <a:r>
              <a:rPr lang="en" sz="1500"/>
              <a:t>early stopping: 3</a:t>
            </a:r>
            <a:endParaRPr sz="1500"/>
          </a:p>
          <a:p>
            <a:pPr indent="-323850" lvl="0" marL="457200" rtl="0" algn="l">
              <a:spcBef>
                <a:spcPts val="0"/>
              </a:spcBef>
              <a:spcAft>
                <a:spcPts val="0"/>
              </a:spcAft>
              <a:buSzPts val="1500"/>
              <a:buChar char="●"/>
            </a:pPr>
            <a:r>
              <a:rPr lang="en" sz="1500"/>
              <a:t>At, 959 iteration the model gives the least RMSE value, and the early stopping occurs.</a:t>
            </a:r>
            <a:endParaRPr sz="1500"/>
          </a:p>
          <a:p>
            <a:pPr indent="0" lvl="0" marL="0" rtl="0" algn="l">
              <a:spcBef>
                <a:spcPts val="1600"/>
              </a:spcBef>
              <a:spcAft>
                <a:spcPts val="0"/>
              </a:spcAft>
              <a:buNone/>
            </a:pPr>
            <a:r>
              <a:t/>
            </a:r>
            <a:endParaRPr sz="200"/>
          </a:p>
          <a:p>
            <a:pPr indent="-323850" lvl="0" marL="457200" rtl="0" algn="l">
              <a:spcBef>
                <a:spcPts val="1600"/>
              </a:spcBef>
              <a:spcAft>
                <a:spcPts val="0"/>
              </a:spcAft>
              <a:buSzPts val="1500"/>
              <a:buChar char="●"/>
            </a:pPr>
            <a:r>
              <a:rPr lang="en" sz="1500"/>
              <a:t>Performance Evaluation: </a:t>
            </a:r>
            <a:endParaRPr sz="1500"/>
          </a:p>
          <a:p>
            <a:pPr indent="-323850" lvl="0" marL="457200" rtl="0" algn="l">
              <a:spcBef>
                <a:spcPts val="0"/>
              </a:spcBef>
              <a:spcAft>
                <a:spcPts val="0"/>
              </a:spcAft>
              <a:buSzPts val="1500"/>
              <a:buChar char="●"/>
            </a:pPr>
            <a:r>
              <a:rPr lang="en" sz="1500"/>
              <a:t>RMSE: 34827.99</a:t>
            </a:r>
            <a:endParaRPr sz="1500"/>
          </a:p>
          <a:p>
            <a:pPr indent="-323850" lvl="0" marL="457200" rtl="0" algn="l">
              <a:spcBef>
                <a:spcPts val="0"/>
              </a:spcBef>
              <a:spcAft>
                <a:spcPts val="0"/>
              </a:spcAft>
              <a:buSzPts val="1500"/>
              <a:buChar char="●"/>
            </a:pPr>
            <a:r>
              <a:rPr lang="en" sz="1500"/>
              <a:t>MAE: 26151.12</a:t>
            </a:r>
            <a:endParaRPr sz="1500"/>
          </a:p>
          <a:p>
            <a:pPr indent="-323850" lvl="0" marL="457200" rtl="0" algn="l">
              <a:spcBef>
                <a:spcPts val="0"/>
              </a:spcBef>
              <a:spcAft>
                <a:spcPts val="0"/>
              </a:spcAft>
              <a:buSzPts val="1500"/>
              <a:buChar char="●"/>
            </a:pPr>
            <a:r>
              <a:rPr lang="en" sz="1500"/>
              <a:t>R-squared: 0.9138152</a:t>
            </a:r>
            <a:endParaRPr sz="1500"/>
          </a:p>
          <a:p>
            <a:pPr indent="0" lvl="0" marL="457200" rtl="0" algn="l">
              <a:spcBef>
                <a:spcPts val="1600"/>
              </a:spcBef>
              <a:spcAft>
                <a:spcPts val="0"/>
              </a:spcAft>
              <a:buNone/>
            </a:pPr>
            <a:r>
              <a:t/>
            </a:r>
            <a:endParaRPr sz="1700"/>
          </a:p>
          <a:p>
            <a:pPr indent="0" lvl="0" marL="0" rtl="0" algn="l">
              <a:spcBef>
                <a:spcPts val="1600"/>
              </a:spcBef>
              <a:spcAft>
                <a:spcPts val="160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5"/>
          <p:cNvSpPr txBox="1"/>
          <p:nvPr>
            <p:ph type="ctrTitle"/>
          </p:nvPr>
        </p:nvSpPr>
        <p:spPr>
          <a:xfrm>
            <a:off x="618825" y="411675"/>
            <a:ext cx="6966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a:t>
            </a:r>
            <a:r>
              <a:rPr lang="en"/>
              <a:t> REGRESSION (RF)</a:t>
            </a:r>
            <a:endParaRPr/>
          </a:p>
        </p:txBody>
      </p:sp>
      <p:sp>
        <p:nvSpPr>
          <p:cNvPr id="636" name="Google Shape;636;p35"/>
          <p:cNvSpPr txBox="1"/>
          <p:nvPr>
            <p:ph idx="4294967295" type="body"/>
          </p:nvPr>
        </p:nvSpPr>
        <p:spPr>
          <a:xfrm>
            <a:off x="288850" y="1157375"/>
            <a:ext cx="8563200" cy="3930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Random Forest Regression is a supervised learning algorithm that uses ensemble learning method for regression. </a:t>
            </a:r>
            <a:endParaRPr sz="1500"/>
          </a:p>
          <a:p>
            <a:pPr indent="-323850" lvl="0" marL="457200" rtl="0" algn="l">
              <a:spcBef>
                <a:spcPts val="0"/>
              </a:spcBef>
              <a:spcAft>
                <a:spcPts val="0"/>
              </a:spcAft>
              <a:buSzPts val="1500"/>
              <a:buChar char="●"/>
            </a:pPr>
            <a:r>
              <a:rPr lang="en" sz="1500"/>
              <a:t>Ensemble learning method is a technique that combines predictions from multiple machine learning algorithms to make a more accurate prediction than a single model.</a:t>
            </a:r>
            <a:endParaRPr sz="1500"/>
          </a:p>
          <a:p>
            <a:pPr indent="0" lvl="0" marL="457200" rtl="0" algn="l">
              <a:spcBef>
                <a:spcPts val="1600"/>
              </a:spcBef>
              <a:spcAft>
                <a:spcPts val="0"/>
              </a:spcAft>
              <a:buNone/>
            </a:pPr>
            <a:r>
              <a:t/>
            </a:r>
            <a:endParaRPr sz="200"/>
          </a:p>
          <a:p>
            <a:pPr indent="-323850" lvl="0" marL="457200" rtl="0" algn="l">
              <a:spcBef>
                <a:spcPts val="1600"/>
              </a:spcBef>
              <a:spcAft>
                <a:spcPts val="0"/>
              </a:spcAft>
              <a:buSzPts val="1500"/>
              <a:buChar char="●"/>
            </a:pPr>
            <a:r>
              <a:rPr lang="en" sz="1500"/>
              <a:t>Performance Evaluation: </a:t>
            </a:r>
            <a:endParaRPr sz="1500"/>
          </a:p>
          <a:p>
            <a:pPr indent="-323850" lvl="0" marL="457200" rtl="0" algn="l">
              <a:spcBef>
                <a:spcPts val="0"/>
              </a:spcBef>
              <a:spcAft>
                <a:spcPts val="0"/>
              </a:spcAft>
              <a:buSzPts val="1500"/>
              <a:buChar char="●"/>
            </a:pPr>
            <a:r>
              <a:rPr lang="en" sz="1500"/>
              <a:t>RMSE: 42319.56</a:t>
            </a:r>
            <a:endParaRPr sz="1500"/>
          </a:p>
          <a:p>
            <a:pPr indent="-323850" lvl="0" marL="457200" rtl="0" algn="l">
              <a:spcBef>
                <a:spcPts val="0"/>
              </a:spcBef>
              <a:spcAft>
                <a:spcPts val="0"/>
              </a:spcAft>
              <a:buSzPts val="1500"/>
              <a:buChar char="●"/>
            </a:pPr>
            <a:r>
              <a:rPr lang="en" sz="1500"/>
              <a:t>MAE: 32130.12</a:t>
            </a:r>
            <a:endParaRPr sz="1500"/>
          </a:p>
          <a:p>
            <a:pPr indent="-323850" lvl="0" marL="457200" rtl="0" algn="l">
              <a:spcBef>
                <a:spcPts val="0"/>
              </a:spcBef>
              <a:spcAft>
                <a:spcPts val="0"/>
              </a:spcAft>
              <a:buSzPts val="1500"/>
              <a:buChar char="●"/>
            </a:pPr>
            <a:r>
              <a:rPr lang="en" sz="1500"/>
              <a:t>R-squared: 0.8275663</a:t>
            </a:r>
            <a:endParaRPr sz="1200"/>
          </a:p>
        </p:txBody>
      </p:sp>
      <p:pic>
        <p:nvPicPr>
          <p:cNvPr id="637" name="Google Shape;637;p35"/>
          <p:cNvPicPr preferRelativeResize="0"/>
          <p:nvPr/>
        </p:nvPicPr>
        <p:blipFill rotWithShape="1">
          <a:blip r:embed="rId3">
            <a:alphaModFix/>
          </a:blip>
          <a:srcRect b="0" l="1912" r="0" t="0"/>
          <a:stretch/>
        </p:blipFill>
        <p:spPr>
          <a:xfrm>
            <a:off x="4567050" y="2482300"/>
            <a:ext cx="3875000" cy="25068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TREES</a:t>
            </a:r>
            <a:r>
              <a:rPr lang="en"/>
              <a:t> (DT)</a:t>
            </a:r>
            <a:endParaRPr/>
          </a:p>
        </p:txBody>
      </p:sp>
      <p:sp>
        <p:nvSpPr>
          <p:cNvPr id="643" name="Google Shape;643;p36"/>
          <p:cNvSpPr txBox="1"/>
          <p:nvPr>
            <p:ph idx="4294967295" type="body"/>
          </p:nvPr>
        </p:nvSpPr>
        <p:spPr>
          <a:xfrm>
            <a:off x="288850" y="1157375"/>
            <a:ext cx="8563200" cy="3930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the decision tree approach, a regression model is constructed in the shape of a tree structure. It gradually cuts a dataset into smaller sections and develops an associated decision tree. A tree containing decision nodes and leaf nodes is the end result</a:t>
            </a:r>
            <a:endParaRPr sz="1500"/>
          </a:p>
          <a:p>
            <a:pPr indent="0" lvl="0" marL="457200" rtl="0" algn="l">
              <a:spcBef>
                <a:spcPts val="1600"/>
              </a:spcBef>
              <a:spcAft>
                <a:spcPts val="0"/>
              </a:spcAft>
              <a:buNone/>
            </a:pPr>
            <a:r>
              <a:t/>
            </a:r>
            <a:endParaRPr sz="1500"/>
          </a:p>
          <a:p>
            <a:pPr indent="-323850" lvl="0" marL="457200" rtl="0" algn="l">
              <a:spcBef>
                <a:spcPts val="1600"/>
              </a:spcBef>
              <a:spcAft>
                <a:spcPts val="0"/>
              </a:spcAft>
              <a:buSzPts val="1500"/>
              <a:buChar char="●"/>
            </a:pPr>
            <a:r>
              <a:rPr lang="en" sz="1500"/>
              <a:t>Performance Evaluation: </a:t>
            </a:r>
            <a:endParaRPr sz="1500"/>
          </a:p>
          <a:p>
            <a:pPr indent="-323850" lvl="0" marL="457200" rtl="0" algn="l">
              <a:spcBef>
                <a:spcPts val="0"/>
              </a:spcBef>
              <a:spcAft>
                <a:spcPts val="0"/>
              </a:spcAft>
              <a:buSzPts val="1500"/>
              <a:buChar char="●"/>
            </a:pPr>
            <a:r>
              <a:rPr lang="en" sz="1500"/>
              <a:t>RMSE: 77397.29</a:t>
            </a:r>
            <a:endParaRPr sz="1500"/>
          </a:p>
          <a:p>
            <a:pPr indent="-323850" lvl="0" marL="457200" rtl="0" algn="l">
              <a:spcBef>
                <a:spcPts val="0"/>
              </a:spcBef>
              <a:spcAft>
                <a:spcPts val="0"/>
              </a:spcAft>
              <a:buSzPts val="1500"/>
              <a:buChar char="●"/>
            </a:pPr>
            <a:r>
              <a:rPr lang="en" sz="1500"/>
              <a:t>MAE: 60571.13</a:t>
            </a:r>
            <a:endParaRPr sz="1500"/>
          </a:p>
          <a:p>
            <a:pPr indent="-323850" lvl="0" marL="457200" rtl="0" algn="l">
              <a:spcBef>
                <a:spcPts val="0"/>
              </a:spcBef>
              <a:spcAft>
                <a:spcPts val="0"/>
              </a:spcAft>
              <a:buSzPts val="1500"/>
              <a:buChar char="●"/>
            </a:pPr>
            <a:r>
              <a:rPr lang="en" sz="1500"/>
              <a:t>R-squared: 0.5008397</a:t>
            </a:r>
            <a:endParaRPr sz="1200"/>
          </a:p>
        </p:txBody>
      </p:sp>
      <p:pic>
        <p:nvPicPr>
          <p:cNvPr id="644" name="Google Shape;644;p36"/>
          <p:cNvPicPr preferRelativeResize="0"/>
          <p:nvPr/>
        </p:nvPicPr>
        <p:blipFill rotWithShape="1">
          <a:blip r:embed="rId3">
            <a:alphaModFix/>
          </a:blip>
          <a:srcRect b="21724" l="32284" r="30627" t="35485"/>
          <a:stretch/>
        </p:blipFill>
        <p:spPr>
          <a:xfrm>
            <a:off x="4335825" y="2163175"/>
            <a:ext cx="4286333" cy="2781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7"/>
          <p:cNvSpPr txBox="1"/>
          <p:nvPr>
            <p:ph type="title"/>
          </p:nvPr>
        </p:nvSpPr>
        <p:spPr>
          <a:xfrm>
            <a:off x="1844950" y="1496400"/>
            <a:ext cx="55629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RESULTS &amp; </a:t>
            </a:r>
            <a:r>
              <a:rPr lang="en">
                <a:solidFill>
                  <a:schemeClr val="accent3"/>
                </a:solidFill>
              </a:rPr>
              <a:t> </a:t>
            </a:r>
            <a:r>
              <a:rPr lang="en"/>
              <a:t>DISCUSSIONS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38"/>
          <p:cNvSpPr txBox="1"/>
          <p:nvPr>
            <p:ph idx="4294967295" type="body"/>
          </p:nvPr>
        </p:nvSpPr>
        <p:spPr>
          <a:xfrm>
            <a:off x="186350" y="169675"/>
            <a:ext cx="8563200" cy="3930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results obtained after application of various machine learning algorithms on the columns before and after preprocessing are depicted in the form of a line chart where the black line represents the actual values.</a:t>
            </a:r>
            <a:endParaRPr sz="1500"/>
          </a:p>
          <a:p>
            <a:pPr indent="-323850" lvl="0" marL="457200" rtl="0" algn="l">
              <a:spcBef>
                <a:spcPts val="0"/>
              </a:spcBef>
              <a:spcAft>
                <a:spcPts val="0"/>
              </a:spcAft>
              <a:buSzPts val="1500"/>
              <a:buChar char="●"/>
            </a:pPr>
            <a:r>
              <a:rPr lang="en" sz="1500"/>
              <a:t>Before PCA:</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ctr">
              <a:lnSpc>
                <a:spcPct val="100000"/>
              </a:lnSpc>
              <a:spcBef>
                <a:spcPts val="1600"/>
              </a:spcBef>
              <a:spcAft>
                <a:spcPts val="0"/>
              </a:spcAft>
              <a:buNone/>
            </a:pPr>
            <a:r>
              <a:rPr b="1" lang="en" sz="1600">
                <a:latin typeface="Arial"/>
                <a:ea typeface="Arial"/>
                <a:cs typeface="Arial"/>
                <a:sym typeface="Arial"/>
              </a:rPr>
              <a:t>Line chart depicting actual and predicted values of all the models before PCA</a:t>
            </a:r>
            <a:endParaRPr sz="1500"/>
          </a:p>
          <a:p>
            <a:pPr indent="0" lvl="0" marL="457200" rtl="0" algn="l">
              <a:spcBef>
                <a:spcPts val="0"/>
              </a:spcBef>
              <a:spcAft>
                <a:spcPts val="0"/>
              </a:spcAft>
              <a:buNone/>
            </a:pPr>
            <a:r>
              <a:t/>
            </a:r>
            <a:endParaRPr sz="1500"/>
          </a:p>
          <a:p>
            <a:pPr indent="0" lvl="0" marL="457200" rtl="0" algn="l">
              <a:spcBef>
                <a:spcPts val="1600"/>
              </a:spcBef>
              <a:spcAft>
                <a:spcPts val="0"/>
              </a:spcAft>
              <a:buNone/>
            </a:pPr>
            <a:r>
              <a:t/>
            </a:r>
            <a:endParaRPr sz="1700"/>
          </a:p>
          <a:p>
            <a:pPr indent="0" lvl="0" marL="0" rtl="0" algn="l">
              <a:spcBef>
                <a:spcPts val="1600"/>
              </a:spcBef>
              <a:spcAft>
                <a:spcPts val="1600"/>
              </a:spcAft>
              <a:buNone/>
            </a:pPr>
            <a:r>
              <a:t/>
            </a:r>
            <a:endParaRPr sz="1200"/>
          </a:p>
        </p:txBody>
      </p:sp>
      <p:pic>
        <p:nvPicPr>
          <p:cNvPr id="655" name="Google Shape;655;p38" title="Chart"/>
          <p:cNvPicPr preferRelativeResize="0"/>
          <p:nvPr/>
        </p:nvPicPr>
        <p:blipFill rotWithShape="1">
          <a:blip r:embed="rId3">
            <a:alphaModFix/>
          </a:blip>
          <a:srcRect b="1700" l="1448" r="2017" t="1700"/>
          <a:stretch/>
        </p:blipFill>
        <p:spPr>
          <a:xfrm>
            <a:off x="1764950" y="1363975"/>
            <a:ext cx="5406000" cy="3334250"/>
          </a:xfrm>
          <a:prstGeom prst="rect">
            <a:avLst/>
          </a:prstGeom>
          <a:noFill/>
          <a:ln cap="flat" cmpd="sng" w="12700">
            <a:solidFill>
              <a:srgbClr val="292929"/>
            </a:solidFill>
            <a:prstDash val="solid"/>
            <a:miter lim="8000"/>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9"/>
          <p:cNvSpPr txBox="1"/>
          <p:nvPr>
            <p:ph idx="4294967295" type="body"/>
          </p:nvPr>
        </p:nvSpPr>
        <p:spPr>
          <a:xfrm>
            <a:off x="186350" y="169675"/>
            <a:ext cx="8563200" cy="3930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From the previous line chart it can be seen that none of the algorithms performed up to the mark and hence the PCA was applied in order to improve the results. The line chart is as follows:</a:t>
            </a:r>
            <a:endParaRPr sz="1500"/>
          </a:p>
          <a:p>
            <a:pPr indent="-323850" lvl="0" marL="457200" rtl="0" algn="l">
              <a:spcBef>
                <a:spcPts val="0"/>
              </a:spcBef>
              <a:spcAft>
                <a:spcPts val="0"/>
              </a:spcAft>
              <a:buSzPts val="1500"/>
              <a:buChar char="●"/>
            </a:pPr>
            <a:r>
              <a:rPr lang="en" sz="1500"/>
              <a:t>After PCA:</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ctr">
              <a:lnSpc>
                <a:spcPct val="100000"/>
              </a:lnSpc>
              <a:spcBef>
                <a:spcPts val="1600"/>
              </a:spcBef>
              <a:spcAft>
                <a:spcPts val="0"/>
              </a:spcAft>
              <a:buNone/>
            </a:pPr>
            <a:r>
              <a:rPr b="1" lang="en" sz="1600">
                <a:latin typeface="Times New Roman"/>
                <a:ea typeface="Times New Roman"/>
                <a:cs typeface="Times New Roman"/>
                <a:sym typeface="Times New Roman"/>
              </a:rPr>
              <a:t>Line chart depicting actual and predicted values of all the models after PCA</a:t>
            </a:r>
            <a:endParaRPr sz="1500"/>
          </a:p>
          <a:p>
            <a:pPr indent="0" lvl="0" marL="0" rtl="0" algn="l">
              <a:spcBef>
                <a:spcPts val="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ctr">
              <a:lnSpc>
                <a:spcPct val="100000"/>
              </a:lnSpc>
              <a:spcBef>
                <a:spcPts val="1600"/>
              </a:spcBef>
              <a:spcAft>
                <a:spcPts val="0"/>
              </a:spcAft>
              <a:buNone/>
            </a:pPr>
            <a:r>
              <a:rPr b="1" lang="en" sz="1600">
                <a:latin typeface="Arial"/>
                <a:ea typeface="Arial"/>
                <a:cs typeface="Arial"/>
                <a:sym typeface="Arial"/>
              </a:rPr>
              <a:t>Line chart depicting actual and predicted values of all the models before PCA</a:t>
            </a:r>
            <a:endParaRPr sz="1500"/>
          </a:p>
          <a:p>
            <a:pPr indent="0" lvl="0" marL="457200" rtl="0" algn="l">
              <a:spcBef>
                <a:spcPts val="0"/>
              </a:spcBef>
              <a:spcAft>
                <a:spcPts val="0"/>
              </a:spcAft>
              <a:buNone/>
            </a:pPr>
            <a:r>
              <a:t/>
            </a:r>
            <a:endParaRPr sz="1500"/>
          </a:p>
          <a:p>
            <a:pPr indent="0" lvl="0" marL="457200" rtl="0" algn="l">
              <a:spcBef>
                <a:spcPts val="1600"/>
              </a:spcBef>
              <a:spcAft>
                <a:spcPts val="0"/>
              </a:spcAft>
              <a:buNone/>
            </a:pPr>
            <a:r>
              <a:t/>
            </a:r>
            <a:endParaRPr sz="1700"/>
          </a:p>
          <a:p>
            <a:pPr indent="0" lvl="0" marL="0" rtl="0" algn="l">
              <a:spcBef>
                <a:spcPts val="1600"/>
              </a:spcBef>
              <a:spcAft>
                <a:spcPts val="1600"/>
              </a:spcAft>
              <a:buNone/>
            </a:pPr>
            <a:r>
              <a:t/>
            </a:r>
            <a:endParaRPr sz="1200"/>
          </a:p>
        </p:txBody>
      </p:sp>
      <p:pic>
        <p:nvPicPr>
          <p:cNvPr id="661" name="Google Shape;661;p39" title="Chart"/>
          <p:cNvPicPr preferRelativeResize="0"/>
          <p:nvPr/>
        </p:nvPicPr>
        <p:blipFill rotWithShape="1">
          <a:blip r:embed="rId3">
            <a:alphaModFix/>
          </a:blip>
          <a:srcRect b="2429" l="0" r="2884" t="0"/>
          <a:stretch/>
        </p:blipFill>
        <p:spPr>
          <a:xfrm>
            <a:off x="1942575" y="1345200"/>
            <a:ext cx="5050750" cy="34069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40"/>
          <p:cNvSpPr txBox="1"/>
          <p:nvPr>
            <p:ph idx="4294967295" type="body"/>
          </p:nvPr>
        </p:nvSpPr>
        <p:spPr>
          <a:xfrm>
            <a:off x="186350" y="169675"/>
            <a:ext cx="8563200" cy="3930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green line represents the SVM predictions. The green line is the closest to the black line. This indicates that SVM predictions are closer to the actual predictions when compared to other models’ predictions. Hence the accuracy of prediction was increased after applying PCA. The results of machine learning algorithms on these modified columns are:</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ctr">
              <a:lnSpc>
                <a:spcPct val="100000"/>
              </a:lnSpc>
              <a:spcBef>
                <a:spcPts val="1600"/>
              </a:spcBef>
              <a:spcAft>
                <a:spcPts val="0"/>
              </a:spcAft>
              <a:buNone/>
            </a:pPr>
            <a:r>
              <a:rPr b="1" lang="en" sz="1600">
                <a:latin typeface="Arial"/>
                <a:ea typeface="Arial"/>
                <a:cs typeface="Arial"/>
                <a:sym typeface="Arial"/>
              </a:rPr>
              <a:t>Performance Comparison after PCA</a:t>
            </a:r>
            <a:endParaRPr sz="1500"/>
          </a:p>
          <a:p>
            <a:pPr indent="0" lvl="0" marL="457200" rtl="0" algn="l">
              <a:spcBef>
                <a:spcPts val="0"/>
              </a:spcBef>
              <a:spcAft>
                <a:spcPts val="0"/>
              </a:spcAft>
              <a:buNone/>
            </a:pPr>
            <a:r>
              <a:t/>
            </a:r>
            <a:endParaRPr sz="1500"/>
          </a:p>
          <a:p>
            <a:pPr indent="0" lvl="0" marL="457200" rtl="0" algn="l">
              <a:spcBef>
                <a:spcPts val="1600"/>
              </a:spcBef>
              <a:spcAft>
                <a:spcPts val="0"/>
              </a:spcAft>
              <a:buNone/>
            </a:pPr>
            <a:r>
              <a:t/>
            </a:r>
            <a:endParaRPr sz="1700"/>
          </a:p>
          <a:p>
            <a:pPr indent="0" lvl="0" marL="0" rtl="0" algn="l">
              <a:spcBef>
                <a:spcPts val="1600"/>
              </a:spcBef>
              <a:spcAft>
                <a:spcPts val="1600"/>
              </a:spcAft>
              <a:buNone/>
            </a:pPr>
            <a:r>
              <a:t/>
            </a:r>
            <a:endParaRPr sz="1200"/>
          </a:p>
        </p:txBody>
      </p:sp>
      <p:graphicFrame>
        <p:nvGraphicFramePr>
          <p:cNvPr id="667" name="Google Shape;667;p40"/>
          <p:cNvGraphicFramePr/>
          <p:nvPr/>
        </p:nvGraphicFramePr>
        <p:xfrm>
          <a:off x="905800" y="1513025"/>
          <a:ext cx="3000000" cy="3000000"/>
        </p:xfrm>
        <a:graphic>
          <a:graphicData uri="http://schemas.openxmlformats.org/drawingml/2006/table">
            <a:tbl>
              <a:tblPr>
                <a:noFill/>
                <a:tableStyleId>{01438EF5-B2AB-4AD2-AB84-C5BCD5C8111C}</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sz="1800">
                          <a:solidFill>
                            <a:schemeClr val="accent3"/>
                          </a:solidFill>
                          <a:latin typeface="Times New Roman"/>
                          <a:ea typeface="Times New Roman"/>
                          <a:cs typeface="Times New Roman"/>
                          <a:sym typeface="Times New Roman"/>
                        </a:rPr>
                        <a:t>Algorithm</a:t>
                      </a:r>
                      <a:endParaRPr b="1" sz="1800">
                        <a:solidFill>
                          <a:schemeClr val="accent3"/>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800">
                          <a:solidFill>
                            <a:schemeClr val="accent3"/>
                          </a:solidFill>
                          <a:latin typeface="Times New Roman"/>
                          <a:ea typeface="Times New Roman"/>
                          <a:cs typeface="Times New Roman"/>
                          <a:sym typeface="Times New Roman"/>
                        </a:rPr>
                        <a:t>MAE</a:t>
                      </a:r>
                      <a:endParaRPr b="1" sz="1800">
                        <a:solidFill>
                          <a:schemeClr val="accent3"/>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800">
                          <a:solidFill>
                            <a:schemeClr val="accent3"/>
                          </a:solidFill>
                          <a:latin typeface="Times New Roman"/>
                          <a:ea typeface="Times New Roman"/>
                          <a:cs typeface="Times New Roman"/>
                          <a:sym typeface="Times New Roman"/>
                        </a:rPr>
                        <a:t>RMSE</a:t>
                      </a:r>
                      <a:endParaRPr b="1" sz="1800">
                        <a:solidFill>
                          <a:schemeClr val="accent3"/>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800">
                          <a:solidFill>
                            <a:schemeClr val="accent3"/>
                          </a:solidFill>
                          <a:latin typeface="Times New Roman"/>
                          <a:ea typeface="Times New Roman"/>
                          <a:cs typeface="Times New Roman"/>
                          <a:sym typeface="Times New Roman"/>
                        </a:rPr>
                        <a:t>R-Square</a:t>
                      </a:r>
                      <a:endParaRPr b="1" sz="1800">
                        <a:solidFill>
                          <a:schemeClr val="accent3"/>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b="1" lang="en" sz="1800">
                          <a:solidFill>
                            <a:schemeClr val="accent3"/>
                          </a:solidFill>
                          <a:latin typeface="Times New Roman"/>
                          <a:ea typeface="Times New Roman"/>
                          <a:cs typeface="Times New Roman"/>
                          <a:sym typeface="Times New Roman"/>
                        </a:rPr>
                        <a:t>Linear Regression</a:t>
                      </a:r>
                      <a:endParaRPr b="1" sz="1800">
                        <a:solidFill>
                          <a:schemeClr val="accent3"/>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solidFill>
                            <a:schemeClr val="accent2"/>
                          </a:solidFill>
                          <a:latin typeface="Times New Roman"/>
                          <a:ea typeface="Times New Roman"/>
                          <a:cs typeface="Times New Roman"/>
                          <a:sym typeface="Times New Roman"/>
                        </a:rPr>
                        <a:t>18997</a:t>
                      </a:r>
                      <a:endParaRPr sz="1800">
                        <a:solidFill>
                          <a:schemeClr val="accent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solidFill>
                            <a:schemeClr val="accent2"/>
                          </a:solidFill>
                          <a:latin typeface="Times New Roman"/>
                          <a:ea typeface="Times New Roman"/>
                          <a:cs typeface="Times New Roman"/>
                          <a:sym typeface="Times New Roman"/>
                        </a:rPr>
                        <a:t>104348.5</a:t>
                      </a:r>
                      <a:endParaRPr sz="1800">
                        <a:solidFill>
                          <a:schemeClr val="accent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solidFill>
                            <a:schemeClr val="accent2"/>
                          </a:solidFill>
                          <a:latin typeface="Times New Roman"/>
                          <a:ea typeface="Times New Roman"/>
                          <a:cs typeface="Times New Roman"/>
                          <a:sym typeface="Times New Roman"/>
                        </a:rPr>
                        <a:t>0.5875523</a:t>
                      </a:r>
                      <a:endParaRPr sz="1800">
                        <a:solidFill>
                          <a:schemeClr val="accent2"/>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b="1" lang="en" sz="1800">
                          <a:solidFill>
                            <a:schemeClr val="accent3"/>
                          </a:solidFill>
                          <a:latin typeface="Times New Roman"/>
                          <a:ea typeface="Times New Roman"/>
                          <a:cs typeface="Times New Roman"/>
                          <a:sym typeface="Times New Roman"/>
                        </a:rPr>
                        <a:t>SVM</a:t>
                      </a:r>
                      <a:endParaRPr b="1" sz="1800">
                        <a:solidFill>
                          <a:schemeClr val="accent3"/>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solidFill>
                            <a:schemeClr val="accent2"/>
                          </a:solidFill>
                          <a:latin typeface="Times New Roman"/>
                          <a:ea typeface="Times New Roman"/>
                          <a:cs typeface="Times New Roman"/>
                          <a:sym typeface="Times New Roman"/>
                        </a:rPr>
                        <a:t>19405.87</a:t>
                      </a:r>
                      <a:endParaRPr sz="1800">
                        <a:solidFill>
                          <a:schemeClr val="accent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solidFill>
                            <a:schemeClr val="accent2"/>
                          </a:solidFill>
                          <a:latin typeface="Times New Roman"/>
                          <a:ea typeface="Times New Roman"/>
                          <a:cs typeface="Times New Roman"/>
                          <a:sym typeface="Times New Roman"/>
                        </a:rPr>
                        <a:t>29929.55</a:t>
                      </a:r>
                      <a:endParaRPr sz="1800">
                        <a:solidFill>
                          <a:schemeClr val="accent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solidFill>
                            <a:schemeClr val="accent2"/>
                          </a:solidFill>
                          <a:latin typeface="Times New Roman"/>
                          <a:ea typeface="Times New Roman"/>
                          <a:cs typeface="Times New Roman"/>
                          <a:sym typeface="Times New Roman"/>
                        </a:rPr>
                        <a:t>0.9350692</a:t>
                      </a:r>
                      <a:endParaRPr sz="1800">
                        <a:solidFill>
                          <a:schemeClr val="accent2"/>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b="1" lang="en" sz="1800">
                          <a:solidFill>
                            <a:schemeClr val="accent3"/>
                          </a:solidFill>
                          <a:latin typeface="Times New Roman"/>
                          <a:ea typeface="Times New Roman"/>
                          <a:cs typeface="Times New Roman"/>
                          <a:sym typeface="Times New Roman"/>
                        </a:rPr>
                        <a:t>Xgboost</a:t>
                      </a:r>
                      <a:endParaRPr b="1" sz="1800">
                        <a:solidFill>
                          <a:schemeClr val="accent3"/>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solidFill>
                            <a:schemeClr val="accent2"/>
                          </a:solidFill>
                          <a:latin typeface="Times New Roman"/>
                          <a:ea typeface="Times New Roman"/>
                          <a:cs typeface="Times New Roman"/>
                          <a:sym typeface="Times New Roman"/>
                        </a:rPr>
                        <a:t>26151.12</a:t>
                      </a:r>
                      <a:endParaRPr sz="1800">
                        <a:solidFill>
                          <a:schemeClr val="accent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solidFill>
                            <a:schemeClr val="accent2"/>
                          </a:solidFill>
                          <a:latin typeface="Times New Roman"/>
                          <a:ea typeface="Times New Roman"/>
                          <a:cs typeface="Times New Roman"/>
                          <a:sym typeface="Times New Roman"/>
                        </a:rPr>
                        <a:t>34827.99</a:t>
                      </a:r>
                      <a:endParaRPr sz="1800">
                        <a:solidFill>
                          <a:schemeClr val="accent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solidFill>
                            <a:schemeClr val="accent2"/>
                          </a:solidFill>
                          <a:latin typeface="Times New Roman"/>
                          <a:ea typeface="Times New Roman"/>
                          <a:cs typeface="Times New Roman"/>
                          <a:sym typeface="Times New Roman"/>
                        </a:rPr>
                        <a:t>0.9138152</a:t>
                      </a:r>
                      <a:endParaRPr sz="1800">
                        <a:solidFill>
                          <a:schemeClr val="accent2"/>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b="1" lang="en" sz="1800">
                          <a:solidFill>
                            <a:schemeClr val="accent3"/>
                          </a:solidFill>
                          <a:latin typeface="Times New Roman"/>
                          <a:ea typeface="Times New Roman"/>
                          <a:cs typeface="Times New Roman"/>
                          <a:sym typeface="Times New Roman"/>
                        </a:rPr>
                        <a:t>Random Forest</a:t>
                      </a:r>
                      <a:endParaRPr b="1" sz="1800">
                        <a:solidFill>
                          <a:schemeClr val="accent3"/>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solidFill>
                            <a:schemeClr val="accent2"/>
                          </a:solidFill>
                          <a:latin typeface="Times New Roman"/>
                          <a:ea typeface="Times New Roman"/>
                          <a:cs typeface="Times New Roman"/>
                          <a:sym typeface="Times New Roman"/>
                        </a:rPr>
                        <a:t>32130.12</a:t>
                      </a:r>
                      <a:endParaRPr sz="1800">
                        <a:solidFill>
                          <a:schemeClr val="accent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solidFill>
                            <a:schemeClr val="accent2"/>
                          </a:solidFill>
                          <a:latin typeface="Times New Roman"/>
                          <a:ea typeface="Times New Roman"/>
                          <a:cs typeface="Times New Roman"/>
                          <a:sym typeface="Times New Roman"/>
                        </a:rPr>
                        <a:t>42319.56</a:t>
                      </a:r>
                      <a:endParaRPr sz="1800">
                        <a:solidFill>
                          <a:schemeClr val="accent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solidFill>
                            <a:schemeClr val="accent2"/>
                          </a:solidFill>
                          <a:latin typeface="Times New Roman"/>
                          <a:ea typeface="Times New Roman"/>
                          <a:cs typeface="Times New Roman"/>
                          <a:sym typeface="Times New Roman"/>
                        </a:rPr>
                        <a:t>0.8275663</a:t>
                      </a:r>
                      <a:endParaRPr sz="1800">
                        <a:solidFill>
                          <a:schemeClr val="accent2"/>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b="1" lang="en" sz="1800">
                          <a:solidFill>
                            <a:schemeClr val="accent3"/>
                          </a:solidFill>
                          <a:latin typeface="Times New Roman"/>
                          <a:ea typeface="Times New Roman"/>
                          <a:cs typeface="Times New Roman"/>
                          <a:sym typeface="Times New Roman"/>
                        </a:rPr>
                        <a:t>Decision Tree</a:t>
                      </a:r>
                      <a:endParaRPr b="1" sz="1800">
                        <a:solidFill>
                          <a:schemeClr val="accent3"/>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solidFill>
                            <a:schemeClr val="accent2"/>
                          </a:solidFill>
                          <a:latin typeface="Times New Roman"/>
                          <a:ea typeface="Times New Roman"/>
                          <a:cs typeface="Times New Roman"/>
                          <a:sym typeface="Times New Roman"/>
                        </a:rPr>
                        <a:t>60571.13</a:t>
                      </a:r>
                      <a:endParaRPr sz="1800">
                        <a:solidFill>
                          <a:schemeClr val="accent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solidFill>
                            <a:schemeClr val="accent2"/>
                          </a:solidFill>
                          <a:latin typeface="Times New Roman"/>
                          <a:ea typeface="Times New Roman"/>
                          <a:cs typeface="Times New Roman"/>
                          <a:sym typeface="Times New Roman"/>
                        </a:rPr>
                        <a:t>77397.29</a:t>
                      </a:r>
                      <a:endParaRPr sz="1800">
                        <a:solidFill>
                          <a:schemeClr val="accent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solidFill>
                            <a:schemeClr val="accent2"/>
                          </a:solidFill>
                          <a:latin typeface="Times New Roman"/>
                          <a:ea typeface="Times New Roman"/>
                          <a:cs typeface="Times New Roman"/>
                          <a:sym typeface="Times New Roman"/>
                        </a:rPr>
                        <a:t>0.5008397</a:t>
                      </a:r>
                      <a:endParaRPr sz="1800">
                        <a:solidFill>
                          <a:schemeClr val="accent2"/>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41"/>
          <p:cNvSpPr txBox="1"/>
          <p:nvPr>
            <p:ph idx="4294967295" type="body"/>
          </p:nvPr>
        </p:nvSpPr>
        <p:spPr>
          <a:xfrm>
            <a:off x="186350" y="169675"/>
            <a:ext cx="8563200" cy="3930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After comparing the results the best R-squared value of 0.9350692 was obtained by applying the Support Vector Machine(SVM) Regression. The following is the graph of the comparison:</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rPr lang="en" sz="1500"/>
              <a:t>In the above chart the values of respective columns have been scaled between a range from 0 to 125 for a proper view of the graph representing comparison.</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ctr">
              <a:lnSpc>
                <a:spcPct val="100000"/>
              </a:lnSpc>
              <a:spcBef>
                <a:spcPts val="1600"/>
              </a:spcBef>
              <a:spcAft>
                <a:spcPts val="0"/>
              </a:spcAft>
              <a:buNone/>
            </a:pPr>
            <a:r>
              <a:t/>
            </a:r>
            <a:endParaRPr sz="1500"/>
          </a:p>
          <a:p>
            <a:pPr indent="0" lvl="0" marL="457200" rtl="0" algn="l">
              <a:spcBef>
                <a:spcPts val="0"/>
              </a:spcBef>
              <a:spcAft>
                <a:spcPts val="0"/>
              </a:spcAft>
              <a:buNone/>
            </a:pPr>
            <a:r>
              <a:t/>
            </a:r>
            <a:endParaRPr sz="1500"/>
          </a:p>
          <a:p>
            <a:pPr indent="0" lvl="0" marL="457200" rtl="0" algn="l">
              <a:spcBef>
                <a:spcPts val="1600"/>
              </a:spcBef>
              <a:spcAft>
                <a:spcPts val="0"/>
              </a:spcAft>
              <a:buNone/>
            </a:pPr>
            <a:r>
              <a:t/>
            </a:r>
            <a:endParaRPr sz="1700"/>
          </a:p>
          <a:p>
            <a:pPr indent="0" lvl="0" marL="0" rtl="0" algn="l">
              <a:spcBef>
                <a:spcPts val="1600"/>
              </a:spcBef>
              <a:spcAft>
                <a:spcPts val="1600"/>
              </a:spcAft>
              <a:buNone/>
            </a:pPr>
            <a:r>
              <a:t/>
            </a:r>
            <a:endParaRPr sz="1200"/>
          </a:p>
        </p:txBody>
      </p:sp>
      <p:pic>
        <p:nvPicPr>
          <p:cNvPr id="673" name="Google Shape;673;p41" title="Chart"/>
          <p:cNvPicPr preferRelativeResize="0"/>
          <p:nvPr/>
        </p:nvPicPr>
        <p:blipFill>
          <a:blip r:embed="rId3">
            <a:alphaModFix/>
          </a:blip>
          <a:stretch>
            <a:fillRect/>
          </a:stretch>
        </p:blipFill>
        <p:spPr>
          <a:xfrm>
            <a:off x="1761102" y="1086727"/>
            <a:ext cx="5147525" cy="34308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4"/>
          <p:cNvSpPr txBox="1"/>
          <p:nvPr>
            <p:ph idx="13" type="ctrTitle"/>
          </p:nvPr>
        </p:nvSpPr>
        <p:spPr>
          <a:xfrm>
            <a:off x="3446096" y="1896975"/>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463" name="Google Shape;463;p24"/>
          <p:cNvSpPr txBox="1"/>
          <p:nvPr>
            <p:ph type="ctrTitle"/>
          </p:nvPr>
        </p:nvSpPr>
        <p:spPr>
          <a:xfrm>
            <a:off x="1111050" y="1896975"/>
            <a:ext cx="2152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464" name="Google Shape;464;p24"/>
          <p:cNvSpPr txBox="1"/>
          <p:nvPr>
            <p:ph idx="3" type="title"/>
          </p:nvPr>
        </p:nvSpPr>
        <p:spPr>
          <a:xfrm>
            <a:off x="1224200" y="1562762"/>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01</a:t>
            </a:r>
            <a:endParaRPr sz="3000"/>
          </a:p>
        </p:txBody>
      </p:sp>
      <p:sp>
        <p:nvSpPr>
          <p:cNvPr id="465" name="Google Shape;465;p24"/>
          <p:cNvSpPr txBox="1"/>
          <p:nvPr>
            <p:ph idx="6" type="title"/>
          </p:nvPr>
        </p:nvSpPr>
        <p:spPr>
          <a:xfrm>
            <a:off x="3792890" y="1562762"/>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02</a:t>
            </a:r>
            <a:endParaRPr sz="3000"/>
          </a:p>
        </p:txBody>
      </p:sp>
      <p:sp>
        <p:nvSpPr>
          <p:cNvPr id="466" name="Google Shape;466;p24"/>
          <p:cNvSpPr txBox="1"/>
          <p:nvPr>
            <p:ph idx="7" type="ctrTitle"/>
          </p:nvPr>
        </p:nvSpPr>
        <p:spPr>
          <a:xfrm>
            <a:off x="618825" y="411675"/>
            <a:ext cx="4443000" cy="2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467" name="Google Shape;467;p24"/>
          <p:cNvSpPr txBox="1"/>
          <p:nvPr>
            <p:ph idx="9" type="title"/>
          </p:nvPr>
        </p:nvSpPr>
        <p:spPr>
          <a:xfrm>
            <a:off x="6599729" y="1403200"/>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03</a:t>
            </a:r>
            <a:endParaRPr sz="3000"/>
          </a:p>
        </p:txBody>
      </p:sp>
      <p:sp>
        <p:nvSpPr>
          <p:cNvPr id="468" name="Google Shape;468;p24"/>
          <p:cNvSpPr/>
          <p:nvPr/>
        </p:nvSpPr>
        <p:spPr>
          <a:xfrm>
            <a:off x="1357325" y="743425"/>
            <a:ext cx="673500" cy="649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3942825" y="704725"/>
            <a:ext cx="673500" cy="649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6599725" y="704726"/>
            <a:ext cx="673500" cy="64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1" name="Google Shape;471;p24"/>
          <p:cNvCxnSpPr>
            <a:stCxn id="468" idx="1"/>
            <a:endCxn id="464" idx="1"/>
          </p:cNvCxnSpPr>
          <p:nvPr/>
        </p:nvCxnSpPr>
        <p:spPr>
          <a:xfrm flipH="1">
            <a:off x="1224125" y="1068325"/>
            <a:ext cx="133200" cy="783300"/>
          </a:xfrm>
          <a:prstGeom prst="bentConnector3">
            <a:avLst>
              <a:gd fmla="val 278716" name="adj1"/>
            </a:avLst>
          </a:prstGeom>
          <a:noFill/>
          <a:ln cap="flat" cmpd="sng" w="9525">
            <a:solidFill>
              <a:schemeClr val="lt1"/>
            </a:solidFill>
            <a:prstDash val="solid"/>
            <a:round/>
            <a:headEnd len="med" w="med" type="none"/>
            <a:tailEnd len="med" w="med" type="none"/>
          </a:ln>
        </p:spPr>
      </p:cxnSp>
      <p:cxnSp>
        <p:nvCxnSpPr>
          <p:cNvPr id="472" name="Google Shape;472;p24"/>
          <p:cNvCxnSpPr>
            <a:stCxn id="469" idx="1"/>
            <a:endCxn id="465" idx="1"/>
          </p:cNvCxnSpPr>
          <p:nvPr/>
        </p:nvCxnSpPr>
        <p:spPr>
          <a:xfrm flipH="1">
            <a:off x="3792825" y="1029625"/>
            <a:ext cx="150000" cy="822000"/>
          </a:xfrm>
          <a:prstGeom prst="bentConnector3">
            <a:avLst>
              <a:gd fmla="val 258707" name="adj1"/>
            </a:avLst>
          </a:prstGeom>
          <a:noFill/>
          <a:ln cap="flat" cmpd="sng" w="9525">
            <a:solidFill>
              <a:schemeClr val="lt1"/>
            </a:solidFill>
            <a:prstDash val="solid"/>
            <a:round/>
            <a:headEnd len="med" w="med" type="none"/>
            <a:tailEnd len="med" w="med" type="none"/>
          </a:ln>
        </p:spPr>
      </p:cxnSp>
      <p:cxnSp>
        <p:nvCxnSpPr>
          <p:cNvPr id="473" name="Google Shape;473;p24"/>
          <p:cNvCxnSpPr>
            <a:stCxn id="470" idx="1"/>
            <a:endCxn id="467" idx="1"/>
          </p:cNvCxnSpPr>
          <p:nvPr/>
        </p:nvCxnSpPr>
        <p:spPr>
          <a:xfrm>
            <a:off x="6599725" y="1029626"/>
            <a:ext cx="600" cy="6624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474" name="Google Shape;474;p24"/>
          <p:cNvSpPr/>
          <p:nvPr/>
        </p:nvSpPr>
        <p:spPr>
          <a:xfrm>
            <a:off x="2286225" y="649579"/>
            <a:ext cx="163078" cy="15507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8296033" y="2659174"/>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1449650" y="832025"/>
            <a:ext cx="509785" cy="460918"/>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24"/>
          <p:cNvGrpSpPr/>
          <p:nvPr/>
        </p:nvGrpSpPr>
        <p:grpSpPr>
          <a:xfrm>
            <a:off x="4065678" y="832185"/>
            <a:ext cx="427748" cy="409415"/>
            <a:chOff x="3095745" y="3805393"/>
            <a:chExt cx="352840" cy="354717"/>
          </a:xfrm>
        </p:grpSpPr>
        <p:sp>
          <p:nvSpPr>
            <p:cNvPr id="478" name="Google Shape;478;p24"/>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24"/>
          <p:cNvGrpSpPr/>
          <p:nvPr/>
        </p:nvGrpSpPr>
        <p:grpSpPr>
          <a:xfrm>
            <a:off x="6722599" y="824910"/>
            <a:ext cx="427763" cy="409436"/>
            <a:chOff x="3541011" y="3367320"/>
            <a:chExt cx="348257" cy="346188"/>
          </a:xfrm>
        </p:grpSpPr>
        <p:sp>
          <p:nvSpPr>
            <p:cNvPr id="485" name="Google Shape;485;p24"/>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24"/>
          <p:cNvSpPr txBox="1"/>
          <p:nvPr>
            <p:ph idx="4" type="ctrTitle"/>
          </p:nvPr>
        </p:nvSpPr>
        <p:spPr>
          <a:xfrm>
            <a:off x="6425523" y="2029650"/>
            <a:ext cx="1753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 IMPLEMENTED</a:t>
            </a:r>
            <a:endParaRPr/>
          </a:p>
        </p:txBody>
      </p:sp>
      <p:sp>
        <p:nvSpPr>
          <p:cNvPr id="490" name="Google Shape;490;p24"/>
          <p:cNvSpPr txBox="1"/>
          <p:nvPr>
            <p:ph idx="6" type="title"/>
          </p:nvPr>
        </p:nvSpPr>
        <p:spPr>
          <a:xfrm>
            <a:off x="1224190" y="3503362"/>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04</a:t>
            </a:r>
            <a:endParaRPr sz="3000"/>
          </a:p>
        </p:txBody>
      </p:sp>
      <p:sp>
        <p:nvSpPr>
          <p:cNvPr id="491" name="Google Shape;491;p24"/>
          <p:cNvSpPr/>
          <p:nvPr/>
        </p:nvSpPr>
        <p:spPr>
          <a:xfrm>
            <a:off x="1224200" y="2785950"/>
            <a:ext cx="673500" cy="649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2" name="Google Shape;492;p24"/>
          <p:cNvCxnSpPr>
            <a:stCxn id="491" idx="1"/>
            <a:endCxn id="490" idx="1"/>
          </p:cNvCxnSpPr>
          <p:nvPr/>
        </p:nvCxnSpPr>
        <p:spPr>
          <a:xfrm>
            <a:off x="1224200" y="3110850"/>
            <a:ext cx="600" cy="681300"/>
          </a:xfrm>
          <a:prstGeom prst="bentConnector3">
            <a:avLst>
              <a:gd fmla="val -39689225" name="adj1"/>
            </a:avLst>
          </a:prstGeom>
          <a:noFill/>
          <a:ln cap="flat" cmpd="sng" w="9525">
            <a:solidFill>
              <a:schemeClr val="lt1"/>
            </a:solidFill>
            <a:prstDash val="solid"/>
            <a:round/>
            <a:headEnd len="med" w="med" type="none"/>
            <a:tailEnd len="med" w="med" type="none"/>
          </a:ln>
        </p:spPr>
      </p:cxnSp>
      <p:grpSp>
        <p:nvGrpSpPr>
          <p:cNvPr id="493" name="Google Shape;493;p24"/>
          <p:cNvGrpSpPr/>
          <p:nvPr/>
        </p:nvGrpSpPr>
        <p:grpSpPr>
          <a:xfrm>
            <a:off x="1347062" y="2906135"/>
            <a:ext cx="427763" cy="409436"/>
            <a:chOff x="3541011" y="3367320"/>
            <a:chExt cx="348257" cy="346188"/>
          </a:xfrm>
        </p:grpSpPr>
        <p:sp>
          <p:nvSpPr>
            <p:cNvPr id="494" name="Google Shape;494;p24"/>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24"/>
          <p:cNvSpPr txBox="1"/>
          <p:nvPr>
            <p:ph idx="13" type="ctrTitle"/>
          </p:nvPr>
        </p:nvSpPr>
        <p:spPr>
          <a:xfrm>
            <a:off x="1061396" y="4081150"/>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&amp; DISCUSSIONS</a:t>
            </a:r>
            <a:endParaRPr/>
          </a:p>
        </p:txBody>
      </p:sp>
      <p:sp>
        <p:nvSpPr>
          <p:cNvPr id="499" name="Google Shape;499;p24"/>
          <p:cNvSpPr txBox="1"/>
          <p:nvPr>
            <p:ph idx="9" type="title"/>
          </p:nvPr>
        </p:nvSpPr>
        <p:spPr>
          <a:xfrm>
            <a:off x="3781042" y="3669400"/>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05</a:t>
            </a:r>
            <a:endParaRPr sz="3000"/>
          </a:p>
        </p:txBody>
      </p:sp>
      <p:sp>
        <p:nvSpPr>
          <p:cNvPr id="500" name="Google Shape;500;p24"/>
          <p:cNvSpPr/>
          <p:nvPr/>
        </p:nvSpPr>
        <p:spPr>
          <a:xfrm>
            <a:off x="3814163" y="2756226"/>
            <a:ext cx="673500" cy="64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1" name="Google Shape;501;p24"/>
          <p:cNvCxnSpPr>
            <a:stCxn id="500" idx="1"/>
            <a:endCxn id="499" idx="1"/>
          </p:cNvCxnSpPr>
          <p:nvPr/>
        </p:nvCxnSpPr>
        <p:spPr>
          <a:xfrm flipH="1">
            <a:off x="3781163" y="3081126"/>
            <a:ext cx="33000" cy="877200"/>
          </a:xfrm>
          <a:prstGeom prst="bentConnector3">
            <a:avLst>
              <a:gd fmla="val 821956" name="adj1"/>
            </a:avLst>
          </a:prstGeom>
          <a:noFill/>
          <a:ln cap="flat" cmpd="sng" w="9525">
            <a:solidFill>
              <a:schemeClr val="lt1"/>
            </a:solidFill>
            <a:prstDash val="solid"/>
            <a:round/>
            <a:headEnd len="med" w="med" type="none"/>
            <a:tailEnd len="med" w="med" type="none"/>
          </a:ln>
        </p:spPr>
      </p:cxnSp>
      <p:sp>
        <p:nvSpPr>
          <p:cNvPr id="502" name="Google Shape;502;p24"/>
          <p:cNvSpPr txBox="1"/>
          <p:nvPr>
            <p:ph idx="4" type="ctrTitle"/>
          </p:nvPr>
        </p:nvSpPr>
        <p:spPr>
          <a:xfrm>
            <a:off x="3629760" y="4003625"/>
            <a:ext cx="1753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503" name="Google Shape;503;p24"/>
          <p:cNvSpPr txBox="1"/>
          <p:nvPr>
            <p:ph type="ctrTitle"/>
          </p:nvPr>
        </p:nvSpPr>
        <p:spPr>
          <a:xfrm>
            <a:off x="6462863" y="4003625"/>
            <a:ext cx="2152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504" name="Google Shape;504;p24"/>
          <p:cNvSpPr txBox="1"/>
          <p:nvPr>
            <p:ph idx="3" type="title"/>
          </p:nvPr>
        </p:nvSpPr>
        <p:spPr>
          <a:xfrm>
            <a:off x="6576013" y="3669412"/>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06</a:t>
            </a:r>
            <a:endParaRPr sz="3000"/>
          </a:p>
        </p:txBody>
      </p:sp>
      <p:sp>
        <p:nvSpPr>
          <p:cNvPr id="505" name="Google Shape;505;p24"/>
          <p:cNvSpPr/>
          <p:nvPr/>
        </p:nvSpPr>
        <p:spPr>
          <a:xfrm>
            <a:off x="6709138" y="2850075"/>
            <a:ext cx="673500" cy="649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6" name="Google Shape;506;p24"/>
          <p:cNvCxnSpPr>
            <a:stCxn id="505" idx="1"/>
            <a:endCxn id="504" idx="1"/>
          </p:cNvCxnSpPr>
          <p:nvPr/>
        </p:nvCxnSpPr>
        <p:spPr>
          <a:xfrm flipH="1">
            <a:off x="6575938" y="3174975"/>
            <a:ext cx="133200" cy="783300"/>
          </a:xfrm>
          <a:prstGeom prst="bentConnector3">
            <a:avLst>
              <a:gd fmla="val 278716" name="adj1"/>
            </a:avLst>
          </a:prstGeom>
          <a:noFill/>
          <a:ln cap="flat" cmpd="sng" w="9525">
            <a:solidFill>
              <a:schemeClr val="lt1"/>
            </a:solidFill>
            <a:prstDash val="solid"/>
            <a:round/>
            <a:headEnd len="med" w="med" type="none"/>
            <a:tailEnd len="med" w="med" type="none"/>
          </a:ln>
        </p:spPr>
      </p:cxnSp>
      <p:sp>
        <p:nvSpPr>
          <p:cNvPr id="507" name="Google Shape;507;p24"/>
          <p:cNvSpPr/>
          <p:nvPr/>
        </p:nvSpPr>
        <p:spPr>
          <a:xfrm>
            <a:off x="7638038" y="2756229"/>
            <a:ext cx="163078" cy="15507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a:off x="3896025" y="2850663"/>
            <a:ext cx="509785" cy="460918"/>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9" name="Google Shape;509;p24"/>
          <p:cNvGrpSpPr/>
          <p:nvPr/>
        </p:nvGrpSpPr>
        <p:grpSpPr>
          <a:xfrm>
            <a:off x="6832024" y="2970260"/>
            <a:ext cx="427763" cy="409436"/>
            <a:chOff x="3541011" y="3367320"/>
            <a:chExt cx="348257" cy="346188"/>
          </a:xfrm>
        </p:grpSpPr>
        <p:sp>
          <p:nvSpPr>
            <p:cNvPr id="510" name="Google Shape;510;p24"/>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42"/>
          <p:cNvSpPr txBox="1"/>
          <p:nvPr>
            <p:ph type="title"/>
          </p:nvPr>
        </p:nvSpPr>
        <p:spPr>
          <a:xfrm>
            <a:off x="1844950" y="1496400"/>
            <a:ext cx="55629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CONCLUSION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3"/>
          <p:cNvSpPr txBox="1"/>
          <p:nvPr>
            <p:ph idx="4294967295" type="body"/>
          </p:nvPr>
        </p:nvSpPr>
        <p:spPr>
          <a:xfrm>
            <a:off x="205000" y="281475"/>
            <a:ext cx="8563200" cy="3930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Before applying PCA, the obtained results were not satisfactory, even though several preprocessing steps were performed.</a:t>
            </a:r>
            <a:endParaRPr sz="1500"/>
          </a:p>
          <a:p>
            <a:pPr indent="0" lvl="0" marL="457200" rtl="0" algn="l">
              <a:spcBef>
                <a:spcPts val="1600"/>
              </a:spcBef>
              <a:spcAft>
                <a:spcPts val="0"/>
              </a:spcAft>
              <a:buNone/>
            </a:pPr>
            <a:r>
              <a:t/>
            </a:r>
            <a:endParaRPr sz="100"/>
          </a:p>
          <a:p>
            <a:pPr indent="-323850" lvl="0" marL="457200" rtl="0" algn="l">
              <a:spcBef>
                <a:spcPts val="1600"/>
              </a:spcBef>
              <a:spcAft>
                <a:spcPts val="0"/>
              </a:spcAft>
              <a:buSzPts val="1500"/>
              <a:buChar char="●"/>
            </a:pPr>
            <a:r>
              <a:rPr lang="en" sz="1500"/>
              <a:t>This indicates the presence of multi-collinearity among the features.</a:t>
            </a:r>
            <a:endParaRPr sz="1500"/>
          </a:p>
          <a:p>
            <a:pPr indent="0" lvl="0" marL="457200" rtl="0" algn="l">
              <a:spcBef>
                <a:spcPts val="1600"/>
              </a:spcBef>
              <a:spcAft>
                <a:spcPts val="0"/>
              </a:spcAft>
              <a:buNone/>
            </a:pPr>
            <a:r>
              <a:t/>
            </a:r>
            <a:endParaRPr sz="100"/>
          </a:p>
          <a:p>
            <a:pPr indent="-323850" lvl="0" marL="457200" rtl="0" algn="l">
              <a:spcBef>
                <a:spcPts val="1600"/>
              </a:spcBef>
              <a:spcAft>
                <a:spcPts val="0"/>
              </a:spcAft>
              <a:buSzPts val="1500"/>
              <a:buChar char="●"/>
            </a:pPr>
            <a:r>
              <a:rPr lang="en" sz="1500"/>
              <a:t>Hence PCA was applied for the dimension reduction and to remove all the features that are correlated.</a:t>
            </a:r>
            <a:endParaRPr sz="1500"/>
          </a:p>
          <a:p>
            <a:pPr indent="0" lvl="0" marL="457200" rtl="0" algn="l">
              <a:spcBef>
                <a:spcPts val="1600"/>
              </a:spcBef>
              <a:spcAft>
                <a:spcPts val="0"/>
              </a:spcAft>
              <a:buNone/>
            </a:pPr>
            <a:r>
              <a:t/>
            </a:r>
            <a:endParaRPr sz="100"/>
          </a:p>
          <a:p>
            <a:pPr indent="-323850" lvl="0" marL="457200" rtl="0" algn="l">
              <a:spcBef>
                <a:spcPts val="1600"/>
              </a:spcBef>
              <a:spcAft>
                <a:spcPts val="0"/>
              </a:spcAft>
              <a:buSzPts val="1500"/>
              <a:buChar char="●"/>
            </a:pPr>
            <a:r>
              <a:rPr lang="en" sz="1500"/>
              <a:t>AFter PCA, when the same algorithms were applied on the principal components so obtained, the results improved considerably.</a:t>
            </a:r>
            <a:endParaRPr sz="1500"/>
          </a:p>
          <a:p>
            <a:pPr indent="0" lvl="0" marL="457200" rtl="0" algn="l">
              <a:spcBef>
                <a:spcPts val="1600"/>
              </a:spcBef>
              <a:spcAft>
                <a:spcPts val="0"/>
              </a:spcAft>
              <a:buNone/>
            </a:pPr>
            <a:r>
              <a:t/>
            </a:r>
            <a:endParaRPr sz="100"/>
          </a:p>
          <a:p>
            <a:pPr indent="-323850" lvl="0" marL="457200" rtl="0" algn="l">
              <a:spcBef>
                <a:spcPts val="1600"/>
              </a:spcBef>
              <a:spcAft>
                <a:spcPts val="0"/>
              </a:spcAft>
              <a:buSzPts val="1500"/>
              <a:buChar char="●"/>
            </a:pPr>
            <a:r>
              <a:rPr lang="en" sz="1500"/>
              <a:t>As per the findings the best performance was obtained for Support Vector Machine(SVM) Regression with the R-squared value of 0.9350692 followed by Xgboost, Random Forest, Linear Regression and Decision Tree in sequence.</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ctr">
              <a:lnSpc>
                <a:spcPct val="100000"/>
              </a:lnSpc>
              <a:spcBef>
                <a:spcPts val="1600"/>
              </a:spcBef>
              <a:spcAft>
                <a:spcPts val="0"/>
              </a:spcAft>
              <a:buNone/>
            </a:pPr>
            <a:r>
              <a:t/>
            </a:r>
            <a:endParaRPr sz="1500"/>
          </a:p>
          <a:p>
            <a:pPr indent="0" lvl="0" marL="457200" rtl="0" algn="l">
              <a:spcBef>
                <a:spcPts val="0"/>
              </a:spcBef>
              <a:spcAft>
                <a:spcPts val="0"/>
              </a:spcAft>
              <a:buNone/>
            </a:pPr>
            <a:r>
              <a:t/>
            </a:r>
            <a:endParaRPr sz="1500"/>
          </a:p>
          <a:p>
            <a:pPr indent="0" lvl="0" marL="457200" rtl="0" algn="l">
              <a:spcBef>
                <a:spcPts val="1600"/>
              </a:spcBef>
              <a:spcAft>
                <a:spcPts val="0"/>
              </a:spcAft>
              <a:buNone/>
            </a:pPr>
            <a:r>
              <a:t/>
            </a:r>
            <a:endParaRPr sz="1700"/>
          </a:p>
          <a:p>
            <a:pPr indent="0" lvl="0" marL="0" rtl="0" algn="l">
              <a:spcBef>
                <a:spcPts val="1600"/>
              </a:spcBef>
              <a:spcAft>
                <a:spcPts val="1600"/>
              </a:spcAft>
              <a:buNone/>
            </a:pPr>
            <a:r>
              <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4"/>
          <p:cNvSpPr txBox="1"/>
          <p:nvPr>
            <p:ph type="title"/>
          </p:nvPr>
        </p:nvSpPr>
        <p:spPr>
          <a:xfrm>
            <a:off x="1844950" y="1496400"/>
            <a:ext cx="55629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REFERENCES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45"/>
          <p:cNvSpPr txBox="1"/>
          <p:nvPr>
            <p:ph idx="4294967295" type="body"/>
          </p:nvPr>
        </p:nvSpPr>
        <p:spPr>
          <a:xfrm>
            <a:off x="205000" y="346700"/>
            <a:ext cx="8563200" cy="39303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AutoNum type="arabicPeriod"/>
            </a:pPr>
            <a:r>
              <a:rPr lang="en" sz="1300"/>
              <a:t>Chen, Jingyi, Shuming Mao, and Qixuan Yuan. "Salary prediction using random forest with fundamental features." In Third International Conference on Electronics and Communication; Network and Computer Technology (ECNCT 2021), vol. 12167, pp. 491-498. SPIE, 2022.</a:t>
            </a:r>
            <a:endParaRPr sz="1300"/>
          </a:p>
          <a:p>
            <a:pPr indent="0" lvl="0" marL="0" rtl="0" algn="l">
              <a:lnSpc>
                <a:spcPct val="100000"/>
              </a:lnSpc>
              <a:spcBef>
                <a:spcPts val="1600"/>
              </a:spcBef>
              <a:spcAft>
                <a:spcPts val="0"/>
              </a:spcAft>
              <a:buNone/>
            </a:pPr>
            <a:r>
              <a:t/>
            </a:r>
            <a:endParaRPr sz="100"/>
          </a:p>
          <a:p>
            <a:pPr indent="-311150" lvl="0" marL="457200" rtl="0" algn="l">
              <a:lnSpc>
                <a:spcPct val="100000"/>
              </a:lnSpc>
              <a:spcBef>
                <a:spcPts val="1600"/>
              </a:spcBef>
              <a:spcAft>
                <a:spcPts val="0"/>
              </a:spcAft>
              <a:buSzPts val="1300"/>
              <a:buAutoNum type="arabicPeriod"/>
            </a:pPr>
            <a:r>
              <a:rPr lang="en" sz="1300"/>
              <a:t>Dutta, Sananda, Airiddha Halder, and Kousik Dasgupta. "Design of a novel Prediction Engine for predicting suitable salary for a job." In 2018 Fourth International Conference on Research in Computational Intelligence and Communication Networks (ICRCICN), pp. 275-279. IEEE, 2018.</a:t>
            </a:r>
            <a:endParaRPr sz="1300"/>
          </a:p>
          <a:p>
            <a:pPr indent="0" lvl="0" marL="457200" rtl="0" algn="l">
              <a:lnSpc>
                <a:spcPct val="100000"/>
              </a:lnSpc>
              <a:spcBef>
                <a:spcPts val="1600"/>
              </a:spcBef>
              <a:spcAft>
                <a:spcPts val="0"/>
              </a:spcAft>
              <a:buNone/>
            </a:pPr>
            <a:r>
              <a:t/>
            </a:r>
            <a:endParaRPr sz="100"/>
          </a:p>
          <a:p>
            <a:pPr indent="-311150" lvl="0" marL="457200" rtl="0" algn="l">
              <a:lnSpc>
                <a:spcPct val="100000"/>
              </a:lnSpc>
              <a:spcBef>
                <a:spcPts val="1600"/>
              </a:spcBef>
              <a:spcAft>
                <a:spcPts val="0"/>
              </a:spcAft>
              <a:buSzPts val="1300"/>
              <a:buAutoNum type="arabicPeriod"/>
            </a:pPr>
            <a:r>
              <a:rPr lang="en" sz="1300"/>
              <a:t>Kavitha S, Varuna S and Ramya R, "A comparative analysis on linear regression and support vector regression," 2016 Online International Conference on Green Engineering and Technologies (IC-GET), 2016, pp. 1-5, doi: 10.1109/GET.2016.7916627.</a:t>
            </a:r>
            <a:endParaRPr sz="1300"/>
          </a:p>
          <a:p>
            <a:pPr indent="0" lvl="0" marL="457200" rtl="0" algn="l">
              <a:lnSpc>
                <a:spcPct val="100000"/>
              </a:lnSpc>
              <a:spcBef>
                <a:spcPts val="1600"/>
              </a:spcBef>
              <a:spcAft>
                <a:spcPts val="0"/>
              </a:spcAft>
              <a:buNone/>
            </a:pPr>
            <a:r>
              <a:t/>
            </a:r>
            <a:endParaRPr sz="100"/>
          </a:p>
          <a:p>
            <a:pPr indent="-311150" lvl="0" marL="457200" rtl="0" algn="l">
              <a:lnSpc>
                <a:spcPct val="100000"/>
              </a:lnSpc>
              <a:spcBef>
                <a:spcPts val="1600"/>
              </a:spcBef>
              <a:spcAft>
                <a:spcPts val="0"/>
              </a:spcAft>
              <a:buSzPts val="1300"/>
              <a:buAutoNum type="arabicPeriod"/>
            </a:pPr>
            <a:r>
              <a:rPr lang="en" sz="1300"/>
              <a:t>Navyashree, M., M. K. Navyashree, M. Neetu, G. R. Pooja, and Biradar Arun. "Salary prediction in IT job market." Int. Journal of Comp. Sci. and Engineering 7, no. 15 (2019).</a:t>
            </a:r>
            <a:endParaRPr sz="1300"/>
          </a:p>
          <a:p>
            <a:pPr indent="0" lvl="0" marL="457200" rtl="0" algn="l">
              <a:lnSpc>
                <a:spcPct val="100000"/>
              </a:lnSpc>
              <a:spcBef>
                <a:spcPts val="1600"/>
              </a:spcBef>
              <a:spcAft>
                <a:spcPts val="0"/>
              </a:spcAft>
              <a:buNone/>
            </a:pPr>
            <a:r>
              <a:t/>
            </a:r>
            <a:endParaRPr sz="100"/>
          </a:p>
          <a:p>
            <a:pPr indent="-311150" lvl="0" marL="457200" rtl="0" algn="l">
              <a:lnSpc>
                <a:spcPct val="100000"/>
              </a:lnSpc>
              <a:spcBef>
                <a:spcPts val="1600"/>
              </a:spcBef>
              <a:spcAft>
                <a:spcPts val="0"/>
              </a:spcAft>
              <a:buSzPts val="1300"/>
              <a:buAutoNum type="arabicPeriod"/>
            </a:pPr>
            <a:r>
              <a:rPr lang="en" sz="1300"/>
              <a:t>Das, Sayan, Rupashri Barik, and Ayush Mukherjee. "Salary prediction using regression techniques." Proceedings of Industry Interactive Innovations in Science, Engineering &amp; Technology (I3SET2K19) (2020).</a:t>
            </a:r>
            <a:endParaRPr sz="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46"/>
          <p:cNvSpPr txBox="1"/>
          <p:nvPr>
            <p:ph idx="4294967295" type="body"/>
          </p:nvPr>
        </p:nvSpPr>
        <p:spPr>
          <a:xfrm>
            <a:off x="205000" y="346700"/>
            <a:ext cx="8563200" cy="39303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AutoNum type="arabicPeriod" startAt="6"/>
            </a:pPr>
            <a:r>
              <a:rPr lang="en" sz="1300"/>
              <a:t>S. Ghosh, A. Dasgupta and A. Swetapadma, "A Study on Support Vector Machine based Linear and Non-Linear Pattern Classification," 2019 International Conference on Intelligent Sustainable Systems (ICISS), 2019, pp. 24-28, doi: 10.1109/ISS1.2019.8908018.</a:t>
            </a:r>
            <a:endParaRPr sz="1300"/>
          </a:p>
          <a:p>
            <a:pPr indent="0" lvl="0" marL="0" rtl="0" algn="l">
              <a:lnSpc>
                <a:spcPct val="100000"/>
              </a:lnSpc>
              <a:spcBef>
                <a:spcPts val="1600"/>
              </a:spcBef>
              <a:spcAft>
                <a:spcPts val="0"/>
              </a:spcAft>
              <a:buNone/>
            </a:pPr>
            <a:r>
              <a:t/>
            </a:r>
            <a:endParaRPr sz="100"/>
          </a:p>
          <a:p>
            <a:pPr indent="-311150" lvl="0" marL="457200" rtl="0" algn="l">
              <a:lnSpc>
                <a:spcPct val="100000"/>
              </a:lnSpc>
              <a:spcBef>
                <a:spcPts val="1600"/>
              </a:spcBef>
              <a:spcAft>
                <a:spcPts val="0"/>
              </a:spcAft>
              <a:buSzPts val="1300"/>
              <a:buAutoNum type="arabicPeriod" startAt="6"/>
            </a:pPr>
            <a:r>
              <a:rPr lang="en" sz="1300"/>
              <a:t>Srivastava, Suyash, Deepanshu Sharma, and Priyanka Sharma. Comparing various Machine Learning Techniques for Predicting the Salary Status. No. 2625. EasyChair, 2020.</a:t>
            </a:r>
            <a:endParaRPr sz="1300"/>
          </a:p>
          <a:p>
            <a:pPr indent="0" lvl="0" marL="457200" rtl="0" algn="l">
              <a:lnSpc>
                <a:spcPct val="100000"/>
              </a:lnSpc>
              <a:spcBef>
                <a:spcPts val="1600"/>
              </a:spcBef>
              <a:spcAft>
                <a:spcPts val="0"/>
              </a:spcAft>
              <a:buNone/>
            </a:pPr>
            <a:r>
              <a:t/>
            </a:r>
            <a:endParaRPr sz="100"/>
          </a:p>
          <a:p>
            <a:pPr indent="-311150" lvl="0" marL="457200" rtl="0" algn="l">
              <a:lnSpc>
                <a:spcPct val="100000"/>
              </a:lnSpc>
              <a:spcBef>
                <a:spcPts val="1600"/>
              </a:spcBef>
              <a:spcAft>
                <a:spcPts val="0"/>
              </a:spcAft>
              <a:buSzPts val="1300"/>
              <a:buAutoNum type="arabicPeriod" startAt="6"/>
            </a:pPr>
            <a:r>
              <a:rPr lang="en" sz="1300"/>
              <a:t>Kakade, Saili, Pooja Shirude, Snehal Patil, and Balwant J. Gorad. "Analyzing and Forecasting the Students Placement Package." Available at SSRN 3884634 (2021).</a:t>
            </a:r>
            <a:endParaRPr sz="1300"/>
          </a:p>
          <a:p>
            <a:pPr indent="0" lvl="0" marL="457200" rtl="0" algn="l">
              <a:lnSpc>
                <a:spcPct val="100000"/>
              </a:lnSpc>
              <a:spcBef>
                <a:spcPts val="1600"/>
              </a:spcBef>
              <a:spcAft>
                <a:spcPts val="0"/>
              </a:spcAft>
              <a:buNone/>
            </a:pPr>
            <a:r>
              <a:t/>
            </a:r>
            <a:endParaRPr sz="100"/>
          </a:p>
          <a:p>
            <a:pPr indent="-311150" lvl="0" marL="457200" rtl="0" algn="l">
              <a:lnSpc>
                <a:spcPct val="100000"/>
              </a:lnSpc>
              <a:spcBef>
                <a:spcPts val="1600"/>
              </a:spcBef>
              <a:spcAft>
                <a:spcPts val="0"/>
              </a:spcAft>
              <a:buSzPts val="1300"/>
              <a:buAutoNum type="arabicPeriod" startAt="6"/>
            </a:pPr>
            <a:r>
              <a:rPr lang="en" sz="1300"/>
              <a:t>N. Vaswani, Y. Chi and T. Bouwmans, "Rethinking PCA for Modern Data Sets: Theory, Algorithms, and Applications [Scanning the Issue]," in Proceedings of the IEEE, vol. 106, no. 8, pp. 1274-1276, Aug. 2018, doi: 10.1109/JPROC.2018.2853498.</a:t>
            </a:r>
            <a:endParaRPr sz="1300"/>
          </a:p>
          <a:p>
            <a:pPr indent="0" lvl="0" marL="457200" rtl="0" algn="l">
              <a:lnSpc>
                <a:spcPct val="100000"/>
              </a:lnSpc>
              <a:spcBef>
                <a:spcPts val="1600"/>
              </a:spcBef>
              <a:spcAft>
                <a:spcPts val="0"/>
              </a:spcAft>
              <a:buNone/>
            </a:pPr>
            <a:r>
              <a:t/>
            </a:r>
            <a:endParaRPr sz="100"/>
          </a:p>
          <a:p>
            <a:pPr indent="-311150" lvl="0" marL="457200" rtl="0" algn="l">
              <a:lnSpc>
                <a:spcPct val="100000"/>
              </a:lnSpc>
              <a:spcBef>
                <a:spcPts val="1600"/>
              </a:spcBef>
              <a:spcAft>
                <a:spcPts val="0"/>
              </a:spcAft>
              <a:buSzPts val="1300"/>
              <a:buAutoNum type="arabicPeriod" startAt="6"/>
            </a:pPr>
            <a:r>
              <a:rPr lang="en" sz="1300"/>
              <a:t>Saini, Bhavna, Ginika Mahajan, and Harish Sharma. "An Analytical Approach to Predict Employability Status of Students." In IOP Conference Series: Materials Science and Engineering, vol. 1099, no. 1, p. 012007. IOP Publishing, 2021.</a:t>
            </a:r>
            <a:endParaRPr sz="1300"/>
          </a:p>
          <a:p>
            <a:pPr indent="0" lvl="0" marL="0" rtl="0" algn="l">
              <a:lnSpc>
                <a:spcPct val="100000"/>
              </a:lnSpc>
              <a:spcBef>
                <a:spcPts val="1600"/>
              </a:spcBef>
              <a:spcAft>
                <a:spcPts val="1600"/>
              </a:spcAft>
              <a:buNone/>
            </a:pPr>
            <a:r>
              <a:t/>
            </a:r>
            <a:endParaRPr sz="1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47"/>
          <p:cNvSpPr txBox="1"/>
          <p:nvPr>
            <p:ph idx="4294967295" type="body"/>
          </p:nvPr>
        </p:nvSpPr>
        <p:spPr>
          <a:xfrm>
            <a:off x="205000" y="206925"/>
            <a:ext cx="8563200" cy="39303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AutoNum type="arabicPeriod" startAt="11"/>
            </a:pPr>
            <a:r>
              <a:rPr lang="en" sz="1300"/>
              <a:t>Engineering Graduate Salary Prediction [Online] Available:https://www.kaggle.com/datasets/manishkc06/engineering-graduate-salary-prediction</a:t>
            </a:r>
            <a:endParaRPr sz="1300"/>
          </a:p>
          <a:p>
            <a:pPr indent="0" lvl="0" marL="457200" rtl="0" algn="l">
              <a:lnSpc>
                <a:spcPct val="100000"/>
              </a:lnSpc>
              <a:spcBef>
                <a:spcPts val="1600"/>
              </a:spcBef>
              <a:spcAft>
                <a:spcPts val="0"/>
              </a:spcAft>
              <a:buNone/>
            </a:pPr>
            <a:r>
              <a:t/>
            </a:r>
            <a:endParaRPr sz="100"/>
          </a:p>
          <a:p>
            <a:pPr indent="-311150" lvl="0" marL="457200" rtl="0" algn="l">
              <a:lnSpc>
                <a:spcPct val="100000"/>
              </a:lnSpc>
              <a:spcBef>
                <a:spcPts val="1600"/>
              </a:spcBef>
              <a:spcAft>
                <a:spcPts val="0"/>
              </a:spcAft>
              <a:buSzPts val="1300"/>
              <a:buAutoNum type="arabicPeriod" startAt="11"/>
            </a:pPr>
            <a:r>
              <a:rPr lang="en" sz="1300"/>
              <a:t>More, Anuj, Amay Naik, and Sarita Rathod. "PREDICT-NATION Skills Based Salary Prediction for Freshers." Available at SSRN 3866758 (2021).</a:t>
            </a:r>
            <a:endParaRPr sz="1300"/>
          </a:p>
          <a:p>
            <a:pPr indent="0" lvl="0" marL="457200" rtl="0" algn="l">
              <a:lnSpc>
                <a:spcPct val="100000"/>
              </a:lnSpc>
              <a:spcBef>
                <a:spcPts val="1600"/>
              </a:spcBef>
              <a:spcAft>
                <a:spcPts val="0"/>
              </a:spcAft>
              <a:buNone/>
            </a:pPr>
            <a:r>
              <a:t/>
            </a:r>
            <a:endParaRPr sz="100"/>
          </a:p>
          <a:p>
            <a:pPr indent="-311150" lvl="0" marL="457200" rtl="0" algn="l">
              <a:lnSpc>
                <a:spcPct val="100000"/>
              </a:lnSpc>
              <a:spcBef>
                <a:spcPts val="1600"/>
              </a:spcBef>
              <a:spcAft>
                <a:spcPts val="0"/>
              </a:spcAft>
              <a:buSzPts val="1300"/>
              <a:buAutoNum type="arabicPeriod" startAt="11"/>
            </a:pPr>
            <a:r>
              <a:rPr lang="en" sz="1300"/>
              <a:t>Manoj, Jyothi, and K. K. Suresh. "Forecast Model for Price of Gold: Multiple Linear Regression with Principal Component Analysis." Thailand Statistician 17, no. 1 (2019): 125-131.</a:t>
            </a:r>
            <a:endParaRPr sz="1300"/>
          </a:p>
          <a:p>
            <a:pPr indent="0" lvl="0" marL="457200" rtl="0" algn="l">
              <a:lnSpc>
                <a:spcPct val="100000"/>
              </a:lnSpc>
              <a:spcBef>
                <a:spcPts val="1600"/>
              </a:spcBef>
              <a:spcAft>
                <a:spcPts val="0"/>
              </a:spcAft>
              <a:buNone/>
            </a:pPr>
            <a:r>
              <a:t/>
            </a:r>
            <a:endParaRPr sz="100"/>
          </a:p>
          <a:p>
            <a:pPr indent="-311150" lvl="0" marL="457200" rtl="0" algn="l">
              <a:lnSpc>
                <a:spcPct val="100000"/>
              </a:lnSpc>
              <a:spcBef>
                <a:spcPts val="1600"/>
              </a:spcBef>
              <a:spcAft>
                <a:spcPts val="0"/>
              </a:spcAft>
              <a:buSzPts val="1300"/>
              <a:buAutoNum type="arabicPeriod" startAt="11"/>
            </a:pPr>
            <a:r>
              <a:rPr lang="en" sz="1300"/>
              <a:t>Davino, C., R. Romano, and D. Vistocco. "Handling multicollinearity in quantile regression through the use of principal component regression." METRON (2022): 1-22.</a:t>
            </a:r>
            <a:endParaRPr sz="1300"/>
          </a:p>
          <a:p>
            <a:pPr indent="0" lvl="0" marL="457200" rtl="0" algn="l">
              <a:lnSpc>
                <a:spcPct val="100000"/>
              </a:lnSpc>
              <a:spcBef>
                <a:spcPts val="1600"/>
              </a:spcBef>
              <a:spcAft>
                <a:spcPts val="0"/>
              </a:spcAft>
              <a:buNone/>
            </a:pPr>
            <a:r>
              <a:t/>
            </a:r>
            <a:endParaRPr sz="100"/>
          </a:p>
          <a:p>
            <a:pPr indent="-311150" lvl="0" marL="457200" rtl="0" algn="l">
              <a:lnSpc>
                <a:spcPct val="100000"/>
              </a:lnSpc>
              <a:spcBef>
                <a:spcPts val="1600"/>
              </a:spcBef>
              <a:spcAft>
                <a:spcPts val="0"/>
              </a:spcAft>
              <a:buSzPts val="1300"/>
              <a:buAutoNum type="arabicPeriod" startAt="11"/>
            </a:pPr>
            <a:r>
              <a:rPr lang="en" sz="1300"/>
              <a:t>Mor-Yosef, Liron, and Haim Avron. "Sketching for principal component regression." SIAM Journal on Matrix Analysis and Applications 40, no. 2 (2019): 454-485.</a:t>
            </a:r>
            <a:endParaRPr sz="1300"/>
          </a:p>
          <a:p>
            <a:pPr indent="0" lvl="0" marL="457200" rtl="0" algn="l">
              <a:lnSpc>
                <a:spcPct val="100000"/>
              </a:lnSpc>
              <a:spcBef>
                <a:spcPts val="1600"/>
              </a:spcBef>
              <a:spcAft>
                <a:spcPts val="0"/>
              </a:spcAft>
              <a:buNone/>
            </a:pPr>
            <a:r>
              <a:t/>
            </a:r>
            <a:endParaRPr sz="100"/>
          </a:p>
          <a:p>
            <a:pPr indent="-311150" lvl="0" marL="457200" rtl="0" algn="l">
              <a:lnSpc>
                <a:spcPct val="100000"/>
              </a:lnSpc>
              <a:spcBef>
                <a:spcPts val="1600"/>
              </a:spcBef>
              <a:spcAft>
                <a:spcPts val="0"/>
              </a:spcAft>
              <a:buSzPts val="1300"/>
              <a:buAutoNum type="arabicPeriod" startAt="11"/>
            </a:pPr>
            <a:r>
              <a:rPr lang="en" sz="1300"/>
              <a:t>Pahwa, Ashish, and Deepali Kamthania. "Quantitative analysis of historical data for prediction of job salary in India-A case study." Journal of Statistics and Management Systems 22, no. 2 (2019): 187-198.</a:t>
            </a:r>
            <a:endParaRPr sz="1300"/>
          </a:p>
          <a:p>
            <a:pPr indent="0" lvl="0" marL="457200" rtl="0" algn="l">
              <a:lnSpc>
                <a:spcPct val="100000"/>
              </a:lnSpc>
              <a:spcBef>
                <a:spcPts val="1600"/>
              </a:spcBef>
              <a:spcAft>
                <a:spcPts val="0"/>
              </a:spcAft>
              <a:buNone/>
            </a:pPr>
            <a:r>
              <a:t/>
            </a:r>
            <a:endParaRPr sz="1300"/>
          </a:p>
          <a:p>
            <a:pPr indent="0" lvl="0" marL="0" rtl="0" algn="l">
              <a:lnSpc>
                <a:spcPct val="100000"/>
              </a:lnSpc>
              <a:spcBef>
                <a:spcPts val="1600"/>
              </a:spcBef>
              <a:spcAft>
                <a:spcPts val="1600"/>
              </a:spcAft>
              <a:buNone/>
            </a:pPr>
            <a:r>
              <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8"/>
          <p:cNvSpPr txBox="1"/>
          <p:nvPr>
            <p:ph type="title"/>
          </p:nvPr>
        </p:nvSpPr>
        <p:spPr>
          <a:xfrm>
            <a:off x="1844950" y="1496400"/>
            <a:ext cx="55629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THANK </a:t>
            </a:r>
            <a:endParaRPr>
              <a:solidFill>
                <a:schemeClr val="accent3"/>
              </a:solidFill>
            </a:endParaRPr>
          </a:p>
          <a:p>
            <a:pPr indent="0" lvl="0" marL="0" rtl="0" algn="ctr">
              <a:spcBef>
                <a:spcPts val="0"/>
              </a:spcBef>
              <a:spcAft>
                <a:spcPts val="0"/>
              </a:spcAft>
              <a:buNone/>
            </a:pPr>
            <a:r>
              <a:rPr lang="en"/>
              <a:t>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5"/>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accent2"/>
                </a:solidFill>
              </a:rPr>
              <a:t>INTRODUCTION</a:t>
            </a:r>
            <a:endParaRPr sz="4000">
              <a:solidFill>
                <a:schemeClr val="accent2"/>
              </a:solidFill>
            </a:endParaRPr>
          </a:p>
        </p:txBody>
      </p:sp>
      <p:sp>
        <p:nvSpPr>
          <p:cNvPr id="519" name="Google Shape;519;p25"/>
          <p:cNvSpPr txBox="1"/>
          <p:nvPr>
            <p:ph idx="4294967295" type="body"/>
          </p:nvPr>
        </p:nvSpPr>
        <p:spPr>
          <a:xfrm>
            <a:off x="520575" y="1157375"/>
            <a:ext cx="7995900" cy="3082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primary goal of the regression model is to create a system that can predict the salary from a set of attribute explanatory variables.</a:t>
            </a:r>
            <a:endParaRPr sz="1700"/>
          </a:p>
          <a:p>
            <a:pPr indent="0" lvl="0" marL="457200" rtl="0" algn="l">
              <a:spcBef>
                <a:spcPts val="1600"/>
              </a:spcBef>
              <a:spcAft>
                <a:spcPts val="0"/>
              </a:spcAft>
              <a:buNone/>
            </a:pPr>
            <a:r>
              <a:t/>
            </a:r>
            <a:endParaRPr sz="200"/>
          </a:p>
          <a:p>
            <a:pPr indent="-336550" lvl="0" marL="457200" rtl="0" algn="l">
              <a:spcBef>
                <a:spcPts val="1600"/>
              </a:spcBef>
              <a:spcAft>
                <a:spcPts val="0"/>
              </a:spcAft>
              <a:buSzPts val="1700"/>
              <a:buChar char="●"/>
            </a:pPr>
            <a:r>
              <a:rPr lang="en" sz="1700"/>
              <a:t>For developing system, a dataset of Engineering graduate salary prediction has been used. </a:t>
            </a:r>
            <a:endParaRPr sz="1700"/>
          </a:p>
          <a:p>
            <a:pPr indent="0" lvl="0" marL="457200" rtl="0" algn="l">
              <a:spcBef>
                <a:spcPts val="1600"/>
              </a:spcBef>
              <a:spcAft>
                <a:spcPts val="0"/>
              </a:spcAft>
              <a:buNone/>
            </a:pPr>
            <a:r>
              <a:t/>
            </a:r>
            <a:endParaRPr sz="200"/>
          </a:p>
          <a:p>
            <a:pPr indent="-336550" lvl="0" marL="457200" rtl="0" algn="l">
              <a:spcBef>
                <a:spcPts val="1600"/>
              </a:spcBef>
              <a:spcAft>
                <a:spcPts val="0"/>
              </a:spcAft>
              <a:buSzPts val="1700"/>
              <a:buChar char="●"/>
            </a:pPr>
            <a:r>
              <a:rPr lang="en" sz="1700"/>
              <a:t>Different algorithms have been applied on it like the Linear regression algorithm, Random Forest, Decision Tree, Support Vector Machine (SVM) Regression and Xgboost.</a:t>
            </a:r>
            <a:endParaRPr sz="1700"/>
          </a:p>
          <a:p>
            <a:pPr indent="0" lvl="0" marL="0" rtl="0" algn="l">
              <a:spcBef>
                <a:spcPts val="160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26"/>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accent2"/>
                </a:solidFill>
              </a:rPr>
              <a:t>DATA SET DESCRIPTION</a:t>
            </a:r>
            <a:endParaRPr sz="4000">
              <a:solidFill>
                <a:schemeClr val="accent2"/>
              </a:solidFill>
            </a:endParaRPr>
          </a:p>
        </p:txBody>
      </p:sp>
      <p:sp>
        <p:nvSpPr>
          <p:cNvPr id="525" name="Google Shape;525;p26"/>
          <p:cNvSpPr txBox="1"/>
          <p:nvPr>
            <p:ph idx="4294967295" type="body"/>
          </p:nvPr>
        </p:nvSpPr>
        <p:spPr>
          <a:xfrm>
            <a:off x="288850" y="1157375"/>
            <a:ext cx="8563200" cy="3082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Dataset from Kaggle consisting of 2998 records and 34 attributes out of which 19 appropriate attributes have been selected. </a:t>
            </a:r>
            <a:endParaRPr sz="1700"/>
          </a:p>
          <a:p>
            <a:pPr indent="0" lvl="0" marL="457200" rtl="0" algn="l">
              <a:spcBef>
                <a:spcPts val="1600"/>
              </a:spcBef>
              <a:spcAft>
                <a:spcPts val="0"/>
              </a:spcAft>
              <a:buNone/>
            </a:pPr>
            <a:r>
              <a:t/>
            </a:r>
            <a:endParaRPr sz="200"/>
          </a:p>
          <a:p>
            <a:pPr indent="-336550" lvl="0" marL="457200" rtl="0" algn="l">
              <a:spcBef>
                <a:spcPts val="1600"/>
              </a:spcBef>
              <a:spcAft>
                <a:spcPts val="0"/>
              </a:spcAft>
              <a:buSzPts val="1700"/>
              <a:buChar char="●"/>
            </a:pPr>
            <a:r>
              <a:rPr lang="en" sz="1700"/>
              <a:t>The dataset is saved in CSV format and its dataset's qualities are logical and competent, allowing for a precise and efficient forecast of an engineering graduate's salary. </a:t>
            </a:r>
            <a:endParaRPr sz="1700"/>
          </a:p>
          <a:p>
            <a:pPr indent="0" lvl="0" marL="457200" rtl="0" algn="l">
              <a:spcBef>
                <a:spcPts val="1600"/>
              </a:spcBef>
              <a:spcAft>
                <a:spcPts val="0"/>
              </a:spcAft>
              <a:buNone/>
            </a:pPr>
            <a:r>
              <a:t/>
            </a:r>
            <a:endParaRPr sz="200"/>
          </a:p>
          <a:p>
            <a:pPr indent="-336550" lvl="0" marL="457200" rtl="0" algn="l">
              <a:spcBef>
                <a:spcPts val="1600"/>
              </a:spcBef>
              <a:spcAft>
                <a:spcPts val="0"/>
              </a:spcAft>
              <a:buSzPts val="1700"/>
              <a:buChar char="●"/>
            </a:pPr>
            <a:r>
              <a:rPr lang="en" sz="1700"/>
              <a:t>CollegeGPA, GraduationYear ,English ,Logical ,Quant , Domain, ComputerProgramming, ElectronicsAndSemicon, ComputerScience, MechanicalEngg, ElectricalEngg, TelecomEngg, CivilEngg, conscientiousness, agreeableness, extraversion, neuroticism, openess_to_experience</a:t>
            </a:r>
            <a:endParaRPr sz="1700"/>
          </a:p>
          <a:p>
            <a:pPr indent="0" lvl="0" marL="457200" rtl="0" algn="l">
              <a:spcBef>
                <a:spcPts val="1600"/>
              </a:spcBef>
              <a:spcAft>
                <a:spcPts val="0"/>
              </a:spcAft>
              <a:buNone/>
            </a:pPr>
            <a:r>
              <a:t/>
            </a:r>
            <a:endParaRPr sz="1700"/>
          </a:p>
          <a:p>
            <a:pPr indent="0" lvl="0" marL="0" rtl="0" algn="l">
              <a:spcBef>
                <a:spcPts val="1600"/>
              </a:spcBef>
              <a:spcAft>
                <a:spcPts val="16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7"/>
          <p:cNvSpPr txBox="1"/>
          <p:nvPr>
            <p:ph idx="1" type="body"/>
          </p:nvPr>
        </p:nvSpPr>
        <p:spPr>
          <a:xfrm>
            <a:off x="395200" y="1157375"/>
            <a:ext cx="4096200" cy="329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Salary column outliers were removed using their index positions to enhance the r2 value.</a:t>
            </a:r>
            <a:endParaRPr/>
          </a:p>
          <a:p>
            <a:pPr indent="0" lvl="0" marL="457200" rtl="0" algn="l">
              <a:spcBef>
                <a:spcPts val="0"/>
              </a:spcBef>
              <a:spcAft>
                <a:spcPts val="0"/>
              </a:spcAft>
              <a:buNone/>
            </a:pPr>
            <a:r>
              <a:t/>
            </a:r>
            <a:endParaRPr sz="200"/>
          </a:p>
          <a:p>
            <a:pPr indent="0" lvl="0" marL="457200" rtl="0" algn="l">
              <a:spcBef>
                <a:spcPts val="0"/>
              </a:spcBef>
              <a:spcAft>
                <a:spcPts val="0"/>
              </a:spcAft>
              <a:buNone/>
            </a:pPr>
            <a:r>
              <a:t/>
            </a:r>
            <a:endParaRPr sz="200"/>
          </a:p>
          <a:p>
            <a:pPr indent="0" lvl="0" marL="457200" rtl="0" algn="l">
              <a:spcBef>
                <a:spcPts val="0"/>
              </a:spcBef>
              <a:spcAft>
                <a:spcPts val="0"/>
              </a:spcAft>
              <a:buNone/>
            </a:pPr>
            <a:r>
              <a:t/>
            </a:r>
            <a:endParaRPr sz="200"/>
          </a:p>
          <a:p>
            <a:pPr indent="0" lvl="0" marL="457200" rtl="0" algn="l">
              <a:spcBef>
                <a:spcPts val="0"/>
              </a:spcBef>
              <a:spcAft>
                <a:spcPts val="0"/>
              </a:spcAft>
              <a:buNone/>
            </a:pPr>
            <a:r>
              <a:t/>
            </a:r>
            <a:endParaRPr sz="200"/>
          </a:p>
          <a:p>
            <a:pPr indent="-342900" lvl="0" marL="457200" rtl="0" algn="l">
              <a:spcBef>
                <a:spcPts val="0"/>
              </a:spcBef>
              <a:spcAft>
                <a:spcPts val="0"/>
              </a:spcAft>
              <a:buSzPts val="1800"/>
              <a:buChar char="●"/>
            </a:pPr>
            <a:r>
              <a:rPr lang="en"/>
              <a:t>All -1 values in the selected attributes were converted to NA values, which were then subsequently replaced by the mean values of the corresponding columns.</a:t>
            </a:r>
            <a:endParaRPr/>
          </a:p>
          <a:p>
            <a:pPr indent="0" lvl="0" marL="0" rtl="0" algn="l">
              <a:spcBef>
                <a:spcPts val="0"/>
              </a:spcBef>
              <a:spcAft>
                <a:spcPts val="0"/>
              </a:spcAft>
              <a:buNone/>
            </a:pPr>
            <a:r>
              <a:t/>
            </a:r>
            <a:endParaRPr/>
          </a:p>
        </p:txBody>
      </p:sp>
      <p:grpSp>
        <p:nvGrpSpPr>
          <p:cNvPr id="531" name="Google Shape;531;p27"/>
          <p:cNvGrpSpPr/>
          <p:nvPr/>
        </p:nvGrpSpPr>
        <p:grpSpPr>
          <a:xfrm>
            <a:off x="4834661" y="989482"/>
            <a:ext cx="2851442" cy="3213988"/>
            <a:chOff x="2501950" y="1507050"/>
            <a:chExt cx="2392350" cy="2696525"/>
          </a:xfrm>
        </p:grpSpPr>
        <p:sp>
          <p:nvSpPr>
            <p:cNvPr id="532" name="Google Shape;532;p27"/>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27"/>
          <p:cNvGrpSpPr/>
          <p:nvPr/>
        </p:nvGrpSpPr>
        <p:grpSpPr>
          <a:xfrm>
            <a:off x="7686104" y="-476250"/>
            <a:ext cx="2291257" cy="2922300"/>
            <a:chOff x="4882900" y="-64350"/>
            <a:chExt cx="2493750" cy="2922300"/>
          </a:xfrm>
        </p:grpSpPr>
        <p:sp>
          <p:nvSpPr>
            <p:cNvPr id="552" name="Google Shape;552;p27"/>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7"/>
          <p:cNvGrpSpPr/>
          <p:nvPr/>
        </p:nvGrpSpPr>
        <p:grpSpPr>
          <a:xfrm>
            <a:off x="5599242" y="1368971"/>
            <a:ext cx="1541751" cy="2455003"/>
            <a:chOff x="2160750" y="237575"/>
            <a:chExt cx="3253325" cy="5180425"/>
          </a:xfrm>
        </p:grpSpPr>
        <p:sp>
          <p:nvSpPr>
            <p:cNvPr id="558" name="Google Shape;558;p27"/>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27"/>
          <p:cNvSpPr txBox="1"/>
          <p:nvPr>
            <p:ph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accent2"/>
                </a:solidFill>
              </a:rPr>
              <a:t>DATA PRE-PROCESSING</a:t>
            </a:r>
            <a:endParaRPr sz="400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28"/>
          <p:cNvSpPr txBox="1"/>
          <p:nvPr>
            <p:ph idx="4" type="ctrTitle"/>
          </p:nvPr>
        </p:nvSpPr>
        <p:spPr>
          <a:xfrm>
            <a:off x="618825" y="411675"/>
            <a:ext cx="7413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accent2"/>
                </a:solidFill>
              </a:rPr>
              <a:t>PRINCIPAL COMPONENT ANALYSIS</a:t>
            </a:r>
            <a:endParaRPr sz="4000">
              <a:solidFill>
                <a:schemeClr val="accent2"/>
              </a:solidFill>
            </a:endParaRPr>
          </a:p>
        </p:txBody>
      </p:sp>
      <p:sp>
        <p:nvSpPr>
          <p:cNvPr id="596" name="Google Shape;596;p28"/>
          <p:cNvSpPr txBox="1"/>
          <p:nvPr>
            <p:ph idx="4294967295" type="body"/>
          </p:nvPr>
        </p:nvSpPr>
        <p:spPr>
          <a:xfrm>
            <a:off x="288850" y="1157375"/>
            <a:ext cx="8563200" cy="3082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PCA is implemented on the 19 columns in the dataset.</a:t>
            </a:r>
            <a:endParaRPr sz="1700"/>
          </a:p>
          <a:p>
            <a:pPr indent="0" lvl="0" marL="0" rtl="0" algn="l">
              <a:spcBef>
                <a:spcPts val="1600"/>
              </a:spcBef>
              <a:spcAft>
                <a:spcPts val="0"/>
              </a:spcAft>
              <a:buNone/>
            </a:pPr>
            <a:r>
              <a:t/>
            </a:r>
            <a:endParaRPr sz="200"/>
          </a:p>
          <a:p>
            <a:pPr indent="-336550" lvl="0" marL="457200" rtl="0" algn="l">
              <a:spcBef>
                <a:spcPts val="1600"/>
              </a:spcBef>
              <a:spcAft>
                <a:spcPts val="0"/>
              </a:spcAft>
              <a:buSzPts val="1700"/>
              <a:buChar char="●"/>
            </a:pPr>
            <a:r>
              <a:rPr lang="en" sz="1700"/>
              <a:t>15 principal components are selected, that are capable of explaining 93% of total variance.</a:t>
            </a:r>
            <a:endParaRPr sz="1700"/>
          </a:p>
          <a:p>
            <a:pPr indent="0" lvl="0" marL="0" rtl="0" algn="l">
              <a:spcBef>
                <a:spcPts val="1600"/>
              </a:spcBef>
              <a:spcAft>
                <a:spcPts val="0"/>
              </a:spcAft>
              <a:buNone/>
            </a:pPr>
            <a:r>
              <a:t/>
            </a:r>
            <a:endParaRPr sz="1700"/>
          </a:p>
          <a:p>
            <a:pPr indent="0" lvl="0" marL="457200" rtl="0" algn="l">
              <a:spcBef>
                <a:spcPts val="1600"/>
              </a:spcBef>
              <a:spcAft>
                <a:spcPts val="0"/>
              </a:spcAft>
              <a:buNone/>
            </a:pPr>
            <a:r>
              <a:t/>
            </a:r>
            <a:endParaRPr sz="1700"/>
          </a:p>
          <a:p>
            <a:pPr indent="0" lvl="0" marL="0" rtl="0" algn="l">
              <a:spcBef>
                <a:spcPts val="1600"/>
              </a:spcBef>
              <a:spcAft>
                <a:spcPts val="1600"/>
              </a:spcAft>
              <a:buNone/>
            </a:pPr>
            <a:r>
              <a:t/>
            </a:r>
            <a:endParaRPr sz="1200"/>
          </a:p>
        </p:txBody>
      </p:sp>
      <p:pic>
        <p:nvPicPr>
          <p:cNvPr id="597" name="Google Shape;597;p28"/>
          <p:cNvPicPr preferRelativeResize="0"/>
          <p:nvPr/>
        </p:nvPicPr>
        <p:blipFill rotWithShape="1">
          <a:blip r:embed="rId3">
            <a:alphaModFix/>
          </a:blip>
          <a:srcRect b="8633" l="1062" r="40553" t="73041"/>
          <a:stretch/>
        </p:blipFill>
        <p:spPr>
          <a:xfrm>
            <a:off x="332775" y="2841975"/>
            <a:ext cx="8478451" cy="149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9"/>
          <p:cNvSpPr txBox="1"/>
          <p:nvPr>
            <p:ph type="title"/>
          </p:nvPr>
        </p:nvSpPr>
        <p:spPr>
          <a:xfrm>
            <a:off x="1844950" y="1496400"/>
            <a:ext cx="55629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METHODOLOGY</a:t>
            </a:r>
            <a:endParaRPr>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pic>
        <p:nvPicPr>
          <p:cNvPr id="607" name="Google Shape;607;p30"/>
          <p:cNvPicPr preferRelativeResize="0"/>
          <p:nvPr/>
        </p:nvPicPr>
        <p:blipFill rotWithShape="1">
          <a:blip r:embed="rId3">
            <a:alphaModFix/>
          </a:blip>
          <a:srcRect b="3144" l="2561" r="2570" t="3275"/>
          <a:stretch/>
        </p:blipFill>
        <p:spPr>
          <a:xfrm>
            <a:off x="1579750" y="197975"/>
            <a:ext cx="5623025" cy="4860850"/>
          </a:xfrm>
          <a:prstGeom prst="rect">
            <a:avLst/>
          </a:prstGeom>
          <a:noFill/>
          <a:ln cap="flat" cmpd="sng" w="12700">
            <a:solidFill>
              <a:srgbClr val="292929"/>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1"/>
          <p:cNvSpPr txBox="1"/>
          <p:nvPr>
            <p:ph type="title"/>
          </p:nvPr>
        </p:nvSpPr>
        <p:spPr>
          <a:xfrm>
            <a:off x="1844950" y="1496400"/>
            <a:ext cx="55629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ALGORITHMS </a:t>
            </a:r>
            <a:r>
              <a:rPr lang="en"/>
              <a:t>IMPLEMENTED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