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69"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Lst>
  <p:sldSz cx="9144000" cy="5143500" type="screen16x9"/>
  <p:notesSz cx="6858000" cy="9144000"/>
  <p:embeddedFontLs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41BEAD-30D5-474B-A972-4A8CBB8A8ECD}">
  <a:tblStyle styleId="{C441BEAD-30D5-474B-A972-4A8CBB8A8EC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5f91171c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5f91171c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25f91171c6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25f91171c6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8eb56cda051525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8eb56cda051525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8eb56cda051525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8eb56cda051525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25f91171c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25f91171c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25fe20cb5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25fe20cb5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25fe20cb54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25fe20cb54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25f91171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25f91171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25f91171c6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25f91171c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25f91171c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25f91171c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25f91171c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25f91171c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25f91171c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25f91171c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hyperlink" Target="https://ieeexplore.ieee.org/abstract/document/8718711" TargetMode="External"/><Relationship Id="rId3" Type="http://schemas.openxmlformats.org/officeDocument/2006/relationships/hyperlink" Target="https://www.atlantis-press.com/article/125917059.pdf" TargetMode="External"/><Relationship Id="rId7" Type="http://schemas.openxmlformats.org/officeDocument/2006/relationships/hyperlink" Target="https://papers.ssrn.com/sol3/papers.cfm?abstract_id=3884634" TargetMode="External"/><Relationship Id="rId2" Type="http://schemas.openxmlformats.org/officeDocument/2006/relationships/hyperlink" Target="https://papers.ssrn.com/sol3/papers.cfm?abstract_id=3526707" TargetMode="External"/><Relationship Id="rId1" Type="http://schemas.openxmlformats.org/officeDocument/2006/relationships/slideLayout" Target="../slideLayouts/slideLayout2.xml"/><Relationship Id="rId6" Type="http://schemas.openxmlformats.org/officeDocument/2006/relationships/hyperlink" Target="https://www.ijcseonline.org/spl_pub_paper/IJCSE-ICACICT-2019-16.pdf" TargetMode="External"/><Relationship Id="rId5" Type="http://schemas.openxmlformats.org/officeDocument/2006/relationships/hyperlink" Target="https://www.researchgate.net/publication/339055809_Salary_Prediction_Using_Regression_Techniques" TargetMode="External"/><Relationship Id="rId10" Type="http://schemas.openxmlformats.org/officeDocument/2006/relationships/hyperlink" Target="https://www.jetir.org/papers/JETIR2008084.pdf" TargetMode="External"/><Relationship Id="rId4" Type="http://schemas.openxmlformats.org/officeDocument/2006/relationships/hyperlink" Target="https://ieeexplore.ieee.org/document/9276955" TargetMode="External"/><Relationship Id="rId9" Type="http://schemas.openxmlformats.org/officeDocument/2006/relationships/hyperlink" Target="https://www.ijert.org/predictive-analysis-of-hr-salary-using-machine-learning-technique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tandfonline.com/doi/abs/10.1080/09720510.2019.1580900" TargetMode="External"/><Relationship Id="rId2" Type="http://schemas.openxmlformats.org/officeDocument/2006/relationships/hyperlink" Target="https://journalofbigdata.springeropen.com/articles/10.1186/s40537-022-00559-6" TargetMode="External"/><Relationship Id="rId1" Type="http://schemas.openxmlformats.org/officeDocument/2006/relationships/slideLayout" Target="../slideLayouts/slideLayout2.xml"/><Relationship Id="rId5" Type="http://schemas.openxmlformats.org/officeDocument/2006/relationships/hyperlink" Target="https://papers.ssrn.com/sol3/papers.cfm?abstract_id=3866758" TargetMode="External"/><Relationship Id="rId4" Type="http://schemas.openxmlformats.org/officeDocument/2006/relationships/hyperlink" Target="https://ieeexplore.ieee.org/document/9276955"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ieeexplore.ieee.org/author/37088576095"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ieeexplore.ieee.org/author/37088576234" TargetMode="External"/><Relationship Id="rId4" Type="http://schemas.openxmlformats.org/officeDocument/2006/relationships/hyperlink" Target="https://ieeexplore.ieee.org/author/37088573131"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researchgate.net/scientific-contributions/Sayan-Das-2170264711"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www.researchgate.net/scientific-contributions/Ayush-Mukherjee-2170224411" TargetMode="External"/><Relationship Id="rId4" Type="http://schemas.openxmlformats.org/officeDocument/2006/relationships/hyperlink" Target="https://www.researchgate.net/profile/Rupashri-Barik"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CEEAB-F364-F3A8-AE45-8361EE5A0939}"/>
              </a:ext>
            </a:extLst>
          </p:cNvPr>
          <p:cNvSpPr>
            <a:spLocks noGrp="1"/>
          </p:cNvSpPr>
          <p:nvPr>
            <p:ph type="ctrTitle"/>
          </p:nvPr>
        </p:nvSpPr>
        <p:spPr/>
        <p:txBody>
          <a:bodyPr>
            <a:normAutofit fontScale="90000"/>
          </a:bodyPr>
          <a:lstStyle/>
          <a:p>
            <a:r>
              <a:rPr lang="en-IN" dirty="0"/>
              <a:t>Engineering Graduate Salary Prediction using Principal Component Analysis</a:t>
            </a:r>
          </a:p>
        </p:txBody>
      </p:sp>
      <p:sp>
        <p:nvSpPr>
          <p:cNvPr id="3" name="Subtitle 2">
            <a:extLst>
              <a:ext uri="{FF2B5EF4-FFF2-40B4-BE49-F238E27FC236}">
                <a16:creationId xmlns:a16="http://schemas.microsoft.com/office/drawing/2014/main" id="{37A50277-29F4-6590-2133-10B23CB9D582}"/>
              </a:ext>
            </a:extLst>
          </p:cNvPr>
          <p:cNvSpPr>
            <a:spLocks noGrp="1"/>
          </p:cNvSpPr>
          <p:nvPr>
            <p:ph type="subTitle" idx="1"/>
          </p:nvPr>
        </p:nvSpPr>
        <p:spPr>
          <a:xfrm>
            <a:off x="311700" y="3205600"/>
            <a:ext cx="8520600" cy="792600"/>
          </a:xfrm>
        </p:spPr>
        <p:txBody>
          <a:bodyPr/>
          <a:lstStyle/>
          <a:p>
            <a:r>
              <a:rPr lang="en-IN" dirty="0"/>
              <a:t>Literature Review</a:t>
            </a:r>
          </a:p>
        </p:txBody>
      </p:sp>
    </p:spTree>
    <p:extLst>
      <p:ext uri="{BB962C8B-B14F-4D97-AF65-F5344CB8AC3E}">
        <p14:creationId xmlns:p14="http://schemas.microsoft.com/office/powerpoint/2010/main" val="2364007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graphicFrame>
        <p:nvGraphicFramePr>
          <p:cNvPr id="94" name="Google Shape;94;p21"/>
          <p:cNvGraphicFramePr/>
          <p:nvPr>
            <p:extLst>
              <p:ext uri="{D42A27DB-BD31-4B8C-83A1-F6EECF244321}">
                <p14:modId xmlns:p14="http://schemas.microsoft.com/office/powerpoint/2010/main" val="3676083549"/>
              </p:ext>
            </p:extLst>
          </p:nvPr>
        </p:nvGraphicFramePr>
        <p:xfrm>
          <a:off x="334200" y="140270"/>
          <a:ext cx="8589900" cy="4846006"/>
        </p:xfrm>
        <a:graphic>
          <a:graphicData uri="http://schemas.openxmlformats.org/drawingml/2006/table">
            <a:tbl>
              <a:tblPr>
                <a:noFill/>
                <a:tableStyleId>{C441BEAD-30D5-474B-A972-4A8CBB8A8ECD}</a:tableStyleId>
              </a:tblPr>
              <a:tblGrid>
                <a:gridCol w="474550">
                  <a:extLst>
                    <a:ext uri="{9D8B030D-6E8A-4147-A177-3AD203B41FA5}">
                      <a16:colId xmlns:a16="http://schemas.microsoft.com/office/drawing/2014/main" val="20000"/>
                    </a:ext>
                  </a:extLst>
                </a:gridCol>
                <a:gridCol w="1704225">
                  <a:extLst>
                    <a:ext uri="{9D8B030D-6E8A-4147-A177-3AD203B41FA5}">
                      <a16:colId xmlns:a16="http://schemas.microsoft.com/office/drawing/2014/main" val="20001"/>
                    </a:ext>
                  </a:extLst>
                </a:gridCol>
                <a:gridCol w="2819300">
                  <a:extLst>
                    <a:ext uri="{9D8B030D-6E8A-4147-A177-3AD203B41FA5}">
                      <a16:colId xmlns:a16="http://schemas.microsoft.com/office/drawing/2014/main" val="20002"/>
                    </a:ext>
                  </a:extLst>
                </a:gridCol>
                <a:gridCol w="3591825">
                  <a:extLst>
                    <a:ext uri="{9D8B030D-6E8A-4147-A177-3AD203B41FA5}">
                      <a16:colId xmlns:a16="http://schemas.microsoft.com/office/drawing/2014/main" val="20003"/>
                    </a:ext>
                  </a:extLst>
                </a:gridCol>
              </a:tblGrid>
              <a:tr h="536289">
                <a:tc>
                  <a:txBody>
                    <a:bodyPr/>
                    <a:lstStyle/>
                    <a:p>
                      <a:pPr marL="0" lvl="0" indent="0" algn="l" rtl="0">
                        <a:spcBef>
                          <a:spcPts val="0"/>
                        </a:spcBef>
                        <a:spcAft>
                          <a:spcPts val="0"/>
                        </a:spcAft>
                        <a:buNone/>
                      </a:pPr>
                      <a:r>
                        <a:rPr lang="en" sz="1300"/>
                        <a:t>Sr. No.</a:t>
                      </a:r>
                      <a:endParaRPr sz="1300"/>
                    </a:p>
                  </a:txBody>
                  <a:tcPr marL="91425" marR="91425" marT="91425" marB="91425"/>
                </a:tc>
                <a:tc>
                  <a:txBody>
                    <a:bodyPr/>
                    <a:lstStyle/>
                    <a:p>
                      <a:pPr marL="0" lvl="0" indent="0" algn="l" rtl="0">
                        <a:spcBef>
                          <a:spcPts val="0"/>
                        </a:spcBef>
                        <a:spcAft>
                          <a:spcPts val="0"/>
                        </a:spcAft>
                        <a:buNone/>
                      </a:pPr>
                      <a:r>
                        <a:rPr lang="en" sz="1300"/>
                        <a:t>Paper Details</a:t>
                      </a:r>
                      <a:endParaRPr sz="1300"/>
                    </a:p>
                  </a:txBody>
                  <a:tcPr marL="91425" marR="91425" marT="91425" marB="91425"/>
                </a:tc>
                <a:tc>
                  <a:txBody>
                    <a:bodyPr/>
                    <a:lstStyle/>
                    <a:p>
                      <a:pPr marL="0" lvl="0" indent="0" algn="l" rtl="0">
                        <a:spcBef>
                          <a:spcPts val="0"/>
                        </a:spcBef>
                        <a:spcAft>
                          <a:spcPts val="0"/>
                        </a:spcAft>
                        <a:buNone/>
                      </a:pPr>
                      <a:r>
                        <a:rPr lang="en" sz="1300"/>
                        <a:t>Methodology</a:t>
                      </a:r>
                      <a:endParaRPr sz="1300"/>
                    </a:p>
                  </a:txBody>
                  <a:tcPr marL="91425" marR="91425" marT="91425" marB="91425"/>
                </a:tc>
                <a:tc>
                  <a:txBody>
                    <a:bodyPr/>
                    <a:lstStyle/>
                    <a:p>
                      <a:pPr marL="0" lvl="0" indent="0" algn="l" rtl="0">
                        <a:spcBef>
                          <a:spcPts val="0"/>
                        </a:spcBef>
                        <a:spcAft>
                          <a:spcPts val="0"/>
                        </a:spcAft>
                        <a:buNone/>
                      </a:pPr>
                      <a:r>
                        <a:rPr lang="en" sz="1300"/>
                        <a:t>Inference Points</a:t>
                      </a:r>
                      <a:endParaRPr sz="1300"/>
                    </a:p>
                  </a:txBody>
                  <a:tcPr marL="91425" marR="91425" marT="91425" marB="91425"/>
                </a:tc>
                <a:extLst>
                  <a:ext uri="{0D108BD9-81ED-4DB2-BD59-A6C34878D82A}">
                    <a16:rowId xmlns:a16="http://schemas.microsoft.com/office/drawing/2014/main" val="10000"/>
                  </a:ext>
                </a:extLst>
              </a:tr>
              <a:tr h="4266916">
                <a:tc>
                  <a:txBody>
                    <a:bodyPr/>
                    <a:lstStyle/>
                    <a:p>
                      <a:pPr marL="0" lvl="0" indent="0" algn="l" rtl="0">
                        <a:spcBef>
                          <a:spcPts val="0"/>
                        </a:spcBef>
                        <a:spcAft>
                          <a:spcPts val="0"/>
                        </a:spcAft>
                        <a:buNone/>
                      </a:pPr>
                      <a:r>
                        <a:rPr lang="en" dirty="0"/>
                        <a:t>8.</a:t>
                      </a:r>
                      <a:endParaRPr dirty="0"/>
                    </a:p>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r>
                        <a:rPr lang="en" sz="1200" b="1" dirty="0">
                          <a:solidFill>
                            <a:schemeClr val="dk1"/>
                          </a:solidFill>
                        </a:rPr>
                        <a:t>Salary Prediction in the IT Job Market with Few High-Dimensional Samples: A Spanish Case Study.</a:t>
                      </a:r>
                      <a:endParaRPr sz="1200" b="1"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r>
                        <a:rPr lang="en" sz="1200" dirty="0">
                          <a:solidFill>
                            <a:schemeClr val="dk1"/>
                          </a:solidFill>
                        </a:rPr>
                        <a:t>- Ignacio Martin, Andrea Mariello, Roberto Battiti and Jose Alberto Hernandez.</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r>
                        <a:rPr lang="en" sz="1200" dirty="0">
                          <a:solidFill>
                            <a:schemeClr val="dk1"/>
                          </a:solidFill>
                        </a:rPr>
                        <a:t>- 2019 International Journal of Computational Intelligence Systems.	 	 	</a:t>
                      </a:r>
                      <a:endParaRPr dirty="0"/>
                    </a:p>
                  </a:txBody>
                  <a:tcPr marL="91425" marR="91425" marT="91425" marB="91425"/>
                </a:tc>
                <a:tc>
                  <a:txBody>
                    <a:bodyPr/>
                    <a:lstStyle/>
                    <a:p>
                      <a:pPr marL="0" lvl="0" indent="0" algn="l" rtl="0">
                        <a:spcBef>
                          <a:spcPts val="0"/>
                        </a:spcBef>
                        <a:spcAft>
                          <a:spcPts val="0"/>
                        </a:spcAft>
                        <a:buNone/>
                      </a:pPr>
                      <a:r>
                        <a:rPr lang="en" sz="1200" dirty="0"/>
                        <a:t>In this paper a  manual feature preprocessing approach was used to clean, format, and standardise the obtained data, as well as to reduce dimensionality by ten times while enhancing prediction accuracy, without using any other automatic feature selection procedure. </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 sz="1200" dirty="0"/>
                        <a:t>The methodology included several phases such as : Data collection, Data cleaning, Manual feature engineering, Dataset description, Automatic feature selection, Model Selection, Model training and validation and finally Model comparison was done with respect to standard scores </a:t>
                      </a:r>
                      <a:r>
                        <a:rPr lang="en" sz="1200" dirty="0">
                          <a:solidFill>
                            <a:schemeClr val="dk1"/>
                          </a:solidFill>
                        </a:rPr>
                        <a:t>and curves like the classification accuracy, the </a:t>
                      </a:r>
                      <a:r>
                        <a:rPr lang="en" sz="1200" i="1" dirty="0">
                          <a:solidFill>
                            <a:schemeClr val="dk1"/>
                          </a:solidFill>
                        </a:rPr>
                        <a:t>F</a:t>
                      </a:r>
                      <a:r>
                        <a:rPr lang="en" sz="1200" dirty="0">
                          <a:solidFill>
                            <a:schemeClr val="dk1"/>
                          </a:solidFill>
                        </a:rPr>
                        <a:t>1 score, the ROC curve, the Precision-Recall curve etc. </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dirty="0"/>
                    </a:p>
                  </a:txBody>
                  <a:tcPr marL="91425" marR="91425" marT="91425" marB="91425"/>
                </a:tc>
                <a:tc>
                  <a:txBody>
                    <a:bodyPr/>
                    <a:lstStyle/>
                    <a:p>
                      <a:pPr marL="0" lvl="0" indent="0" algn="l" rtl="0">
                        <a:spcBef>
                          <a:spcPts val="0"/>
                        </a:spcBef>
                        <a:spcAft>
                          <a:spcPts val="0"/>
                        </a:spcAft>
                        <a:buNone/>
                      </a:pPr>
                      <a:r>
                        <a:rPr lang="en" sz="1200" dirty="0"/>
                        <a:t>A study on a total dataset of 3970 job posts was done in order to gain useful insights into the online job recruitment for various professions. Also comparison between various classifiers was done including SVM, MLP, random forests and AdaBoost in order to find the model with the best accuracy in predicting the salary range. </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 sz="1200" dirty="0"/>
                        <a:t>On analysing, different key aspects from the job market, the authors observed that the post can be arranged into </a:t>
                      </a:r>
                      <a:r>
                        <a:rPr lang="en" sz="1200" dirty="0">
                          <a:solidFill>
                            <a:schemeClr val="dk1"/>
                          </a:solidFill>
                        </a:rPr>
                        <a:t>5 different skill-based profiles, namely: Back-end developer, Systems Administrator, .Net developer, Java developer and Front-end developer. </a:t>
                      </a:r>
                      <a:endParaRPr sz="1200" dirty="0">
                        <a:solidFill>
                          <a:schemeClr val="dk1"/>
                        </a:solidFill>
                      </a:endParaRPr>
                    </a:p>
                    <a:p>
                      <a:pPr marL="0" lvl="0" indent="0" algn="l" rtl="0">
                        <a:lnSpc>
                          <a:spcPct val="115000"/>
                        </a:lnSpc>
                        <a:spcBef>
                          <a:spcPts val="0"/>
                        </a:spcBef>
                        <a:spcAft>
                          <a:spcPts val="0"/>
                        </a:spcAft>
                        <a:buNone/>
                      </a:pPr>
                      <a:endParaRPr sz="1200" dirty="0">
                        <a:solidFill>
                          <a:schemeClr val="dk1"/>
                        </a:solidFill>
                      </a:endParaRPr>
                    </a:p>
                    <a:p>
                      <a:pPr marL="0" lvl="0" indent="0" algn="l" rtl="0">
                        <a:lnSpc>
                          <a:spcPct val="115000"/>
                        </a:lnSpc>
                        <a:spcBef>
                          <a:spcPts val="0"/>
                        </a:spcBef>
                        <a:spcAft>
                          <a:spcPts val="0"/>
                        </a:spcAft>
                        <a:buNone/>
                      </a:pPr>
                      <a:r>
                        <a:rPr lang="en" sz="1200" dirty="0">
                          <a:solidFill>
                            <a:schemeClr val="dk1"/>
                          </a:solidFill>
                        </a:rPr>
                        <a:t>After comparing several models, the experiment showed that ensembles based on decision trees behaved generally better with a total of 84% accuracy as compared to other models.</a:t>
                      </a:r>
                      <a:endParaRPr sz="1200" dirty="0">
                        <a:solidFill>
                          <a:schemeClr val="dk1"/>
                        </a:solidFill>
                      </a:endParaRPr>
                    </a:p>
                    <a:p>
                      <a:pPr marL="0" lvl="0" indent="0" algn="l" rtl="0">
                        <a:lnSpc>
                          <a:spcPct val="115000"/>
                        </a:lnSpc>
                        <a:spcBef>
                          <a:spcPts val="0"/>
                        </a:spcBef>
                        <a:spcAft>
                          <a:spcPts val="0"/>
                        </a:spcAft>
                        <a:buNone/>
                      </a:pPr>
                      <a:r>
                        <a:rPr lang="en" sz="1200" dirty="0">
                          <a:solidFill>
                            <a:schemeClr val="dk1"/>
                          </a:solidFill>
                        </a:rPr>
                        <a:t>		</a:t>
                      </a:r>
                      <a:endParaRPr dirty="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aphicFrame>
        <p:nvGraphicFramePr>
          <p:cNvPr id="99" name="Google Shape;99;p22"/>
          <p:cNvGraphicFramePr/>
          <p:nvPr>
            <p:extLst>
              <p:ext uri="{D42A27DB-BD31-4B8C-83A1-F6EECF244321}">
                <p14:modId xmlns:p14="http://schemas.microsoft.com/office/powerpoint/2010/main" val="1314604848"/>
              </p:ext>
            </p:extLst>
          </p:nvPr>
        </p:nvGraphicFramePr>
        <p:xfrm>
          <a:off x="334200" y="140270"/>
          <a:ext cx="8589900" cy="4824301"/>
        </p:xfrm>
        <a:graphic>
          <a:graphicData uri="http://schemas.openxmlformats.org/drawingml/2006/table">
            <a:tbl>
              <a:tblPr>
                <a:noFill/>
                <a:tableStyleId>{C441BEAD-30D5-474B-A972-4A8CBB8A8ECD}</a:tableStyleId>
              </a:tblPr>
              <a:tblGrid>
                <a:gridCol w="474550">
                  <a:extLst>
                    <a:ext uri="{9D8B030D-6E8A-4147-A177-3AD203B41FA5}">
                      <a16:colId xmlns:a16="http://schemas.microsoft.com/office/drawing/2014/main" val="20000"/>
                    </a:ext>
                  </a:extLst>
                </a:gridCol>
                <a:gridCol w="1704225">
                  <a:extLst>
                    <a:ext uri="{9D8B030D-6E8A-4147-A177-3AD203B41FA5}">
                      <a16:colId xmlns:a16="http://schemas.microsoft.com/office/drawing/2014/main" val="20001"/>
                    </a:ext>
                  </a:extLst>
                </a:gridCol>
                <a:gridCol w="2819300">
                  <a:extLst>
                    <a:ext uri="{9D8B030D-6E8A-4147-A177-3AD203B41FA5}">
                      <a16:colId xmlns:a16="http://schemas.microsoft.com/office/drawing/2014/main" val="20002"/>
                    </a:ext>
                  </a:extLst>
                </a:gridCol>
                <a:gridCol w="3591825">
                  <a:extLst>
                    <a:ext uri="{9D8B030D-6E8A-4147-A177-3AD203B41FA5}">
                      <a16:colId xmlns:a16="http://schemas.microsoft.com/office/drawing/2014/main" val="20003"/>
                    </a:ext>
                  </a:extLst>
                </a:gridCol>
              </a:tblGrid>
              <a:tr h="642475">
                <a:tc>
                  <a:txBody>
                    <a:bodyPr/>
                    <a:lstStyle/>
                    <a:p>
                      <a:pPr marL="0" lvl="0" indent="0" algn="l" rtl="0">
                        <a:spcBef>
                          <a:spcPts val="0"/>
                        </a:spcBef>
                        <a:spcAft>
                          <a:spcPts val="0"/>
                        </a:spcAft>
                        <a:buNone/>
                      </a:pPr>
                      <a:r>
                        <a:rPr lang="en" sz="1300"/>
                        <a:t>Sr. No.</a:t>
                      </a:r>
                      <a:endParaRPr sz="1300"/>
                    </a:p>
                  </a:txBody>
                  <a:tcPr marL="91425" marR="91425" marT="91425" marB="91425"/>
                </a:tc>
                <a:tc>
                  <a:txBody>
                    <a:bodyPr/>
                    <a:lstStyle/>
                    <a:p>
                      <a:pPr marL="0" lvl="0" indent="0" algn="l" rtl="0">
                        <a:spcBef>
                          <a:spcPts val="0"/>
                        </a:spcBef>
                        <a:spcAft>
                          <a:spcPts val="0"/>
                        </a:spcAft>
                        <a:buNone/>
                      </a:pPr>
                      <a:r>
                        <a:rPr lang="en" sz="1300"/>
                        <a:t>Paper Details</a:t>
                      </a:r>
                      <a:endParaRPr sz="1300"/>
                    </a:p>
                  </a:txBody>
                  <a:tcPr marL="91425" marR="91425" marT="91425" marB="91425"/>
                </a:tc>
                <a:tc>
                  <a:txBody>
                    <a:bodyPr/>
                    <a:lstStyle/>
                    <a:p>
                      <a:pPr marL="0" lvl="0" indent="0" algn="l" rtl="0">
                        <a:spcBef>
                          <a:spcPts val="0"/>
                        </a:spcBef>
                        <a:spcAft>
                          <a:spcPts val="0"/>
                        </a:spcAft>
                        <a:buNone/>
                      </a:pPr>
                      <a:r>
                        <a:rPr lang="en" sz="1300"/>
                        <a:t>Methodology</a:t>
                      </a:r>
                      <a:endParaRPr sz="1300"/>
                    </a:p>
                  </a:txBody>
                  <a:tcPr marL="91425" marR="91425" marT="91425" marB="91425"/>
                </a:tc>
                <a:tc>
                  <a:txBody>
                    <a:bodyPr/>
                    <a:lstStyle/>
                    <a:p>
                      <a:pPr marL="0" lvl="0" indent="0" algn="l" rtl="0">
                        <a:spcBef>
                          <a:spcPts val="0"/>
                        </a:spcBef>
                        <a:spcAft>
                          <a:spcPts val="0"/>
                        </a:spcAft>
                        <a:buNone/>
                      </a:pPr>
                      <a:r>
                        <a:rPr lang="en" sz="1300"/>
                        <a:t>Inference Points</a:t>
                      </a:r>
                      <a:endParaRPr sz="1300"/>
                    </a:p>
                  </a:txBody>
                  <a:tcPr marL="91425" marR="91425" marT="91425" marB="91425"/>
                </a:tc>
                <a:extLst>
                  <a:ext uri="{0D108BD9-81ED-4DB2-BD59-A6C34878D82A}">
                    <a16:rowId xmlns:a16="http://schemas.microsoft.com/office/drawing/2014/main" val="10000"/>
                  </a:ext>
                </a:extLst>
              </a:tr>
              <a:tr h="4091900">
                <a:tc>
                  <a:txBody>
                    <a:bodyPr/>
                    <a:lstStyle/>
                    <a:p>
                      <a:pPr marL="0" lvl="0" indent="0" algn="l" rtl="0">
                        <a:spcBef>
                          <a:spcPts val="0"/>
                        </a:spcBef>
                        <a:spcAft>
                          <a:spcPts val="0"/>
                        </a:spcAft>
                        <a:buNone/>
                      </a:pPr>
                      <a:r>
                        <a:rPr lang="en" dirty="0"/>
                        <a:t>9.</a:t>
                      </a:r>
                      <a:endParaRPr dirty="0"/>
                    </a:p>
                  </a:txBody>
                  <a:tcPr marL="91425" marR="91425" marT="91425" marB="91425"/>
                </a:tc>
                <a:tc>
                  <a:txBody>
                    <a:bodyPr/>
                    <a:lstStyle/>
                    <a:p>
                      <a:pPr marL="0" lvl="0" indent="0" algn="l" rtl="0">
                        <a:lnSpc>
                          <a:spcPct val="120000"/>
                        </a:lnSpc>
                        <a:spcBef>
                          <a:spcPts val="0"/>
                        </a:spcBef>
                        <a:spcAft>
                          <a:spcPts val="0"/>
                        </a:spcAft>
                        <a:buNone/>
                      </a:pPr>
                      <a:r>
                        <a:rPr lang="en" sz="1300">
                          <a:solidFill>
                            <a:schemeClr val="dk1"/>
                          </a:solidFill>
                          <a:highlight>
                            <a:srgbClr val="FCFCFC"/>
                          </a:highlight>
                        </a:rPr>
                        <a:t>Supervised machine learning predictive analytics for alumni income.</a:t>
                      </a:r>
                      <a:endParaRPr sz="1300">
                        <a:solidFill>
                          <a:schemeClr val="dk1"/>
                        </a:solidFill>
                        <a:highlight>
                          <a:srgbClr val="FCFCFC"/>
                        </a:highlight>
                      </a:endParaRPr>
                    </a:p>
                    <a:p>
                      <a:pPr marL="0" lvl="0" indent="0" algn="l" rtl="0">
                        <a:lnSpc>
                          <a:spcPct val="120000"/>
                        </a:lnSpc>
                        <a:spcBef>
                          <a:spcPts val="1200"/>
                        </a:spcBef>
                        <a:spcAft>
                          <a:spcPts val="0"/>
                        </a:spcAft>
                        <a:buNone/>
                      </a:pPr>
                      <a:r>
                        <a:rPr lang="en" sz="1300">
                          <a:solidFill>
                            <a:schemeClr val="dk1"/>
                          </a:solidFill>
                          <a:highlight>
                            <a:srgbClr val="FCFCFC"/>
                          </a:highlight>
                        </a:rPr>
                        <a:t>- Daniela A. Gomez-Cravioto, Ramon E. Diaz-Ramos, Neil Hernandez-Gress, Jose Luis Preciado and Hector G. Ceballos </a:t>
                      </a:r>
                      <a:endParaRPr sz="1300">
                        <a:solidFill>
                          <a:schemeClr val="dk1"/>
                        </a:solidFill>
                        <a:highlight>
                          <a:srgbClr val="FCFCFC"/>
                        </a:highlight>
                      </a:endParaRPr>
                    </a:p>
                    <a:p>
                      <a:pPr marL="0" lvl="0" indent="0" algn="l" rtl="0">
                        <a:lnSpc>
                          <a:spcPct val="120000"/>
                        </a:lnSpc>
                        <a:spcBef>
                          <a:spcPts val="1200"/>
                        </a:spcBef>
                        <a:spcAft>
                          <a:spcPts val="0"/>
                        </a:spcAft>
                        <a:buNone/>
                      </a:pPr>
                      <a:r>
                        <a:rPr lang="en" sz="1300">
                          <a:solidFill>
                            <a:schemeClr val="dk1"/>
                          </a:solidFill>
                          <a:highlight>
                            <a:srgbClr val="FCFCFC"/>
                          </a:highlight>
                        </a:rPr>
                        <a:t>- Journal of Big Data, Springer, 2022</a:t>
                      </a:r>
                      <a:endParaRPr sz="1300">
                        <a:solidFill>
                          <a:schemeClr val="dk1"/>
                        </a:solidFill>
                        <a:highlight>
                          <a:srgbClr val="FCFCFC"/>
                        </a:highlight>
                      </a:endParaRPr>
                    </a:p>
                    <a:p>
                      <a:pPr marL="0" lvl="0" indent="0" algn="l" rtl="0">
                        <a:spcBef>
                          <a:spcPts val="1200"/>
                        </a:spcBef>
                        <a:spcAft>
                          <a:spcPts val="0"/>
                        </a:spcAft>
                        <a:buNone/>
                      </a:pPr>
                      <a:endParaRPr/>
                    </a:p>
                  </a:txBody>
                  <a:tcPr marL="91425" marR="91425" marT="91425" marB="91425"/>
                </a:tc>
                <a:tc>
                  <a:txBody>
                    <a:bodyPr/>
                    <a:lstStyle/>
                    <a:p>
                      <a:pPr marL="0" lvl="0" indent="0" algn="l" rtl="0">
                        <a:spcBef>
                          <a:spcPts val="0"/>
                        </a:spcBef>
                        <a:spcAft>
                          <a:spcPts val="0"/>
                        </a:spcAft>
                        <a:buNone/>
                      </a:pPr>
                      <a:r>
                        <a:rPr lang="en" sz="1300"/>
                        <a:t>This research investigates machine learning methods and approaches for estimating alum income in order to learn more about the most powerful predictors.</a:t>
                      </a:r>
                      <a:endParaRPr sz="1300"/>
                    </a:p>
                    <a:p>
                      <a:pPr marL="0" lvl="0" indent="0" algn="l" rtl="0">
                        <a:spcBef>
                          <a:spcPts val="0"/>
                        </a:spcBef>
                        <a:spcAft>
                          <a:spcPts val="0"/>
                        </a:spcAft>
                        <a:buNone/>
                      </a:pPr>
                      <a:r>
                        <a:rPr lang="en" sz="1300"/>
                        <a:t>The data used here is obtained from a survey from</a:t>
                      </a:r>
                      <a:r>
                        <a:rPr lang="en" sz="1300">
                          <a:solidFill>
                            <a:srgbClr val="333333"/>
                          </a:solidFill>
                          <a:highlight>
                            <a:srgbClr val="FCFCFC"/>
                          </a:highlight>
                        </a:rPr>
                        <a:t> a </a:t>
                      </a:r>
                      <a:r>
                        <a:rPr lang="en" sz="1300">
                          <a:solidFill>
                            <a:schemeClr val="dk1"/>
                          </a:solidFill>
                          <a:highlight>
                            <a:srgbClr val="FCFCFC"/>
                          </a:highlight>
                        </a:rPr>
                        <a:t>multicampus Mexican private university.</a:t>
                      </a:r>
                      <a:endParaRPr sz="1300">
                        <a:solidFill>
                          <a:schemeClr val="dk1"/>
                        </a:solidFill>
                        <a:highlight>
                          <a:srgbClr val="FCFCFC"/>
                        </a:highlight>
                      </a:endParaRPr>
                    </a:p>
                    <a:p>
                      <a:pPr marL="0" lvl="0" indent="0" algn="l" rtl="0">
                        <a:spcBef>
                          <a:spcPts val="0"/>
                        </a:spcBef>
                        <a:spcAft>
                          <a:spcPts val="0"/>
                        </a:spcAft>
                        <a:buNone/>
                      </a:pPr>
                      <a:endParaRPr sz="1300">
                        <a:solidFill>
                          <a:schemeClr val="dk1"/>
                        </a:solidFill>
                        <a:highlight>
                          <a:srgbClr val="FCFCFC"/>
                        </a:highlight>
                      </a:endParaRPr>
                    </a:p>
                    <a:p>
                      <a:pPr marL="0" lvl="0" indent="0" algn="l" rtl="0">
                        <a:spcBef>
                          <a:spcPts val="0"/>
                        </a:spcBef>
                        <a:spcAft>
                          <a:spcPts val="0"/>
                        </a:spcAft>
                        <a:buNone/>
                      </a:pPr>
                      <a:r>
                        <a:rPr lang="en" sz="1300">
                          <a:solidFill>
                            <a:schemeClr val="dk1"/>
                          </a:solidFill>
                          <a:highlight>
                            <a:srgbClr val="FCFCFC"/>
                          </a:highlight>
                        </a:rPr>
                        <a:t>authors  integrated additional machine learning techniques in the binary approach and compared their accuracy scores in the 10-fold cross-validation.</a:t>
                      </a:r>
                      <a:endParaRPr sz="1300">
                        <a:solidFill>
                          <a:schemeClr val="dk1"/>
                        </a:solidFill>
                        <a:highlight>
                          <a:srgbClr val="FCFCFC"/>
                        </a:highlight>
                      </a:endParaRPr>
                    </a:p>
                    <a:p>
                      <a:pPr marL="0" lvl="0" indent="0" algn="l" rtl="0">
                        <a:spcBef>
                          <a:spcPts val="0"/>
                        </a:spcBef>
                        <a:spcAft>
                          <a:spcPts val="0"/>
                        </a:spcAft>
                        <a:buNone/>
                      </a:pPr>
                      <a:endParaRPr sz="1300">
                        <a:solidFill>
                          <a:schemeClr val="dk1"/>
                        </a:solidFill>
                        <a:highlight>
                          <a:srgbClr val="FCFCFC"/>
                        </a:highlight>
                      </a:endParaRPr>
                    </a:p>
                    <a:p>
                      <a:pPr marL="0" lvl="0" indent="0" algn="l" rtl="0">
                        <a:spcBef>
                          <a:spcPts val="0"/>
                        </a:spcBef>
                        <a:spcAft>
                          <a:spcPts val="0"/>
                        </a:spcAft>
                        <a:buNone/>
                      </a:pPr>
                      <a:r>
                        <a:rPr lang="en" sz="1300">
                          <a:solidFill>
                            <a:schemeClr val="dk1"/>
                          </a:solidFill>
                          <a:highlight>
                            <a:srgbClr val="FCFCFC"/>
                          </a:highlight>
                        </a:rPr>
                        <a:t>Finally, author</a:t>
                      </a:r>
                      <a:r>
                        <a:rPr lang="en" sz="1300">
                          <a:solidFill>
                            <a:srgbClr val="333333"/>
                          </a:solidFill>
                          <a:highlight>
                            <a:srgbClr val="FCFCFC"/>
                          </a:highlight>
                        </a:rPr>
                        <a:t> </a:t>
                      </a:r>
                      <a:r>
                        <a:rPr lang="en" sz="1300">
                          <a:solidFill>
                            <a:schemeClr val="dk1"/>
                          </a:solidFill>
                          <a:highlight>
                            <a:srgbClr val="FCFCFC"/>
                          </a:highlight>
                        </a:rPr>
                        <a:t>presented insights on patterns obtained using explainable artificial intelligence techniques.</a:t>
                      </a:r>
                      <a:endParaRPr sz="1300">
                        <a:solidFill>
                          <a:schemeClr val="dk1"/>
                        </a:solidFill>
                        <a:highlight>
                          <a:srgbClr val="FCFCFC"/>
                        </a:highlight>
                      </a:endParaRPr>
                    </a:p>
                  </a:txBody>
                  <a:tcPr marL="91425" marR="91425" marT="91425" marB="91425"/>
                </a:tc>
                <a:tc>
                  <a:txBody>
                    <a:bodyPr/>
                    <a:lstStyle/>
                    <a:p>
                      <a:pPr marL="0" lvl="0" indent="0" algn="l" rtl="0">
                        <a:spcBef>
                          <a:spcPts val="0"/>
                        </a:spcBef>
                        <a:spcAft>
                          <a:spcPts val="0"/>
                        </a:spcAft>
                        <a:buNone/>
                      </a:pPr>
                      <a:r>
                        <a:rPr lang="en" sz="1300" dirty="0">
                          <a:solidFill>
                            <a:schemeClr val="dk1"/>
                          </a:solidFill>
                          <a:highlight>
                            <a:srgbClr val="FCFCFC"/>
                          </a:highlight>
                        </a:rPr>
                        <a:t>The learning algorithms employed in the paper are: QR, Multiple-Linear Regression, Logistic Regression, RF and GB.</a:t>
                      </a:r>
                      <a:endParaRPr sz="1300" dirty="0">
                        <a:solidFill>
                          <a:schemeClr val="dk1"/>
                        </a:solidFill>
                        <a:highlight>
                          <a:srgbClr val="FCFCFC"/>
                        </a:highlight>
                      </a:endParaRPr>
                    </a:p>
                    <a:p>
                      <a:pPr marL="0" lvl="0" indent="0" algn="l" rtl="0">
                        <a:spcBef>
                          <a:spcPts val="0"/>
                        </a:spcBef>
                        <a:spcAft>
                          <a:spcPts val="0"/>
                        </a:spcAft>
                        <a:buNone/>
                      </a:pPr>
                      <a:r>
                        <a:rPr lang="en" sz="1300" dirty="0">
                          <a:solidFill>
                            <a:schemeClr val="dk1"/>
                          </a:solidFill>
                          <a:highlight>
                            <a:srgbClr val="FCFCFC"/>
                          </a:highlight>
                        </a:rPr>
                        <a:t>For the binary classification, authors also integrated other machine learning models to compare their performance with other state-of-the-art methods. This evaluation has a total of eight classifiers: Logistic Regression (LR), Linear Discriminant Analysis (LDA), K-Nearest Neighbours (KNN), a simple C4.5 Decision Tree (DT), Support Vector Machines (SVM), Naive Bayes Classifier (NB) Random Forest Classifier (RFC) and Gradient Boosting Classifier (GBC).</a:t>
                      </a:r>
                      <a:endParaRPr sz="1300" dirty="0">
                        <a:solidFill>
                          <a:schemeClr val="dk1"/>
                        </a:solidFill>
                        <a:highlight>
                          <a:srgbClr val="FCFCFC"/>
                        </a:highlight>
                      </a:endParaRPr>
                    </a:p>
                    <a:p>
                      <a:pPr marL="0" lvl="0" indent="0" algn="l" rtl="0">
                        <a:spcBef>
                          <a:spcPts val="0"/>
                        </a:spcBef>
                        <a:spcAft>
                          <a:spcPts val="0"/>
                        </a:spcAft>
                        <a:buNone/>
                      </a:pPr>
                      <a:endParaRPr sz="1300" dirty="0">
                        <a:solidFill>
                          <a:schemeClr val="dk1"/>
                        </a:solidFill>
                        <a:highlight>
                          <a:srgbClr val="FCFCFC"/>
                        </a:highlight>
                      </a:endParaRPr>
                    </a:p>
                    <a:p>
                      <a:pPr marL="0" lvl="0" indent="0" algn="l" rtl="0">
                        <a:spcBef>
                          <a:spcPts val="0"/>
                        </a:spcBef>
                        <a:spcAft>
                          <a:spcPts val="0"/>
                        </a:spcAft>
                        <a:buNone/>
                      </a:pPr>
                      <a:r>
                        <a:rPr lang="en" sz="1300" dirty="0">
                          <a:solidFill>
                            <a:schemeClr val="dk1"/>
                          </a:solidFill>
                          <a:highlight>
                            <a:srgbClr val="FCFCFC"/>
                          </a:highlight>
                        </a:rPr>
                        <a:t>Accuracy:</a:t>
                      </a:r>
                      <a:endParaRPr sz="1300" dirty="0">
                        <a:solidFill>
                          <a:schemeClr val="dk1"/>
                        </a:solidFill>
                        <a:highlight>
                          <a:srgbClr val="FCFCFC"/>
                        </a:highlight>
                      </a:endParaRPr>
                    </a:p>
                    <a:p>
                      <a:pPr marL="0" lvl="0" indent="0" algn="l" rtl="0">
                        <a:spcBef>
                          <a:spcPts val="0"/>
                        </a:spcBef>
                        <a:spcAft>
                          <a:spcPts val="0"/>
                        </a:spcAft>
                        <a:buNone/>
                      </a:pPr>
                      <a:r>
                        <a:rPr lang="en" sz="1300" dirty="0">
                          <a:solidFill>
                            <a:schemeClr val="dk1"/>
                          </a:solidFill>
                          <a:highlight>
                            <a:srgbClr val="FCFCFC"/>
                          </a:highlight>
                        </a:rPr>
                        <a:t>LR   : 0.79</a:t>
                      </a:r>
                      <a:endParaRPr sz="1300" dirty="0">
                        <a:solidFill>
                          <a:schemeClr val="dk1"/>
                        </a:solidFill>
                        <a:highlight>
                          <a:srgbClr val="FCFCFC"/>
                        </a:highlight>
                      </a:endParaRPr>
                    </a:p>
                    <a:p>
                      <a:pPr marL="0" lvl="0" indent="0" algn="l" rtl="0">
                        <a:spcBef>
                          <a:spcPts val="0"/>
                        </a:spcBef>
                        <a:spcAft>
                          <a:spcPts val="0"/>
                        </a:spcAft>
                        <a:buNone/>
                      </a:pPr>
                      <a:r>
                        <a:rPr lang="en" sz="1300" dirty="0">
                          <a:solidFill>
                            <a:schemeClr val="dk1"/>
                          </a:solidFill>
                          <a:highlight>
                            <a:srgbClr val="FCFCFC"/>
                          </a:highlight>
                        </a:rPr>
                        <a:t>RF   : 0.82</a:t>
                      </a:r>
                      <a:endParaRPr sz="1300" dirty="0">
                        <a:solidFill>
                          <a:schemeClr val="dk1"/>
                        </a:solidFill>
                        <a:highlight>
                          <a:srgbClr val="FCFCFC"/>
                        </a:highlight>
                      </a:endParaRPr>
                    </a:p>
                    <a:p>
                      <a:pPr marL="0" lvl="0" indent="0" algn="l" rtl="0">
                        <a:spcBef>
                          <a:spcPts val="0"/>
                        </a:spcBef>
                        <a:spcAft>
                          <a:spcPts val="0"/>
                        </a:spcAft>
                        <a:buNone/>
                      </a:pPr>
                      <a:r>
                        <a:rPr lang="en" sz="1300" dirty="0">
                          <a:solidFill>
                            <a:schemeClr val="dk1"/>
                          </a:solidFill>
                          <a:highlight>
                            <a:srgbClr val="FCFCFC"/>
                          </a:highlight>
                        </a:rPr>
                        <a:t>GBC : 0.83</a:t>
                      </a:r>
                      <a:endParaRPr sz="1300" dirty="0">
                        <a:solidFill>
                          <a:schemeClr val="dk1"/>
                        </a:solidFill>
                        <a:highlight>
                          <a:srgbClr val="FCFCFC"/>
                        </a:highlight>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graphicFrame>
        <p:nvGraphicFramePr>
          <p:cNvPr id="104" name="Google Shape;104;p23"/>
          <p:cNvGraphicFramePr/>
          <p:nvPr>
            <p:extLst>
              <p:ext uri="{D42A27DB-BD31-4B8C-83A1-F6EECF244321}">
                <p14:modId xmlns:p14="http://schemas.microsoft.com/office/powerpoint/2010/main" val="4164919232"/>
              </p:ext>
            </p:extLst>
          </p:nvPr>
        </p:nvGraphicFramePr>
        <p:xfrm>
          <a:off x="334200" y="140270"/>
          <a:ext cx="8589900" cy="4739580"/>
        </p:xfrm>
        <a:graphic>
          <a:graphicData uri="http://schemas.openxmlformats.org/drawingml/2006/table">
            <a:tbl>
              <a:tblPr>
                <a:noFill/>
                <a:tableStyleId>{C441BEAD-30D5-474B-A972-4A8CBB8A8ECD}</a:tableStyleId>
              </a:tblPr>
              <a:tblGrid>
                <a:gridCol w="474550">
                  <a:extLst>
                    <a:ext uri="{9D8B030D-6E8A-4147-A177-3AD203B41FA5}">
                      <a16:colId xmlns:a16="http://schemas.microsoft.com/office/drawing/2014/main" val="20000"/>
                    </a:ext>
                  </a:extLst>
                </a:gridCol>
                <a:gridCol w="1704225">
                  <a:extLst>
                    <a:ext uri="{9D8B030D-6E8A-4147-A177-3AD203B41FA5}">
                      <a16:colId xmlns:a16="http://schemas.microsoft.com/office/drawing/2014/main" val="20001"/>
                    </a:ext>
                  </a:extLst>
                </a:gridCol>
                <a:gridCol w="3244888">
                  <a:extLst>
                    <a:ext uri="{9D8B030D-6E8A-4147-A177-3AD203B41FA5}">
                      <a16:colId xmlns:a16="http://schemas.microsoft.com/office/drawing/2014/main" val="20002"/>
                    </a:ext>
                  </a:extLst>
                </a:gridCol>
                <a:gridCol w="3166237">
                  <a:extLst>
                    <a:ext uri="{9D8B030D-6E8A-4147-A177-3AD203B41FA5}">
                      <a16:colId xmlns:a16="http://schemas.microsoft.com/office/drawing/2014/main" val="20003"/>
                    </a:ext>
                  </a:extLst>
                </a:gridCol>
              </a:tblGrid>
              <a:tr h="551356">
                <a:tc>
                  <a:txBody>
                    <a:bodyPr/>
                    <a:lstStyle/>
                    <a:p>
                      <a:pPr marL="0" lvl="0" indent="0" algn="l" rtl="0">
                        <a:spcBef>
                          <a:spcPts val="0"/>
                        </a:spcBef>
                        <a:spcAft>
                          <a:spcPts val="0"/>
                        </a:spcAft>
                        <a:buNone/>
                      </a:pPr>
                      <a:r>
                        <a:rPr lang="en" sz="1300"/>
                        <a:t>Sr. No.</a:t>
                      </a:r>
                      <a:endParaRPr sz="1300"/>
                    </a:p>
                  </a:txBody>
                  <a:tcPr marL="91425" marR="91425" marT="91425" marB="91425"/>
                </a:tc>
                <a:tc>
                  <a:txBody>
                    <a:bodyPr/>
                    <a:lstStyle/>
                    <a:p>
                      <a:pPr marL="0" lvl="0" indent="0" algn="l" rtl="0">
                        <a:spcBef>
                          <a:spcPts val="0"/>
                        </a:spcBef>
                        <a:spcAft>
                          <a:spcPts val="0"/>
                        </a:spcAft>
                        <a:buNone/>
                      </a:pPr>
                      <a:r>
                        <a:rPr lang="en" sz="1300"/>
                        <a:t>Paper Details</a:t>
                      </a:r>
                      <a:endParaRPr sz="1300"/>
                    </a:p>
                  </a:txBody>
                  <a:tcPr marL="91425" marR="91425" marT="91425" marB="91425"/>
                </a:tc>
                <a:tc>
                  <a:txBody>
                    <a:bodyPr/>
                    <a:lstStyle/>
                    <a:p>
                      <a:pPr marL="0" lvl="0" indent="0" algn="l" rtl="0">
                        <a:spcBef>
                          <a:spcPts val="0"/>
                        </a:spcBef>
                        <a:spcAft>
                          <a:spcPts val="0"/>
                        </a:spcAft>
                        <a:buNone/>
                      </a:pPr>
                      <a:r>
                        <a:rPr lang="en" sz="1300"/>
                        <a:t>Methodology</a:t>
                      </a:r>
                      <a:endParaRPr sz="1300"/>
                    </a:p>
                  </a:txBody>
                  <a:tcPr marL="91425" marR="91425" marT="91425" marB="91425"/>
                </a:tc>
                <a:tc>
                  <a:txBody>
                    <a:bodyPr/>
                    <a:lstStyle/>
                    <a:p>
                      <a:pPr marL="0" lvl="0" indent="0" algn="l" rtl="0">
                        <a:spcBef>
                          <a:spcPts val="0"/>
                        </a:spcBef>
                        <a:spcAft>
                          <a:spcPts val="0"/>
                        </a:spcAft>
                        <a:buNone/>
                      </a:pPr>
                      <a:r>
                        <a:rPr lang="en" sz="1300"/>
                        <a:t>Inference Points</a:t>
                      </a:r>
                      <a:endParaRPr sz="1300"/>
                    </a:p>
                  </a:txBody>
                  <a:tcPr marL="91425" marR="91425" marT="91425" marB="91425"/>
                </a:tc>
                <a:extLst>
                  <a:ext uri="{0D108BD9-81ED-4DB2-BD59-A6C34878D82A}">
                    <a16:rowId xmlns:a16="http://schemas.microsoft.com/office/drawing/2014/main" val="10000"/>
                  </a:ext>
                </a:extLst>
              </a:tr>
              <a:tr h="4080399">
                <a:tc>
                  <a:txBody>
                    <a:bodyPr/>
                    <a:lstStyle/>
                    <a:p>
                      <a:pPr marL="0" lvl="0" indent="0" algn="l" rtl="0">
                        <a:spcBef>
                          <a:spcPts val="0"/>
                        </a:spcBef>
                        <a:spcAft>
                          <a:spcPts val="0"/>
                        </a:spcAft>
                        <a:buNone/>
                      </a:pPr>
                      <a:r>
                        <a:rPr lang="en" dirty="0"/>
                        <a:t>10.</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300"/>
                        <a:t>Quantitative analysis of historical data for</a:t>
                      </a:r>
                      <a:endParaRPr sz="1300"/>
                    </a:p>
                    <a:p>
                      <a:pPr marL="0" lvl="0" indent="0" algn="l" rtl="0">
                        <a:spcBef>
                          <a:spcPts val="0"/>
                        </a:spcBef>
                        <a:spcAft>
                          <a:spcPts val="0"/>
                        </a:spcAft>
                        <a:buClr>
                          <a:schemeClr val="dk1"/>
                        </a:buClr>
                        <a:buSzPts val="1100"/>
                        <a:buFont typeface="Arial"/>
                        <a:buNone/>
                      </a:pPr>
                      <a:r>
                        <a:rPr lang="en" sz="1300"/>
                        <a:t>prediction of job salary in India - A case study</a:t>
                      </a:r>
                      <a:endParaRPr sz="1300"/>
                    </a:p>
                    <a:p>
                      <a:pPr marL="0" lvl="0" indent="0" algn="l" rtl="0">
                        <a:spcBef>
                          <a:spcPts val="0"/>
                        </a:spcBef>
                        <a:spcAft>
                          <a:spcPts val="0"/>
                        </a:spcAft>
                        <a:buNone/>
                      </a:pPr>
                      <a:endParaRPr/>
                    </a:p>
                    <a:p>
                      <a:pPr marL="0" lvl="0" indent="0" algn="l" rtl="0">
                        <a:spcBef>
                          <a:spcPts val="0"/>
                        </a:spcBef>
                        <a:spcAft>
                          <a:spcPts val="0"/>
                        </a:spcAft>
                        <a:buNone/>
                      </a:pPr>
                      <a:r>
                        <a:rPr lang="en" sz="1300"/>
                        <a:t>- Ashish Pawha &amp; Deepali Kamthania</a:t>
                      </a:r>
                      <a:endParaRPr sz="1300"/>
                    </a:p>
                    <a:p>
                      <a:pPr marL="0" lvl="0" indent="0" algn="l" rtl="0">
                        <a:spcBef>
                          <a:spcPts val="0"/>
                        </a:spcBef>
                        <a:spcAft>
                          <a:spcPts val="0"/>
                        </a:spcAft>
                        <a:buNone/>
                      </a:pPr>
                      <a:endParaRPr sz="1300"/>
                    </a:p>
                    <a:p>
                      <a:pPr marL="0" lvl="0" indent="0" algn="l" rtl="0">
                        <a:spcBef>
                          <a:spcPts val="0"/>
                        </a:spcBef>
                        <a:spcAft>
                          <a:spcPts val="0"/>
                        </a:spcAft>
                        <a:buNone/>
                      </a:pPr>
                      <a:r>
                        <a:rPr lang="en" sz="1300"/>
                        <a:t>- (2019) Journal of Statistics and Management Systems</a:t>
                      </a:r>
                      <a:endParaRPr sz="13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300" dirty="0"/>
                        <a:t>In this paper, author had made an attempt to develop a quantitative approach for predicting the factors that affect the salary of an individual.</a:t>
                      </a:r>
                      <a:endParaRPr sz="1300" dirty="0"/>
                    </a:p>
                    <a:p>
                      <a:pPr marL="0" lvl="0" indent="0" algn="l" rtl="0">
                        <a:spcBef>
                          <a:spcPts val="0"/>
                        </a:spcBef>
                        <a:spcAft>
                          <a:spcPts val="0"/>
                        </a:spcAft>
                        <a:buNone/>
                      </a:pPr>
                      <a:r>
                        <a:rPr lang="en" sz="1300" dirty="0"/>
                        <a:t>Author used AMCAT score along with the personal and employment details of Indian students for the study. It is observed that</a:t>
                      </a:r>
                      <a:endParaRPr sz="1300" dirty="0"/>
                    </a:p>
                    <a:p>
                      <a:pPr marL="0" lvl="0" indent="0" algn="l" rtl="0">
                        <a:spcBef>
                          <a:spcPts val="0"/>
                        </a:spcBef>
                        <a:spcAft>
                          <a:spcPts val="0"/>
                        </a:spcAft>
                        <a:buNone/>
                      </a:pPr>
                      <a:r>
                        <a:rPr lang="en" sz="1300" dirty="0"/>
                        <a:t>there is no linear relation between college score and salary, hence there are many other factors which play a role in deciding the different amount of salary for students who have same college scores.</a:t>
                      </a:r>
                      <a:endParaRPr sz="1300" dirty="0"/>
                    </a:p>
                    <a:p>
                      <a:pPr marL="0" lvl="0" indent="0" algn="l" rtl="0">
                        <a:spcBef>
                          <a:spcPts val="0"/>
                        </a:spcBef>
                        <a:spcAft>
                          <a:spcPts val="0"/>
                        </a:spcAft>
                        <a:buNone/>
                      </a:pPr>
                      <a:endParaRPr sz="1300" dirty="0"/>
                    </a:p>
                    <a:p>
                      <a:pPr marL="0" lvl="0" indent="0" algn="l" rtl="0">
                        <a:spcBef>
                          <a:spcPts val="0"/>
                        </a:spcBef>
                        <a:spcAft>
                          <a:spcPts val="0"/>
                        </a:spcAft>
                        <a:buNone/>
                      </a:pPr>
                      <a:r>
                        <a:rPr lang="en" sz="1300" dirty="0"/>
                        <a:t>In order to analyze the effect of more than one independent variable on dependent variable multiple linear regression models has been applied.</a:t>
                      </a:r>
                      <a:endParaRPr sz="1300" dirty="0"/>
                    </a:p>
                    <a:p>
                      <a:pPr marL="0" lvl="0" indent="0" algn="l" rtl="0">
                        <a:spcBef>
                          <a:spcPts val="0"/>
                        </a:spcBef>
                        <a:spcAft>
                          <a:spcPts val="0"/>
                        </a:spcAft>
                        <a:buClr>
                          <a:schemeClr val="dk1"/>
                        </a:buClr>
                        <a:buSzPts val="1100"/>
                        <a:buFont typeface="Arial"/>
                        <a:buNone/>
                      </a:pPr>
                      <a:endParaRPr sz="1300" dirty="0"/>
                    </a:p>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r>
                        <a:rPr lang="en" sz="1300" dirty="0"/>
                        <a:t>It has been observed that B. Tech in electronic</a:t>
                      </a:r>
                      <a:endParaRPr sz="1300" dirty="0"/>
                    </a:p>
                    <a:p>
                      <a:pPr marL="0" lvl="0" indent="0" algn="l" rtl="0">
                        <a:spcBef>
                          <a:spcPts val="0"/>
                        </a:spcBef>
                        <a:spcAft>
                          <a:spcPts val="0"/>
                        </a:spcAft>
                        <a:buNone/>
                      </a:pPr>
                      <a:r>
                        <a:rPr lang="en" sz="1300" dirty="0"/>
                        <a:t>and communication is the most popular professional course whereas</a:t>
                      </a:r>
                      <a:endParaRPr sz="1300" dirty="0"/>
                    </a:p>
                    <a:p>
                      <a:pPr marL="0" lvl="0" indent="0" algn="l" rtl="0">
                        <a:spcBef>
                          <a:spcPts val="0"/>
                        </a:spcBef>
                        <a:spcAft>
                          <a:spcPts val="0"/>
                        </a:spcAft>
                        <a:buNone/>
                      </a:pPr>
                      <a:r>
                        <a:rPr lang="en" sz="1300" dirty="0"/>
                        <a:t>highest package is offered to B. Tech in Information Technology. Bangalore</a:t>
                      </a:r>
                      <a:endParaRPr sz="1300" dirty="0"/>
                    </a:p>
                    <a:p>
                      <a:pPr marL="0" lvl="0" indent="0" algn="l" rtl="0">
                        <a:spcBef>
                          <a:spcPts val="0"/>
                        </a:spcBef>
                        <a:spcAft>
                          <a:spcPts val="0"/>
                        </a:spcAft>
                        <a:buNone/>
                      </a:pPr>
                      <a:r>
                        <a:rPr lang="en" sz="1300" dirty="0"/>
                        <a:t>city offers maximum job in the IT field.</a:t>
                      </a:r>
                      <a:endParaRPr sz="1300" dirty="0"/>
                    </a:p>
                    <a:p>
                      <a:pPr marL="0" lvl="0" indent="0" algn="l" rtl="0">
                        <a:spcBef>
                          <a:spcPts val="0"/>
                        </a:spcBef>
                        <a:spcAft>
                          <a:spcPts val="0"/>
                        </a:spcAft>
                        <a:buNone/>
                      </a:pPr>
                      <a:endParaRPr sz="1300" dirty="0"/>
                    </a:p>
                    <a:p>
                      <a:pPr marL="0" lvl="0" indent="0" algn="l" rtl="0">
                        <a:spcBef>
                          <a:spcPts val="0"/>
                        </a:spcBef>
                        <a:spcAft>
                          <a:spcPts val="0"/>
                        </a:spcAft>
                        <a:buClr>
                          <a:schemeClr val="dk1"/>
                        </a:buClr>
                        <a:buSzPts val="1100"/>
                        <a:buFont typeface="Arial"/>
                        <a:buNone/>
                      </a:pPr>
                      <a:r>
                        <a:rPr lang="en" sz="1300" dirty="0"/>
                        <a:t>It shows that IQR is 145000.0, lower and</a:t>
                      </a:r>
                      <a:endParaRPr sz="1300" dirty="0"/>
                    </a:p>
                    <a:p>
                      <a:pPr marL="0" lvl="0" indent="0" algn="l" rtl="0">
                        <a:spcBef>
                          <a:spcPts val="0"/>
                        </a:spcBef>
                        <a:spcAft>
                          <a:spcPts val="0"/>
                        </a:spcAft>
                        <a:buClr>
                          <a:schemeClr val="dk1"/>
                        </a:buClr>
                        <a:buSzPts val="1100"/>
                        <a:buFont typeface="Arial"/>
                        <a:buNone/>
                      </a:pPr>
                      <a:r>
                        <a:rPr lang="en" sz="1300" dirty="0"/>
                        <a:t>upper threshold value is 37500.0 and 617500.0 respectively. Further it is observed that mean salary is 324413.461538 and 50.09276437847866 percentage of underemployed engineers.</a:t>
                      </a:r>
                      <a:endParaRPr sz="1300" dirty="0"/>
                    </a:p>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aphicFrame>
        <p:nvGraphicFramePr>
          <p:cNvPr id="109" name="Google Shape;109;p24"/>
          <p:cNvGraphicFramePr/>
          <p:nvPr>
            <p:extLst>
              <p:ext uri="{D42A27DB-BD31-4B8C-83A1-F6EECF244321}">
                <p14:modId xmlns:p14="http://schemas.microsoft.com/office/powerpoint/2010/main" val="1869748980"/>
              </p:ext>
            </p:extLst>
          </p:nvPr>
        </p:nvGraphicFramePr>
        <p:xfrm>
          <a:off x="334200" y="140270"/>
          <a:ext cx="8589900" cy="4734375"/>
        </p:xfrm>
        <a:graphic>
          <a:graphicData uri="http://schemas.openxmlformats.org/drawingml/2006/table">
            <a:tbl>
              <a:tblPr>
                <a:noFill/>
                <a:tableStyleId>{C441BEAD-30D5-474B-A972-4A8CBB8A8ECD}</a:tableStyleId>
              </a:tblPr>
              <a:tblGrid>
                <a:gridCol w="556800">
                  <a:extLst>
                    <a:ext uri="{9D8B030D-6E8A-4147-A177-3AD203B41FA5}">
                      <a16:colId xmlns:a16="http://schemas.microsoft.com/office/drawing/2014/main" val="20000"/>
                    </a:ext>
                  </a:extLst>
                </a:gridCol>
                <a:gridCol w="1621975">
                  <a:extLst>
                    <a:ext uri="{9D8B030D-6E8A-4147-A177-3AD203B41FA5}">
                      <a16:colId xmlns:a16="http://schemas.microsoft.com/office/drawing/2014/main" val="20001"/>
                    </a:ext>
                  </a:extLst>
                </a:gridCol>
                <a:gridCol w="2819300">
                  <a:extLst>
                    <a:ext uri="{9D8B030D-6E8A-4147-A177-3AD203B41FA5}">
                      <a16:colId xmlns:a16="http://schemas.microsoft.com/office/drawing/2014/main" val="20002"/>
                    </a:ext>
                  </a:extLst>
                </a:gridCol>
                <a:gridCol w="3591825">
                  <a:extLst>
                    <a:ext uri="{9D8B030D-6E8A-4147-A177-3AD203B41FA5}">
                      <a16:colId xmlns:a16="http://schemas.microsoft.com/office/drawing/2014/main" val="20003"/>
                    </a:ext>
                  </a:extLst>
                </a:gridCol>
              </a:tblGrid>
              <a:tr h="642475">
                <a:tc>
                  <a:txBody>
                    <a:bodyPr/>
                    <a:lstStyle/>
                    <a:p>
                      <a:pPr marL="0" lvl="0" indent="0" algn="l" rtl="0">
                        <a:spcBef>
                          <a:spcPts val="0"/>
                        </a:spcBef>
                        <a:spcAft>
                          <a:spcPts val="0"/>
                        </a:spcAft>
                        <a:buNone/>
                      </a:pPr>
                      <a:r>
                        <a:rPr lang="en" sz="1300"/>
                        <a:t>Sr. No.</a:t>
                      </a:r>
                      <a:endParaRPr sz="1300"/>
                    </a:p>
                  </a:txBody>
                  <a:tcPr marL="91425" marR="91425" marT="91425" marB="91425"/>
                </a:tc>
                <a:tc>
                  <a:txBody>
                    <a:bodyPr/>
                    <a:lstStyle/>
                    <a:p>
                      <a:pPr marL="0" lvl="0" indent="0" algn="l" rtl="0">
                        <a:spcBef>
                          <a:spcPts val="0"/>
                        </a:spcBef>
                        <a:spcAft>
                          <a:spcPts val="0"/>
                        </a:spcAft>
                        <a:buNone/>
                      </a:pPr>
                      <a:r>
                        <a:rPr lang="en" sz="1300"/>
                        <a:t>Paper Details</a:t>
                      </a:r>
                      <a:endParaRPr sz="1300"/>
                    </a:p>
                  </a:txBody>
                  <a:tcPr marL="91425" marR="91425" marT="91425" marB="91425"/>
                </a:tc>
                <a:tc>
                  <a:txBody>
                    <a:bodyPr/>
                    <a:lstStyle/>
                    <a:p>
                      <a:pPr marL="0" lvl="0" indent="0" algn="l" rtl="0">
                        <a:spcBef>
                          <a:spcPts val="0"/>
                        </a:spcBef>
                        <a:spcAft>
                          <a:spcPts val="0"/>
                        </a:spcAft>
                        <a:buNone/>
                      </a:pPr>
                      <a:r>
                        <a:rPr lang="en" sz="1300"/>
                        <a:t>Methodology</a:t>
                      </a:r>
                      <a:endParaRPr sz="1300"/>
                    </a:p>
                  </a:txBody>
                  <a:tcPr marL="91425" marR="91425" marT="91425" marB="91425"/>
                </a:tc>
                <a:tc>
                  <a:txBody>
                    <a:bodyPr/>
                    <a:lstStyle/>
                    <a:p>
                      <a:pPr marL="0" lvl="0" indent="0" algn="l" rtl="0">
                        <a:spcBef>
                          <a:spcPts val="0"/>
                        </a:spcBef>
                        <a:spcAft>
                          <a:spcPts val="0"/>
                        </a:spcAft>
                        <a:buNone/>
                      </a:pPr>
                      <a:r>
                        <a:rPr lang="en" sz="1300"/>
                        <a:t>Inference Points</a:t>
                      </a:r>
                      <a:endParaRPr sz="1300"/>
                    </a:p>
                  </a:txBody>
                  <a:tcPr marL="91425" marR="91425" marT="91425" marB="91425"/>
                </a:tc>
                <a:extLst>
                  <a:ext uri="{0D108BD9-81ED-4DB2-BD59-A6C34878D82A}">
                    <a16:rowId xmlns:a16="http://schemas.microsoft.com/office/drawing/2014/main" val="10000"/>
                  </a:ext>
                </a:extLst>
              </a:tr>
              <a:tr h="4091900">
                <a:tc>
                  <a:txBody>
                    <a:bodyPr/>
                    <a:lstStyle/>
                    <a:p>
                      <a:pPr marL="0" lvl="0" indent="0" algn="l" rtl="0">
                        <a:spcBef>
                          <a:spcPts val="0"/>
                        </a:spcBef>
                        <a:spcAft>
                          <a:spcPts val="0"/>
                        </a:spcAft>
                        <a:buNone/>
                      </a:pPr>
                      <a:r>
                        <a:rPr lang="en" dirty="0"/>
                        <a:t>11</a:t>
                      </a:r>
                      <a:endParaRPr dirty="0"/>
                    </a:p>
                  </a:txBody>
                  <a:tcPr marL="91425" marR="91425" marT="91425" marB="91425"/>
                </a:tc>
                <a:tc>
                  <a:txBody>
                    <a:bodyPr/>
                    <a:lstStyle/>
                    <a:p>
                      <a:pPr marL="0" lvl="0" indent="0" algn="l" rtl="0">
                        <a:spcBef>
                          <a:spcPts val="0"/>
                        </a:spcBef>
                        <a:spcAft>
                          <a:spcPts val="0"/>
                        </a:spcAft>
                        <a:buNone/>
                      </a:pPr>
                      <a:r>
                        <a:rPr lang="en"/>
                        <a:t>Study of Employment Salary Forecast using KNN Algorithm</a:t>
                      </a:r>
                      <a:endParaRPr/>
                    </a:p>
                    <a:p>
                      <a:pPr marL="0" lvl="0" indent="0" algn="l" rtl="0">
                        <a:spcBef>
                          <a:spcPts val="0"/>
                        </a:spcBef>
                        <a:spcAft>
                          <a:spcPts val="0"/>
                        </a:spcAft>
                        <a:buNone/>
                      </a:pPr>
                      <a:endParaRPr/>
                    </a:p>
                    <a:p>
                      <a:pPr marL="0" lvl="0" indent="0" algn="l" rtl="0">
                        <a:spcBef>
                          <a:spcPts val="0"/>
                        </a:spcBef>
                        <a:spcAft>
                          <a:spcPts val="0"/>
                        </a:spcAft>
                        <a:buNone/>
                      </a:pPr>
                      <a:r>
                        <a:rPr lang="en"/>
                        <a:t>-Junyu Zhang and Jinyong Cheng</a:t>
                      </a:r>
                      <a:endParaRPr/>
                    </a:p>
                    <a:p>
                      <a:pPr marL="0" lvl="0" indent="0" algn="l" rtl="0">
                        <a:spcBef>
                          <a:spcPts val="0"/>
                        </a:spcBef>
                        <a:spcAft>
                          <a:spcPts val="0"/>
                        </a:spcAft>
                        <a:buNone/>
                      </a:pPr>
                      <a:endParaRPr/>
                    </a:p>
                    <a:p>
                      <a:pPr marL="0" lvl="0" indent="0" algn="l" rtl="0">
                        <a:spcBef>
                          <a:spcPts val="0"/>
                        </a:spcBef>
                        <a:spcAft>
                          <a:spcPts val="0"/>
                        </a:spcAft>
                        <a:buNone/>
                      </a:pPr>
                      <a:r>
                        <a:rPr lang="en"/>
                        <a:t>-2019 , International Conference on Modeling, Simulation and Big Data Analysis</a:t>
                      </a:r>
                      <a:endParaRPr/>
                    </a:p>
                  </a:txBody>
                  <a:tcPr marL="91425" marR="91425" marT="91425" marB="91425"/>
                </a:tc>
                <a:tc>
                  <a:txBody>
                    <a:bodyPr/>
                    <a:lstStyle/>
                    <a:p>
                      <a:pPr marL="0" lvl="0" indent="0" algn="l" rtl="0">
                        <a:spcBef>
                          <a:spcPts val="0"/>
                        </a:spcBef>
                        <a:spcAft>
                          <a:spcPts val="0"/>
                        </a:spcAft>
                        <a:buNone/>
                      </a:pPr>
                      <a:r>
                        <a:rPr lang="en"/>
                        <a:t>In this paper KNN Algorithm is used to predict the salary for Java Back-end engineer. There are 7 influencing factors (x variables) like computer network scores, Java programming basic results, database principle results, java web scores, framework programming scores, Linux scores, education for predicting salary.For the measurement of distance, commonly used are: Euclidean distance, cosine (cos), correlation (correlation), Manhattan distance (Manhattan distance) or other. Value of k was decided based on this.</a:t>
                      </a:r>
                      <a:endParaRPr/>
                    </a:p>
                  </a:txBody>
                  <a:tcPr marL="91425" marR="91425" marT="91425" marB="91425"/>
                </a:tc>
                <a:tc>
                  <a:txBody>
                    <a:bodyPr/>
                    <a:lstStyle/>
                    <a:p>
                      <a:pPr marL="0" lvl="0" indent="0" algn="l" rtl="0">
                        <a:spcBef>
                          <a:spcPts val="0"/>
                        </a:spcBef>
                        <a:spcAft>
                          <a:spcPts val="0"/>
                        </a:spcAft>
                        <a:buNone/>
                      </a:pPr>
                      <a:r>
                        <a:rPr lang="en" dirty="0"/>
                        <a:t>Thus with the help of the flowcharts and detailed explanation given , the value of k was decided. This article uses cross-validation to determine the K-worth size. Cross Validation, also known as </a:t>
                      </a:r>
                      <a:endParaRPr dirty="0"/>
                    </a:p>
                    <a:p>
                      <a:pPr marL="0" lvl="0" indent="0" algn="l" rtl="0">
                        <a:spcBef>
                          <a:spcPts val="0"/>
                        </a:spcBef>
                        <a:spcAft>
                          <a:spcPts val="0"/>
                        </a:spcAft>
                        <a:buNone/>
                      </a:pPr>
                      <a:r>
                        <a:rPr lang="en" dirty="0"/>
                        <a:t>Rotation Estimation. Mainly 3 values of k were compared. At k=5 the accuracy was 86.10%. The accuracy at k=7 was 88.10%. The accuracy rate at k=9 was 87.15%. As the accuracy rate was the highest at k=7. So k=7 was selected as the value of k.</a:t>
                      </a:r>
                      <a:endParaRPr dirty="0"/>
                    </a:p>
                    <a:p>
                      <a:pPr marL="0" lvl="0" indent="0" algn="l" rtl="0">
                        <a:spcBef>
                          <a:spcPts val="0"/>
                        </a:spcBef>
                        <a:spcAft>
                          <a:spcPts val="0"/>
                        </a:spcAft>
                        <a:buNone/>
                      </a:pPr>
                      <a:r>
                        <a:rPr lang="en" dirty="0"/>
                        <a:t>Hence with the help of this paper we can understand the steps which are done while using the KNN algorithm.</a:t>
                      </a:r>
                      <a:endParaRPr dirty="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graphicFrame>
        <p:nvGraphicFramePr>
          <p:cNvPr id="114" name="Google Shape;114;p25"/>
          <p:cNvGraphicFramePr/>
          <p:nvPr>
            <p:extLst>
              <p:ext uri="{D42A27DB-BD31-4B8C-83A1-F6EECF244321}">
                <p14:modId xmlns:p14="http://schemas.microsoft.com/office/powerpoint/2010/main" val="1817033558"/>
              </p:ext>
            </p:extLst>
          </p:nvPr>
        </p:nvGraphicFramePr>
        <p:xfrm>
          <a:off x="334200" y="140270"/>
          <a:ext cx="8589900" cy="4734375"/>
        </p:xfrm>
        <a:graphic>
          <a:graphicData uri="http://schemas.openxmlformats.org/drawingml/2006/table">
            <a:tbl>
              <a:tblPr>
                <a:noFill/>
                <a:tableStyleId>{C441BEAD-30D5-474B-A972-4A8CBB8A8ECD}</a:tableStyleId>
              </a:tblPr>
              <a:tblGrid>
                <a:gridCol w="474550">
                  <a:extLst>
                    <a:ext uri="{9D8B030D-6E8A-4147-A177-3AD203B41FA5}">
                      <a16:colId xmlns:a16="http://schemas.microsoft.com/office/drawing/2014/main" val="20000"/>
                    </a:ext>
                  </a:extLst>
                </a:gridCol>
                <a:gridCol w="1704225">
                  <a:extLst>
                    <a:ext uri="{9D8B030D-6E8A-4147-A177-3AD203B41FA5}">
                      <a16:colId xmlns:a16="http://schemas.microsoft.com/office/drawing/2014/main" val="20001"/>
                    </a:ext>
                  </a:extLst>
                </a:gridCol>
                <a:gridCol w="2819300">
                  <a:extLst>
                    <a:ext uri="{9D8B030D-6E8A-4147-A177-3AD203B41FA5}">
                      <a16:colId xmlns:a16="http://schemas.microsoft.com/office/drawing/2014/main" val="20002"/>
                    </a:ext>
                  </a:extLst>
                </a:gridCol>
                <a:gridCol w="3591825">
                  <a:extLst>
                    <a:ext uri="{9D8B030D-6E8A-4147-A177-3AD203B41FA5}">
                      <a16:colId xmlns:a16="http://schemas.microsoft.com/office/drawing/2014/main" val="20003"/>
                    </a:ext>
                  </a:extLst>
                </a:gridCol>
              </a:tblGrid>
              <a:tr h="642475">
                <a:tc>
                  <a:txBody>
                    <a:bodyPr/>
                    <a:lstStyle/>
                    <a:p>
                      <a:pPr marL="0" lvl="0" indent="0" algn="l" rtl="0">
                        <a:spcBef>
                          <a:spcPts val="0"/>
                        </a:spcBef>
                        <a:spcAft>
                          <a:spcPts val="0"/>
                        </a:spcAft>
                        <a:buNone/>
                      </a:pPr>
                      <a:r>
                        <a:rPr lang="en" sz="1300"/>
                        <a:t>Sr. No.</a:t>
                      </a:r>
                      <a:endParaRPr sz="1300"/>
                    </a:p>
                  </a:txBody>
                  <a:tcPr marL="91425" marR="91425" marT="91425" marB="91425"/>
                </a:tc>
                <a:tc>
                  <a:txBody>
                    <a:bodyPr/>
                    <a:lstStyle/>
                    <a:p>
                      <a:pPr marL="0" lvl="0" indent="0" algn="l" rtl="0">
                        <a:spcBef>
                          <a:spcPts val="0"/>
                        </a:spcBef>
                        <a:spcAft>
                          <a:spcPts val="0"/>
                        </a:spcAft>
                        <a:buNone/>
                      </a:pPr>
                      <a:r>
                        <a:rPr lang="en" sz="1300"/>
                        <a:t>Paper Details</a:t>
                      </a:r>
                      <a:endParaRPr sz="1300"/>
                    </a:p>
                  </a:txBody>
                  <a:tcPr marL="91425" marR="91425" marT="91425" marB="91425"/>
                </a:tc>
                <a:tc>
                  <a:txBody>
                    <a:bodyPr/>
                    <a:lstStyle/>
                    <a:p>
                      <a:pPr marL="0" lvl="0" indent="0" algn="l" rtl="0">
                        <a:spcBef>
                          <a:spcPts val="0"/>
                        </a:spcBef>
                        <a:spcAft>
                          <a:spcPts val="0"/>
                        </a:spcAft>
                        <a:buNone/>
                      </a:pPr>
                      <a:r>
                        <a:rPr lang="en" sz="1300"/>
                        <a:t>Methodology</a:t>
                      </a:r>
                      <a:endParaRPr sz="1300"/>
                    </a:p>
                  </a:txBody>
                  <a:tcPr marL="91425" marR="91425" marT="91425" marB="91425"/>
                </a:tc>
                <a:tc>
                  <a:txBody>
                    <a:bodyPr/>
                    <a:lstStyle/>
                    <a:p>
                      <a:pPr marL="0" lvl="0" indent="0" algn="l" rtl="0">
                        <a:spcBef>
                          <a:spcPts val="0"/>
                        </a:spcBef>
                        <a:spcAft>
                          <a:spcPts val="0"/>
                        </a:spcAft>
                        <a:buNone/>
                      </a:pPr>
                      <a:r>
                        <a:rPr lang="en" sz="1300"/>
                        <a:t>Inference Points</a:t>
                      </a:r>
                      <a:endParaRPr sz="1300"/>
                    </a:p>
                  </a:txBody>
                  <a:tcPr marL="91425" marR="91425" marT="91425" marB="91425"/>
                </a:tc>
                <a:extLst>
                  <a:ext uri="{0D108BD9-81ED-4DB2-BD59-A6C34878D82A}">
                    <a16:rowId xmlns:a16="http://schemas.microsoft.com/office/drawing/2014/main" val="10000"/>
                  </a:ext>
                </a:extLst>
              </a:tr>
              <a:tr h="4091900">
                <a:tc>
                  <a:txBody>
                    <a:bodyPr/>
                    <a:lstStyle/>
                    <a:p>
                      <a:pPr marL="0" lvl="0" indent="0" algn="l" rtl="0">
                        <a:spcBef>
                          <a:spcPts val="0"/>
                        </a:spcBef>
                        <a:spcAft>
                          <a:spcPts val="0"/>
                        </a:spcAft>
                        <a:buNone/>
                      </a:pPr>
                      <a:r>
                        <a:rPr lang="en" dirty="0"/>
                        <a:t>12</a:t>
                      </a:r>
                      <a:endParaRPr dirty="0"/>
                    </a:p>
                  </a:txBody>
                  <a:tcPr marL="91425" marR="91425" marT="91425" marB="91425"/>
                </a:tc>
                <a:tc>
                  <a:txBody>
                    <a:bodyPr/>
                    <a:lstStyle/>
                    <a:p>
                      <a:pPr marL="0" lvl="0" indent="0" algn="l" rtl="0">
                        <a:spcBef>
                          <a:spcPts val="0"/>
                        </a:spcBef>
                        <a:spcAft>
                          <a:spcPts val="0"/>
                        </a:spcAft>
                        <a:buNone/>
                      </a:pPr>
                      <a:r>
                        <a:rPr lang="en"/>
                        <a:t>Salary Prediction Using Regression Techniques</a:t>
                      </a:r>
                      <a:endParaRPr/>
                    </a:p>
                    <a:p>
                      <a:pPr marL="0" lvl="0" indent="0" algn="l" rtl="0">
                        <a:spcBef>
                          <a:spcPts val="0"/>
                        </a:spcBef>
                        <a:spcAft>
                          <a:spcPts val="0"/>
                        </a:spcAft>
                        <a:buNone/>
                      </a:pPr>
                      <a:endParaRPr/>
                    </a:p>
                    <a:p>
                      <a:pPr marL="0" lvl="0" indent="0" algn="l" rtl="0">
                        <a:spcBef>
                          <a:spcPts val="0"/>
                        </a:spcBef>
                        <a:spcAft>
                          <a:spcPts val="0"/>
                        </a:spcAft>
                        <a:buNone/>
                      </a:pPr>
                      <a:r>
                        <a:rPr lang="en"/>
                        <a:t>- Sayan Das, Rupashri Barik, Ayush Mukherjee</a:t>
                      </a:r>
                      <a:endParaRPr/>
                    </a:p>
                    <a:p>
                      <a:pPr marL="0" lvl="0" indent="0" algn="l" rtl="0">
                        <a:spcBef>
                          <a:spcPts val="0"/>
                        </a:spcBef>
                        <a:spcAft>
                          <a:spcPts val="0"/>
                        </a:spcAft>
                        <a:buNone/>
                      </a:pPr>
                      <a:endParaRPr/>
                    </a:p>
                    <a:p>
                      <a:pPr marL="0" lvl="0" indent="0" algn="l" rtl="0">
                        <a:spcBef>
                          <a:spcPts val="0"/>
                        </a:spcBef>
                        <a:spcAft>
                          <a:spcPts val="0"/>
                        </a:spcAft>
                        <a:buNone/>
                      </a:pPr>
                      <a:r>
                        <a:rPr lang="en"/>
                        <a:t>- 2019, International Conference on Industry Interactive Innovations In Science, Engineering and </a:t>
                      </a:r>
                      <a:endParaRPr/>
                    </a:p>
                    <a:p>
                      <a:pPr marL="0" lvl="0" indent="0" algn="l" rtl="0">
                        <a:spcBef>
                          <a:spcPts val="0"/>
                        </a:spcBef>
                        <a:spcAft>
                          <a:spcPts val="0"/>
                        </a:spcAft>
                        <a:buNone/>
                      </a:pPr>
                      <a:r>
                        <a:rPr lang="en"/>
                        <a:t>Technology</a:t>
                      </a:r>
                      <a:endParaRPr/>
                    </a:p>
                  </a:txBody>
                  <a:tcPr marL="91425" marR="91425" marT="91425" marB="91425"/>
                </a:tc>
                <a:tc>
                  <a:txBody>
                    <a:bodyPr/>
                    <a:lstStyle/>
                    <a:p>
                      <a:pPr marL="0" lvl="0" indent="0" algn="l" rtl="0">
                        <a:spcBef>
                          <a:spcPts val="0"/>
                        </a:spcBef>
                        <a:spcAft>
                          <a:spcPts val="0"/>
                        </a:spcAft>
                        <a:buNone/>
                      </a:pPr>
                      <a:r>
                        <a:rPr lang="en"/>
                        <a:t>In this paper mainly Linear Regression and Polynomial Regression are used. Points are plotted on the graph. Based on the points if a straight line covers most of the points then Linear Regression is used. If it doesn't covers the points then Polynomial Regression is used. The degree of polynomial is decided based on the points. Numpy, pandas, matplotlib.pyplot, etc are used. “LinearRegression()” function is used to draw a straight line. For polynomial function, “lg2.predict(poly_reg.fit_transform(x))” is used to draw a curve.</a:t>
                      </a:r>
                      <a:endParaRPr/>
                    </a:p>
                  </a:txBody>
                  <a:tcPr marL="91425" marR="91425" marT="91425" marB="91425"/>
                </a:tc>
                <a:tc>
                  <a:txBody>
                    <a:bodyPr/>
                    <a:lstStyle/>
                    <a:p>
                      <a:pPr marL="0" lvl="0" indent="0" algn="l" rtl="0">
                        <a:spcBef>
                          <a:spcPts val="0"/>
                        </a:spcBef>
                        <a:spcAft>
                          <a:spcPts val="0"/>
                        </a:spcAft>
                        <a:buNone/>
                      </a:pPr>
                      <a:r>
                        <a:rPr lang="en" dirty="0"/>
                        <a:t>Thus with the help of this Linear Regression and Polynomial Regression we can plot graphs and then predict according to their equations. This prediction is correct upto a certain percentage. More accuracy can be obtained by implementing k-nearest regression. This predictor method can be used for predicting population of a country as well as forecasting a daily issue.</a:t>
                      </a:r>
                      <a:endParaRPr dirty="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484DE-0817-AA17-F003-3B836D853942}"/>
              </a:ext>
            </a:extLst>
          </p:cNvPr>
          <p:cNvSpPr>
            <a:spLocks noGrp="1"/>
          </p:cNvSpPr>
          <p:nvPr>
            <p:ph type="title"/>
          </p:nvPr>
        </p:nvSpPr>
        <p:spPr>
          <a:xfrm>
            <a:off x="225975" y="222037"/>
            <a:ext cx="8520600" cy="841800"/>
          </a:xfrm>
        </p:spPr>
        <p:txBody>
          <a:bodyPr/>
          <a:lstStyle/>
          <a:p>
            <a:r>
              <a:rPr lang="en-IN" dirty="0"/>
              <a:t>References- </a:t>
            </a:r>
          </a:p>
        </p:txBody>
      </p:sp>
      <p:sp>
        <p:nvSpPr>
          <p:cNvPr id="3" name="Title 1">
            <a:extLst>
              <a:ext uri="{FF2B5EF4-FFF2-40B4-BE49-F238E27FC236}">
                <a16:creationId xmlns:a16="http://schemas.microsoft.com/office/drawing/2014/main" id="{C98045CA-1448-C8E6-5C48-BB5524150285}"/>
              </a:ext>
            </a:extLst>
          </p:cNvPr>
          <p:cNvSpPr txBox="1">
            <a:spLocks/>
          </p:cNvSpPr>
          <p:nvPr/>
        </p:nvSpPr>
        <p:spPr>
          <a:xfrm>
            <a:off x="225975" y="931648"/>
            <a:ext cx="8520600" cy="39332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marL="342900" indent="-342900" algn="l" rtl="0">
              <a:spcBef>
                <a:spcPts val="0"/>
              </a:spcBef>
              <a:spcAft>
                <a:spcPts val="0"/>
              </a:spcAft>
              <a:buSzPct val="100000"/>
              <a:buFont typeface="+mj-lt"/>
              <a:buAutoNum type="arabicPeriod"/>
            </a:pPr>
            <a:r>
              <a:rPr lang="en-US" sz="1400" dirty="0">
                <a:latin typeface="Times New Roman" panose="02020603050405020304" pitchFamily="18" charset="0"/>
                <a:cs typeface="Times New Roman" panose="02020603050405020304" pitchFamily="18" charset="0"/>
                <a:hlinkClick r:id="rId2"/>
              </a:rPr>
              <a:t>https://papers.ssrn.com/sol3/papers.cfm?abstract_id=3526707</a:t>
            </a:r>
            <a:r>
              <a:rPr lang="en-US" sz="1400" dirty="0">
                <a:latin typeface="Times New Roman" panose="02020603050405020304" pitchFamily="18" charset="0"/>
                <a:cs typeface="Times New Roman" panose="02020603050405020304" pitchFamily="18" charset="0"/>
              </a:rPr>
              <a:t> (2020) (Salary Prediction Using Regression Techniques)</a:t>
            </a:r>
          </a:p>
          <a:p>
            <a:pPr marL="342900" indent="-342900" algn="l" rtl="0">
              <a:spcBef>
                <a:spcPts val="0"/>
              </a:spcBef>
              <a:spcAft>
                <a:spcPts val="0"/>
              </a:spcAft>
              <a:buSzPct val="100000"/>
              <a:buFont typeface="+mj-lt"/>
              <a:buAutoNum type="arabicPeriod"/>
            </a:pPr>
            <a:r>
              <a:rPr lang="en-US" sz="1400" dirty="0">
                <a:latin typeface="Times New Roman" panose="02020603050405020304" pitchFamily="18" charset="0"/>
                <a:cs typeface="Times New Roman" panose="02020603050405020304" pitchFamily="18" charset="0"/>
                <a:hlinkClick r:id="rId3"/>
              </a:rPr>
              <a:t>https://www.atlantis-press.com/article/125917059.pdf</a:t>
            </a:r>
            <a:r>
              <a:rPr lang="en-US" sz="1400" dirty="0">
                <a:latin typeface="Times New Roman" panose="02020603050405020304" pitchFamily="18" charset="0"/>
                <a:cs typeface="Times New Roman" panose="02020603050405020304" pitchFamily="18" charset="0"/>
              </a:rPr>
              <a:t>  (2019) (Study of Employment Salary Forecast using KNN Algorithm) </a:t>
            </a:r>
          </a:p>
          <a:p>
            <a:pPr marL="342900" indent="-342900" algn="l" rtl="0">
              <a:spcBef>
                <a:spcPts val="0"/>
              </a:spcBef>
              <a:spcAft>
                <a:spcPts val="0"/>
              </a:spcAft>
              <a:buSzPct val="100000"/>
              <a:buFont typeface="+mj-lt"/>
              <a:buAutoNum type="arabicPeriod"/>
            </a:pPr>
            <a:r>
              <a:rPr lang="en-US" sz="1400" dirty="0">
                <a:latin typeface="Times New Roman" panose="02020603050405020304" pitchFamily="18" charset="0"/>
                <a:cs typeface="Times New Roman" panose="02020603050405020304" pitchFamily="18" charset="0"/>
                <a:hlinkClick r:id="rId4"/>
              </a:rPr>
              <a:t>Recruitment Prediction using Machine Learning | IEEE Conference Publication  </a:t>
            </a:r>
            <a:r>
              <a:rPr lang="en-US" sz="1400" dirty="0">
                <a:latin typeface="Times New Roman" panose="02020603050405020304" pitchFamily="18" charset="0"/>
                <a:cs typeface="Times New Roman" panose="02020603050405020304" pitchFamily="18" charset="0"/>
              </a:rPr>
              <a:t>(2020) (Recruitment Prediction using Machine Learning)</a:t>
            </a:r>
          </a:p>
          <a:p>
            <a:pPr marL="342900" indent="-342900" algn="l" rtl="0">
              <a:spcBef>
                <a:spcPts val="0"/>
              </a:spcBef>
              <a:spcAft>
                <a:spcPts val="0"/>
              </a:spcAft>
              <a:buSzPct val="100000"/>
              <a:buFont typeface="+mj-lt"/>
              <a:buAutoNum type="arabicPeriod"/>
            </a:pPr>
            <a:r>
              <a:rPr lang="en-US" sz="1400" dirty="0">
                <a:latin typeface="Times New Roman" panose="02020603050405020304" pitchFamily="18" charset="0"/>
                <a:cs typeface="Times New Roman" panose="02020603050405020304" pitchFamily="18" charset="0"/>
                <a:hlinkClick r:id="rId5"/>
              </a:rPr>
              <a:t>https://www.researchgate.net/publication/339055809_Salary_Prediction_Using_Regression_Techniques</a:t>
            </a:r>
            <a:r>
              <a:rPr lang="en-US" sz="1400" dirty="0">
                <a:latin typeface="Times New Roman" panose="02020603050405020304" pitchFamily="18" charset="0"/>
                <a:cs typeface="Times New Roman" panose="02020603050405020304" pitchFamily="18" charset="0"/>
              </a:rPr>
              <a:t>  (2020) (Salary Prediction Using Regression Techniques)</a:t>
            </a:r>
          </a:p>
          <a:p>
            <a:pPr marL="342900" indent="-342900" algn="l" rtl="0">
              <a:spcBef>
                <a:spcPts val="0"/>
              </a:spcBef>
              <a:spcAft>
                <a:spcPts val="0"/>
              </a:spcAft>
              <a:buSzPct val="100000"/>
              <a:buFont typeface="+mj-lt"/>
              <a:buAutoNum type="arabicPeriod"/>
            </a:pPr>
            <a:r>
              <a:rPr lang="en-US" sz="1400" dirty="0">
                <a:latin typeface="Times New Roman" panose="02020603050405020304" pitchFamily="18" charset="0"/>
                <a:cs typeface="Times New Roman" panose="02020603050405020304" pitchFamily="18" charset="0"/>
                <a:hlinkClick r:id="rId6"/>
              </a:rPr>
              <a:t>https://www.ijcseonline.org/spl_pub_paper/IJCSE-ICACICT-2019-16.pdf</a:t>
            </a:r>
            <a:r>
              <a:rPr lang="en-US" sz="1400" dirty="0">
                <a:latin typeface="Times New Roman" panose="02020603050405020304" pitchFamily="18" charset="0"/>
                <a:cs typeface="Times New Roman" panose="02020603050405020304" pitchFamily="18" charset="0"/>
              </a:rPr>
              <a:t>  (2019) (Salary Prediction in It Job Market)</a:t>
            </a:r>
          </a:p>
          <a:p>
            <a:pPr marL="342900" indent="-342900" algn="l" rtl="0">
              <a:spcBef>
                <a:spcPts val="0"/>
              </a:spcBef>
              <a:spcAft>
                <a:spcPts val="0"/>
              </a:spcAft>
              <a:buSzPct val="100000"/>
              <a:buFont typeface="+mj-lt"/>
              <a:buAutoNum type="arabicPeriod"/>
            </a:pPr>
            <a:r>
              <a:rPr lang="en-US" sz="1400" dirty="0">
                <a:latin typeface="Times New Roman" panose="02020603050405020304" pitchFamily="18" charset="0"/>
                <a:cs typeface="Times New Roman" panose="02020603050405020304" pitchFamily="18" charset="0"/>
                <a:hlinkClick r:id="rId7"/>
              </a:rPr>
              <a:t>https://papers.ssrn.com/sol3/papers.cfm?abstract_id=3884634</a:t>
            </a:r>
            <a:r>
              <a:rPr lang="en-US" sz="1400" dirty="0">
                <a:latin typeface="Times New Roman" panose="02020603050405020304" pitchFamily="18" charset="0"/>
                <a:cs typeface="Times New Roman" panose="02020603050405020304" pitchFamily="18" charset="0"/>
              </a:rPr>
              <a:t>  (2021) (Analyzing and Forecasting the Students Placement Package)</a:t>
            </a:r>
          </a:p>
          <a:p>
            <a:pPr marL="342900" indent="-342900" algn="l" rtl="0">
              <a:spcBef>
                <a:spcPts val="0"/>
              </a:spcBef>
              <a:spcAft>
                <a:spcPts val="0"/>
              </a:spcAft>
              <a:buSzPct val="100000"/>
              <a:buFont typeface="+mj-lt"/>
              <a:buAutoNum type="arabicPeriod"/>
            </a:pPr>
            <a:r>
              <a:rPr lang="en-US" sz="1400" dirty="0">
                <a:latin typeface="Times New Roman" panose="02020603050405020304" pitchFamily="18" charset="0"/>
                <a:cs typeface="Times New Roman" panose="02020603050405020304" pitchFamily="18" charset="0"/>
                <a:hlinkClick r:id="rId8"/>
              </a:rPr>
              <a:t>https://ieeexplore.ieee.org/abstract/document/8718711</a:t>
            </a:r>
            <a:r>
              <a:rPr lang="en-US" sz="1400" dirty="0">
                <a:latin typeface="Times New Roman" panose="02020603050405020304" pitchFamily="18" charset="0"/>
                <a:cs typeface="Times New Roman" panose="02020603050405020304" pitchFamily="18" charset="0"/>
              </a:rPr>
              <a:t>   (2018) (Design of a novel Prediction Engine for predicting suitable salary for a job)</a:t>
            </a:r>
          </a:p>
          <a:p>
            <a:pPr marL="342900" indent="-342900" algn="l" rtl="0">
              <a:spcBef>
                <a:spcPts val="0"/>
              </a:spcBef>
              <a:spcAft>
                <a:spcPts val="0"/>
              </a:spcAft>
              <a:buSzPct val="100000"/>
              <a:buFont typeface="+mj-lt"/>
              <a:buAutoNum type="arabicPeriod"/>
            </a:pPr>
            <a:r>
              <a:rPr lang="en-US" sz="1400" dirty="0">
                <a:latin typeface="Times New Roman" panose="02020603050405020304" pitchFamily="18" charset="0"/>
                <a:cs typeface="Times New Roman" panose="02020603050405020304" pitchFamily="18" charset="0"/>
                <a:hlinkClick r:id="rId9"/>
              </a:rPr>
              <a:t>https://www.ijert.org/predictive-analysis-of-hr-salary-using-machine-learning-techniques</a:t>
            </a:r>
            <a:r>
              <a:rPr lang="en-US" sz="1400" dirty="0">
                <a:latin typeface="Times New Roman" panose="02020603050405020304" pitchFamily="18" charset="0"/>
                <a:cs typeface="Times New Roman" panose="02020603050405020304" pitchFamily="18" charset="0"/>
              </a:rPr>
              <a:t>  (2022)(Predictive Analysis of HR Salary using Machine Learning Techniques)</a:t>
            </a:r>
          </a:p>
          <a:p>
            <a:pPr marL="342900" indent="-342900" algn="l" rtl="0">
              <a:spcBef>
                <a:spcPts val="0"/>
              </a:spcBef>
              <a:spcAft>
                <a:spcPts val="0"/>
              </a:spcAft>
              <a:buSzPct val="100000"/>
              <a:buFont typeface="+mj-lt"/>
              <a:buAutoNum type="arabicPeriod"/>
            </a:pPr>
            <a:r>
              <a:rPr lang="en-US" sz="1400" dirty="0">
                <a:latin typeface="Times New Roman" panose="02020603050405020304" pitchFamily="18" charset="0"/>
                <a:cs typeface="Times New Roman" panose="02020603050405020304" pitchFamily="18" charset="0"/>
                <a:hlinkClick r:id="rId10"/>
              </a:rPr>
              <a:t>https://www.jetir.org/papers/JETIR2008084.pdf</a:t>
            </a:r>
            <a:r>
              <a:rPr lang="en-US" sz="1400" dirty="0">
                <a:latin typeface="Times New Roman" panose="02020603050405020304" pitchFamily="18" charset="0"/>
                <a:cs typeface="Times New Roman" panose="02020603050405020304" pitchFamily="18" charset="0"/>
              </a:rPr>
              <a:t>  (2020) (Intelligent Income prediction model )</a:t>
            </a:r>
          </a:p>
        </p:txBody>
      </p:sp>
    </p:spTree>
    <p:extLst>
      <p:ext uri="{BB962C8B-B14F-4D97-AF65-F5344CB8AC3E}">
        <p14:creationId xmlns:p14="http://schemas.microsoft.com/office/powerpoint/2010/main" val="3334997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484DE-0817-AA17-F003-3B836D853942}"/>
              </a:ext>
            </a:extLst>
          </p:cNvPr>
          <p:cNvSpPr>
            <a:spLocks noGrp="1"/>
          </p:cNvSpPr>
          <p:nvPr>
            <p:ph type="title"/>
          </p:nvPr>
        </p:nvSpPr>
        <p:spPr>
          <a:xfrm>
            <a:off x="225975" y="222037"/>
            <a:ext cx="8520600" cy="841800"/>
          </a:xfrm>
        </p:spPr>
        <p:txBody>
          <a:bodyPr/>
          <a:lstStyle/>
          <a:p>
            <a:r>
              <a:rPr lang="en-IN" dirty="0"/>
              <a:t>References- </a:t>
            </a:r>
          </a:p>
        </p:txBody>
      </p:sp>
      <p:sp>
        <p:nvSpPr>
          <p:cNvPr id="3" name="Title 1">
            <a:extLst>
              <a:ext uri="{FF2B5EF4-FFF2-40B4-BE49-F238E27FC236}">
                <a16:creationId xmlns:a16="http://schemas.microsoft.com/office/drawing/2014/main" id="{C98045CA-1448-C8E6-5C48-BB5524150285}"/>
              </a:ext>
            </a:extLst>
          </p:cNvPr>
          <p:cNvSpPr txBox="1">
            <a:spLocks/>
          </p:cNvSpPr>
          <p:nvPr/>
        </p:nvSpPr>
        <p:spPr>
          <a:xfrm>
            <a:off x="225975" y="931648"/>
            <a:ext cx="8520600" cy="39332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marL="342900" indent="-342900" algn="l" rtl="0">
              <a:spcBef>
                <a:spcPts val="0"/>
              </a:spcBef>
              <a:spcAft>
                <a:spcPts val="0"/>
              </a:spcAft>
              <a:buSzPct val="100000"/>
              <a:buFont typeface="+mj-lt"/>
              <a:buAutoNum type="arabicPeriod" startAt="10"/>
            </a:pPr>
            <a:r>
              <a:rPr lang="en-US" sz="1400" dirty="0">
                <a:latin typeface="Times New Roman" panose="02020603050405020304" pitchFamily="18" charset="0"/>
                <a:cs typeface="Times New Roman" panose="02020603050405020304" pitchFamily="18" charset="0"/>
                <a:hlinkClick r:id="rId2"/>
              </a:rPr>
              <a:t>https://journalofbigdata.springeropen.com/articles/10.1186/s40537-022-00559-6</a:t>
            </a:r>
            <a:r>
              <a:rPr lang="en-US" sz="1400" dirty="0">
                <a:latin typeface="Times New Roman" panose="02020603050405020304" pitchFamily="18" charset="0"/>
                <a:cs typeface="Times New Roman" panose="02020603050405020304" pitchFamily="18" charset="0"/>
              </a:rPr>
              <a:t>  (2022)(Supervised machine learning predictive analytics for alumni income)</a:t>
            </a:r>
          </a:p>
          <a:p>
            <a:pPr marL="342900" indent="-342900" algn="l" rtl="0">
              <a:spcBef>
                <a:spcPts val="0"/>
              </a:spcBef>
              <a:spcAft>
                <a:spcPts val="0"/>
              </a:spcAft>
              <a:buSzPct val="100000"/>
              <a:buFont typeface="+mj-lt"/>
              <a:buAutoNum type="arabicPeriod" startAt="10"/>
            </a:pPr>
            <a:r>
              <a:rPr lang="en-US" sz="1400" dirty="0">
                <a:latin typeface="Times New Roman" panose="02020603050405020304" pitchFamily="18" charset="0"/>
                <a:cs typeface="Times New Roman" panose="02020603050405020304" pitchFamily="18" charset="0"/>
                <a:hlinkClick r:id="rId3"/>
              </a:rPr>
              <a:t>https://www.tandfonline.com/doi/abs/10.1080/09720510.2019.1580900</a:t>
            </a:r>
            <a:r>
              <a:rPr lang="en-US" sz="1400" dirty="0">
                <a:latin typeface="Times New Roman" panose="02020603050405020304" pitchFamily="18" charset="0"/>
                <a:cs typeface="Times New Roman" panose="02020603050405020304" pitchFamily="18" charset="0"/>
              </a:rPr>
              <a:t>  (2019) (Quantitative analysis of historical data for prediction of job salary in India - A case study)</a:t>
            </a:r>
            <a:r>
              <a:rPr lang="en-US" sz="1400" dirty="0">
                <a:latin typeface="Times New Roman" panose="02020603050405020304" pitchFamily="18" charset="0"/>
                <a:cs typeface="Times New Roman" panose="02020603050405020304" pitchFamily="18" charset="0"/>
                <a:hlinkClick r:id="rId4"/>
              </a:rPr>
              <a:t>Recruitment Prediction using Machine Learning | IEEE Conference Publication  </a:t>
            </a:r>
            <a:r>
              <a:rPr lang="en-US" sz="1400" dirty="0">
                <a:latin typeface="Times New Roman" panose="02020603050405020304" pitchFamily="18" charset="0"/>
                <a:cs typeface="Times New Roman" panose="02020603050405020304" pitchFamily="18" charset="0"/>
              </a:rPr>
              <a:t>(2020) (Recruitment Prediction using Machine Learning)</a:t>
            </a:r>
          </a:p>
          <a:p>
            <a:pPr marL="342900" indent="-342900" algn="l" rtl="0">
              <a:spcBef>
                <a:spcPts val="0"/>
              </a:spcBef>
              <a:spcAft>
                <a:spcPts val="0"/>
              </a:spcAft>
              <a:buSzPct val="100000"/>
              <a:buFont typeface="+mj-lt"/>
              <a:buAutoNum type="arabicPeriod" startAt="10"/>
            </a:pPr>
            <a:r>
              <a:rPr lang="en-US" sz="1400" dirty="0">
                <a:latin typeface="Times New Roman" panose="02020603050405020304" pitchFamily="18" charset="0"/>
                <a:cs typeface="Times New Roman" panose="02020603050405020304" pitchFamily="18" charset="0"/>
                <a:hlinkClick r:id="rId5"/>
              </a:rPr>
              <a:t>https://papers.ssrn.com/sol3/papers.cfm?abstract_id=3866758</a:t>
            </a:r>
            <a:r>
              <a:rPr lang="en-US" sz="1400" dirty="0">
                <a:latin typeface="Times New Roman" panose="02020603050405020304" pitchFamily="18" charset="0"/>
                <a:cs typeface="Times New Roman" panose="02020603050405020304" pitchFamily="18" charset="0"/>
              </a:rPr>
              <a:t>  (2021) (PREDICT-NATION Skills Based Salary Prediction for Freshers)</a:t>
            </a:r>
          </a:p>
        </p:txBody>
      </p:sp>
    </p:spTree>
    <p:extLst>
      <p:ext uri="{BB962C8B-B14F-4D97-AF65-F5344CB8AC3E}">
        <p14:creationId xmlns:p14="http://schemas.microsoft.com/office/powerpoint/2010/main" val="1564331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aphicFrame>
        <p:nvGraphicFramePr>
          <p:cNvPr id="54" name="Google Shape;54;p13"/>
          <p:cNvGraphicFramePr/>
          <p:nvPr/>
        </p:nvGraphicFramePr>
        <p:xfrm>
          <a:off x="334200" y="140270"/>
          <a:ext cx="8589900" cy="4734375"/>
        </p:xfrm>
        <a:graphic>
          <a:graphicData uri="http://schemas.openxmlformats.org/drawingml/2006/table">
            <a:tbl>
              <a:tblPr>
                <a:noFill/>
                <a:tableStyleId>{C441BEAD-30D5-474B-A972-4A8CBB8A8ECD}</a:tableStyleId>
              </a:tblPr>
              <a:tblGrid>
                <a:gridCol w="474550">
                  <a:extLst>
                    <a:ext uri="{9D8B030D-6E8A-4147-A177-3AD203B41FA5}">
                      <a16:colId xmlns:a16="http://schemas.microsoft.com/office/drawing/2014/main" val="20000"/>
                    </a:ext>
                  </a:extLst>
                </a:gridCol>
                <a:gridCol w="1704225">
                  <a:extLst>
                    <a:ext uri="{9D8B030D-6E8A-4147-A177-3AD203B41FA5}">
                      <a16:colId xmlns:a16="http://schemas.microsoft.com/office/drawing/2014/main" val="20001"/>
                    </a:ext>
                  </a:extLst>
                </a:gridCol>
                <a:gridCol w="2819300">
                  <a:extLst>
                    <a:ext uri="{9D8B030D-6E8A-4147-A177-3AD203B41FA5}">
                      <a16:colId xmlns:a16="http://schemas.microsoft.com/office/drawing/2014/main" val="20002"/>
                    </a:ext>
                  </a:extLst>
                </a:gridCol>
                <a:gridCol w="3591825">
                  <a:extLst>
                    <a:ext uri="{9D8B030D-6E8A-4147-A177-3AD203B41FA5}">
                      <a16:colId xmlns:a16="http://schemas.microsoft.com/office/drawing/2014/main" val="20003"/>
                    </a:ext>
                  </a:extLst>
                </a:gridCol>
              </a:tblGrid>
              <a:tr h="642475">
                <a:tc>
                  <a:txBody>
                    <a:bodyPr/>
                    <a:lstStyle/>
                    <a:p>
                      <a:pPr marL="0" lvl="0" indent="0" algn="l" rtl="0">
                        <a:spcBef>
                          <a:spcPts val="0"/>
                        </a:spcBef>
                        <a:spcAft>
                          <a:spcPts val="0"/>
                        </a:spcAft>
                        <a:buNone/>
                      </a:pPr>
                      <a:r>
                        <a:rPr lang="en" sz="1300"/>
                        <a:t>Sr. No.</a:t>
                      </a:r>
                      <a:endParaRPr sz="1300"/>
                    </a:p>
                  </a:txBody>
                  <a:tcPr marL="91425" marR="91425" marT="91425" marB="91425"/>
                </a:tc>
                <a:tc>
                  <a:txBody>
                    <a:bodyPr/>
                    <a:lstStyle/>
                    <a:p>
                      <a:pPr marL="0" lvl="0" indent="0" algn="l" rtl="0">
                        <a:spcBef>
                          <a:spcPts val="0"/>
                        </a:spcBef>
                        <a:spcAft>
                          <a:spcPts val="0"/>
                        </a:spcAft>
                        <a:buNone/>
                      </a:pPr>
                      <a:r>
                        <a:rPr lang="en" sz="1300"/>
                        <a:t>Paper Details</a:t>
                      </a:r>
                      <a:endParaRPr sz="1300"/>
                    </a:p>
                  </a:txBody>
                  <a:tcPr marL="91425" marR="91425" marT="91425" marB="91425"/>
                </a:tc>
                <a:tc>
                  <a:txBody>
                    <a:bodyPr/>
                    <a:lstStyle/>
                    <a:p>
                      <a:pPr marL="0" lvl="0" indent="0" algn="l" rtl="0">
                        <a:spcBef>
                          <a:spcPts val="0"/>
                        </a:spcBef>
                        <a:spcAft>
                          <a:spcPts val="0"/>
                        </a:spcAft>
                        <a:buNone/>
                      </a:pPr>
                      <a:r>
                        <a:rPr lang="en" sz="1300"/>
                        <a:t>Methodology</a:t>
                      </a:r>
                      <a:endParaRPr sz="1300"/>
                    </a:p>
                  </a:txBody>
                  <a:tcPr marL="91425" marR="91425" marT="91425" marB="91425"/>
                </a:tc>
                <a:tc>
                  <a:txBody>
                    <a:bodyPr/>
                    <a:lstStyle/>
                    <a:p>
                      <a:pPr marL="0" lvl="0" indent="0" algn="l" rtl="0">
                        <a:spcBef>
                          <a:spcPts val="0"/>
                        </a:spcBef>
                        <a:spcAft>
                          <a:spcPts val="0"/>
                        </a:spcAft>
                        <a:buNone/>
                      </a:pPr>
                      <a:r>
                        <a:rPr lang="en" sz="1300"/>
                        <a:t>Inference Points</a:t>
                      </a:r>
                      <a:endParaRPr sz="1300"/>
                    </a:p>
                  </a:txBody>
                  <a:tcPr marL="91425" marR="91425" marT="91425" marB="91425"/>
                </a:tc>
                <a:extLst>
                  <a:ext uri="{0D108BD9-81ED-4DB2-BD59-A6C34878D82A}">
                    <a16:rowId xmlns:a16="http://schemas.microsoft.com/office/drawing/2014/main" val="10000"/>
                  </a:ext>
                </a:extLst>
              </a:tr>
              <a:tr h="4091900">
                <a:tc>
                  <a:txBody>
                    <a:bodyPr/>
                    <a:lstStyle/>
                    <a:p>
                      <a:pPr marL="0" lvl="0" indent="0" algn="l" rtl="0">
                        <a:spcBef>
                          <a:spcPts val="0"/>
                        </a:spcBef>
                        <a:spcAft>
                          <a:spcPts val="0"/>
                        </a:spcAft>
                        <a:buNone/>
                      </a:pPr>
                      <a:r>
                        <a:rPr lang="en"/>
                        <a:t>1</a:t>
                      </a:r>
                      <a:endParaRPr/>
                    </a:p>
                    <a:p>
                      <a:pPr marL="0" lvl="0" indent="0" algn="l" rtl="0">
                        <a:spcBef>
                          <a:spcPts val="0"/>
                        </a:spcBef>
                        <a:spcAft>
                          <a:spcPts val="0"/>
                        </a:spcAft>
                        <a:buNone/>
                      </a:pPr>
                      <a:endParaRPr/>
                    </a:p>
                  </a:txBody>
                  <a:tcPr marL="91425" marR="91425" marT="91425" marB="91425"/>
                </a:tc>
                <a:tc>
                  <a:txBody>
                    <a:bodyPr/>
                    <a:lstStyle/>
                    <a:p>
                      <a:pPr marL="0" marR="0" lvl="0" indent="0" algn="l" rtl="0">
                        <a:lnSpc>
                          <a:spcPct val="100000"/>
                        </a:lnSpc>
                        <a:spcBef>
                          <a:spcPts val="0"/>
                        </a:spcBef>
                        <a:spcAft>
                          <a:spcPts val="0"/>
                        </a:spcAft>
                        <a:buNone/>
                      </a:pPr>
                      <a:r>
                        <a:rPr lang="en"/>
                        <a:t>Recruitment Prediction using Machine Learning</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r>
                        <a:rPr lang="en"/>
                        <a:t>- </a:t>
                      </a:r>
                      <a:r>
                        <a:rPr lang="en">
                          <a:uFill>
                            <a:noFill/>
                          </a:uFill>
                          <a:hlinkClick r:id="rId3"/>
                        </a:rPr>
                        <a:t>D Jagan Mohan Reddy</a:t>
                      </a:r>
                      <a:endParaRPr/>
                    </a:p>
                    <a:p>
                      <a:pPr marL="0" marR="0" lvl="0" indent="0" algn="l" rtl="0">
                        <a:lnSpc>
                          <a:spcPct val="100000"/>
                        </a:lnSpc>
                        <a:spcBef>
                          <a:spcPts val="0"/>
                        </a:spcBef>
                        <a:spcAft>
                          <a:spcPts val="0"/>
                        </a:spcAft>
                        <a:buNone/>
                      </a:pPr>
                      <a:r>
                        <a:rPr lang="en">
                          <a:uFill>
                            <a:noFill/>
                          </a:uFill>
                          <a:hlinkClick r:id="rId4"/>
                        </a:rPr>
                        <a:t>Sirisha Regella</a:t>
                      </a:r>
                      <a:r>
                        <a:rPr lang="en"/>
                        <a:t>; </a:t>
                      </a:r>
                      <a:r>
                        <a:rPr lang="en">
                          <a:uFill>
                            <a:noFill/>
                          </a:uFill>
                          <a:hlinkClick r:id="rId5"/>
                        </a:rPr>
                        <a:t>Srinivasa Reddy Seelam</a:t>
                      </a:r>
                      <a:endParaRPr/>
                    </a:p>
                  </a:txBody>
                  <a:tcPr marL="91425" marR="91425" marT="91425" marB="91425"/>
                </a:tc>
                <a:tc>
                  <a:txBody>
                    <a:bodyPr/>
                    <a:lstStyle/>
                    <a:p>
                      <a:pPr marL="0" lvl="0" indent="0" algn="l" rtl="0">
                        <a:spcBef>
                          <a:spcPts val="0"/>
                        </a:spcBef>
                        <a:spcAft>
                          <a:spcPts val="0"/>
                        </a:spcAft>
                        <a:buNone/>
                      </a:pPr>
                      <a:r>
                        <a:rPr lang="en"/>
                        <a:t>The methods used are decision tree, Random forest, Gaussian Naive Bayes, K- Nearest Neighbor.</a:t>
                      </a:r>
                      <a:endParaRPr/>
                    </a:p>
                    <a:p>
                      <a:pPr marL="0" lvl="0" indent="0" algn="l" rtl="0">
                        <a:spcBef>
                          <a:spcPts val="0"/>
                        </a:spcBef>
                        <a:spcAft>
                          <a:spcPts val="0"/>
                        </a:spcAft>
                        <a:buClr>
                          <a:schemeClr val="dk1"/>
                        </a:buClr>
                        <a:buSzPts val="1100"/>
                        <a:buFont typeface="Arial"/>
                        <a:buNone/>
                      </a:pPr>
                      <a:r>
                        <a:rPr lang="en"/>
                        <a:t>This paper emphasizes on three metric to validate the algorithms viz. accuracy, precision and recall.</a:t>
                      </a:r>
                      <a:endParaRPr/>
                    </a:p>
                    <a:p>
                      <a:pPr marL="0" lvl="0" indent="0" algn="l" rtl="0">
                        <a:spcBef>
                          <a:spcPts val="0"/>
                        </a:spcBef>
                        <a:spcAft>
                          <a:spcPts val="0"/>
                        </a:spcAft>
                        <a:buClr>
                          <a:schemeClr val="dk1"/>
                        </a:buClr>
                        <a:buSzPts val="1100"/>
                        <a:buFont typeface="Arial"/>
                        <a:buNone/>
                      </a:pPr>
                      <a:r>
                        <a:rPr lang="en"/>
                        <a:t>Initially, the dataset is partitioned into two subsets as training</a:t>
                      </a:r>
                      <a:endParaRPr/>
                    </a:p>
                    <a:p>
                      <a:pPr marL="0" lvl="0" indent="0" algn="l" rtl="0">
                        <a:spcBef>
                          <a:spcPts val="0"/>
                        </a:spcBef>
                        <a:spcAft>
                          <a:spcPts val="0"/>
                        </a:spcAft>
                        <a:buClr>
                          <a:schemeClr val="dk1"/>
                        </a:buClr>
                        <a:buSzPts val="1100"/>
                        <a:buFont typeface="Arial"/>
                        <a:buNone/>
                      </a:pPr>
                      <a:r>
                        <a:rPr lang="en"/>
                        <a:t>and testing with 70% and 30% respectively.</a:t>
                      </a:r>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t>The accuracy of decision tree,</a:t>
                      </a:r>
                      <a:endParaRPr/>
                    </a:p>
                    <a:p>
                      <a:pPr marL="0" lvl="0" indent="0" algn="l" rtl="0">
                        <a:spcBef>
                          <a:spcPts val="0"/>
                        </a:spcBef>
                        <a:spcAft>
                          <a:spcPts val="0"/>
                        </a:spcAft>
                        <a:buClr>
                          <a:schemeClr val="dk1"/>
                        </a:buClr>
                        <a:buSzPts val="1100"/>
                        <a:buFont typeface="Arial"/>
                        <a:buNone/>
                      </a:pPr>
                      <a:r>
                        <a:rPr lang="en"/>
                        <a:t>Random forest, Gaussian Naive Bayes (GNB) and KNN is 96%, 95%, 99% and 93% respectively. The precision of all the algorithms is 75%, 100%, 100% an d44% only. Similarly, the recall is 70%, 17%, 88% and 23% respectively. </a:t>
                      </a:r>
                      <a:endParaRPr/>
                    </a:p>
                    <a:p>
                      <a:pPr marL="0" lvl="0" indent="0" algn="l" rtl="0">
                        <a:spcBef>
                          <a:spcPts val="0"/>
                        </a:spcBef>
                        <a:spcAft>
                          <a:spcPts val="0"/>
                        </a:spcAft>
                        <a:buClr>
                          <a:schemeClr val="dk1"/>
                        </a:buClr>
                        <a:buSzPts val="1100"/>
                        <a:buFont typeface="Arial"/>
                        <a:buNone/>
                      </a:pPr>
                      <a:r>
                        <a:rPr lang="en"/>
                        <a:t>GBN is given highest accuracy, precision and recall among</a:t>
                      </a:r>
                      <a:endParaRPr/>
                    </a:p>
                    <a:p>
                      <a:pPr marL="0" lvl="0" indent="0" algn="l" rtl="0">
                        <a:spcBef>
                          <a:spcPts val="0"/>
                        </a:spcBef>
                        <a:spcAft>
                          <a:spcPts val="0"/>
                        </a:spcAft>
                        <a:buClr>
                          <a:schemeClr val="dk1"/>
                        </a:buClr>
                        <a:buSzPts val="1100"/>
                        <a:buFont typeface="Arial"/>
                        <a:buNone/>
                      </a:pPr>
                      <a:r>
                        <a:rPr lang="en"/>
                        <a:t>all other algorithms. Since, the dataset is don’t have much interdependency among features which results Naive Bayes</a:t>
                      </a:r>
                      <a:endParaRPr/>
                    </a:p>
                    <a:p>
                      <a:pPr marL="0" lvl="0" indent="0" algn="l" rtl="0">
                        <a:spcBef>
                          <a:spcPts val="0"/>
                        </a:spcBef>
                        <a:spcAft>
                          <a:spcPts val="0"/>
                        </a:spcAft>
                        <a:buClr>
                          <a:schemeClr val="dk1"/>
                        </a:buClr>
                        <a:buSzPts val="1100"/>
                        <a:buFont typeface="Arial"/>
                        <a:buNone/>
                      </a:pPr>
                      <a:r>
                        <a:rPr lang="en"/>
                        <a:t>produces highest values.</a:t>
                      </a:r>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aphicFrame>
        <p:nvGraphicFramePr>
          <p:cNvPr id="59" name="Google Shape;59;p14"/>
          <p:cNvGraphicFramePr/>
          <p:nvPr/>
        </p:nvGraphicFramePr>
        <p:xfrm>
          <a:off x="334200" y="140270"/>
          <a:ext cx="8589900" cy="4734375"/>
        </p:xfrm>
        <a:graphic>
          <a:graphicData uri="http://schemas.openxmlformats.org/drawingml/2006/table">
            <a:tbl>
              <a:tblPr>
                <a:noFill/>
                <a:tableStyleId>{C441BEAD-30D5-474B-A972-4A8CBB8A8ECD}</a:tableStyleId>
              </a:tblPr>
              <a:tblGrid>
                <a:gridCol w="474550">
                  <a:extLst>
                    <a:ext uri="{9D8B030D-6E8A-4147-A177-3AD203B41FA5}">
                      <a16:colId xmlns:a16="http://schemas.microsoft.com/office/drawing/2014/main" val="20000"/>
                    </a:ext>
                  </a:extLst>
                </a:gridCol>
                <a:gridCol w="1704225">
                  <a:extLst>
                    <a:ext uri="{9D8B030D-6E8A-4147-A177-3AD203B41FA5}">
                      <a16:colId xmlns:a16="http://schemas.microsoft.com/office/drawing/2014/main" val="20001"/>
                    </a:ext>
                  </a:extLst>
                </a:gridCol>
                <a:gridCol w="2819300">
                  <a:extLst>
                    <a:ext uri="{9D8B030D-6E8A-4147-A177-3AD203B41FA5}">
                      <a16:colId xmlns:a16="http://schemas.microsoft.com/office/drawing/2014/main" val="20002"/>
                    </a:ext>
                  </a:extLst>
                </a:gridCol>
                <a:gridCol w="3591825">
                  <a:extLst>
                    <a:ext uri="{9D8B030D-6E8A-4147-A177-3AD203B41FA5}">
                      <a16:colId xmlns:a16="http://schemas.microsoft.com/office/drawing/2014/main" val="20003"/>
                    </a:ext>
                  </a:extLst>
                </a:gridCol>
              </a:tblGrid>
              <a:tr h="642475">
                <a:tc>
                  <a:txBody>
                    <a:bodyPr/>
                    <a:lstStyle/>
                    <a:p>
                      <a:pPr marL="0" lvl="0" indent="0" algn="l" rtl="0">
                        <a:spcBef>
                          <a:spcPts val="0"/>
                        </a:spcBef>
                        <a:spcAft>
                          <a:spcPts val="0"/>
                        </a:spcAft>
                        <a:buNone/>
                      </a:pPr>
                      <a:r>
                        <a:rPr lang="en" sz="1300"/>
                        <a:t>Sr. No.</a:t>
                      </a:r>
                      <a:endParaRPr sz="1300"/>
                    </a:p>
                  </a:txBody>
                  <a:tcPr marL="91425" marR="91425" marT="91425" marB="91425"/>
                </a:tc>
                <a:tc>
                  <a:txBody>
                    <a:bodyPr/>
                    <a:lstStyle/>
                    <a:p>
                      <a:pPr marL="0" lvl="0" indent="0" algn="l" rtl="0">
                        <a:spcBef>
                          <a:spcPts val="0"/>
                        </a:spcBef>
                        <a:spcAft>
                          <a:spcPts val="0"/>
                        </a:spcAft>
                        <a:buNone/>
                      </a:pPr>
                      <a:r>
                        <a:rPr lang="en" sz="1300"/>
                        <a:t>Paper Details</a:t>
                      </a:r>
                      <a:endParaRPr sz="1300"/>
                    </a:p>
                  </a:txBody>
                  <a:tcPr marL="91425" marR="91425" marT="91425" marB="91425"/>
                </a:tc>
                <a:tc>
                  <a:txBody>
                    <a:bodyPr/>
                    <a:lstStyle/>
                    <a:p>
                      <a:pPr marL="0" lvl="0" indent="0" algn="l" rtl="0">
                        <a:spcBef>
                          <a:spcPts val="0"/>
                        </a:spcBef>
                        <a:spcAft>
                          <a:spcPts val="0"/>
                        </a:spcAft>
                        <a:buNone/>
                      </a:pPr>
                      <a:r>
                        <a:rPr lang="en" sz="1300"/>
                        <a:t>Methodology</a:t>
                      </a:r>
                      <a:endParaRPr sz="1300"/>
                    </a:p>
                  </a:txBody>
                  <a:tcPr marL="91425" marR="91425" marT="91425" marB="91425"/>
                </a:tc>
                <a:tc>
                  <a:txBody>
                    <a:bodyPr/>
                    <a:lstStyle/>
                    <a:p>
                      <a:pPr marL="0" lvl="0" indent="0" algn="l" rtl="0">
                        <a:spcBef>
                          <a:spcPts val="0"/>
                        </a:spcBef>
                        <a:spcAft>
                          <a:spcPts val="0"/>
                        </a:spcAft>
                        <a:buNone/>
                      </a:pPr>
                      <a:r>
                        <a:rPr lang="en" sz="1300"/>
                        <a:t>Inference Points</a:t>
                      </a:r>
                      <a:endParaRPr sz="1300"/>
                    </a:p>
                  </a:txBody>
                  <a:tcPr marL="91425" marR="91425" marT="91425" marB="91425"/>
                </a:tc>
                <a:extLst>
                  <a:ext uri="{0D108BD9-81ED-4DB2-BD59-A6C34878D82A}">
                    <a16:rowId xmlns:a16="http://schemas.microsoft.com/office/drawing/2014/main" val="10000"/>
                  </a:ext>
                </a:extLst>
              </a:tr>
              <a:tr h="4091900">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marR="0" lvl="0" indent="0" algn="l" rtl="0">
                        <a:lnSpc>
                          <a:spcPct val="100000"/>
                        </a:lnSpc>
                        <a:spcBef>
                          <a:spcPts val="0"/>
                        </a:spcBef>
                        <a:spcAft>
                          <a:spcPts val="0"/>
                        </a:spcAft>
                        <a:buNone/>
                      </a:pPr>
                      <a:r>
                        <a:rPr lang="en"/>
                        <a:t>Salary Prediction Using Regression Techniques</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r>
                        <a:rPr lang="en"/>
                        <a:t>-</a:t>
                      </a:r>
                      <a:r>
                        <a:rPr lang="en">
                          <a:uFill>
                            <a:noFill/>
                          </a:uFill>
                          <a:hlinkClick r:id="rId3"/>
                        </a:rPr>
                        <a:t>Sayan Das</a:t>
                      </a:r>
                      <a:endParaRPr/>
                    </a:p>
                    <a:p>
                      <a:pPr marL="0" marR="0" lvl="0" indent="0" algn="l" rtl="0">
                        <a:lnSpc>
                          <a:spcPct val="100000"/>
                        </a:lnSpc>
                        <a:spcBef>
                          <a:spcPts val="0"/>
                        </a:spcBef>
                        <a:spcAft>
                          <a:spcPts val="0"/>
                        </a:spcAft>
                        <a:buNone/>
                      </a:pPr>
                      <a:r>
                        <a:rPr lang="en">
                          <a:uFill>
                            <a:noFill/>
                          </a:uFill>
                          <a:hlinkClick r:id="rId4"/>
                        </a:rPr>
                        <a:t>Rupashri Barik</a:t>
                      </a:r>
                      <a:endParaRPr/>
                    </a:p>
                    <a:p>
                      <a:pPr marL="0" marR="0" lvl="0" indent="0" algn="l" rtl="0">
                        <a:lnSpc>
                          <a:spcPct val="100000"/>
                        </a:lnSpc>
                        <a:spcBef>
                          <a:spcPts val="0"/>
                        </a:spcBef>
                        <a:spcAft>
                          <a:spcPts val="0"/>
                        </a:spcAft>
                        <a:buNone/>
                      </a:pPr>
                      <a:r>
                        <a:rPr lang="en">
                          <a:uFill>
                            <a:noFill/>
                          </a:uFill>
                          <a:hlinkClick r:id="rId5"/>
                        </a:rPr>
                        <a:t>Ayush Mukherjee</a:t>
                      </a:r>
                      <a:endParaRPr sz="900" b="1" u="sng">
                        <a:solidFill>
                          <a:schemeClr val="hlink"/>
                        </a:solidFill>
                        <a:highlight>
                          <a:srgbClr val="FFFFFF"/>
                        </a:highlight>
                        <a:latin typeface="Roboto"/>
                        <a:ea typeface="Roboto"/>
                        <a:cs typeface="Roboto"/>
                        <a:sym typeface="Roboto"/>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t>Linear  regression carries out  a  task  that  may Look for a linear type of relationship between input x and output y.</a:t>
                      </a:r>
                      <a:endParaRPr/>
                    </a:p>
                    <a:p>
                      <a:pPr marL="0" lvl="0" indent="0" algn="l" rtl="0">
                        <a:spcBef>
                          <a:spcPts val="0"/>
                        </a:spcBef>
                        <a:spcAft>
                          <a:spcPts val="0"/>
                        </a:spcAft>
                        <a:buClr>
                          <a:schemeClr val="dk1"/>
                        </a:buClr>
                        <a:buSzPts val="1100"/>
                        <a:buFont typeface="Arial"/>
                        <a:buNone/>
                      </a:pPr>
                      <a:r>
                        <a:rPr lang="en"/>
                        <a:t>Polynomial Regression  is  a form of linear regression  in  which  the  relationship  between  the independent variable x and dependent variable y is</a:t>
                      </a:r>
                      <a:endParaRPr/>
                    </a:p>
                    <a:p>
                      <a:pPr marL="0" lvl="0" indent="0" algn="l" rtl="0">
                        <a:spcBef>
                          <a:spcPts val="0"/>
                        </a:spcBef>
                        <a:spcAft>
                          <a:spcPts val="0"/>
                        </a:spcAft>
                        <a:buNone/>
                      </a:pPr>
                      <a:r>
                        <a:rPr lang="en"/>
                        <a:t>modelled as an nth degree polynomial.</a:t>
                      </a:r>
                      <a:endParaRPr sz="800">
                        <a:solidFill>
                          <a:schemeClr val="dk1"/>
                        </a:solidFill>
                        <a:highlight>
                          <a:srgbClr val="FFFFFF"/>
                        </a:highlight>
                      </a:endParaRPr>
                    </a:p>
                    <a:p>
                      <a:pPr marL="0" marR="0" lvl="0" indent="0" algn="l" rtl="0">
                        <a:lnSpc>
                          <a:spcPct val="145606"/>
                        </a:lnSpc>
                        <a:spcBef>
                          <a:spcPts val="0"/>
                        </a:spcBef>
                        <a:spcAft>
                          <a:spcPts val="0"/>
                        </a:spcAft>
                        <a:buNone/>
                      </a:pPr>
                      <a:endParaRPr sz="800">
                        <a:solidFill>
                          <a:schemeClr val="dk1"/>
                        </a:solidFill>
                        <a:highlight>
                          <a:srgbClr val="FFFFFF"/>
                        </a:highlight>
                      </a:endParaRPr>
                    </a:p>
                    <a:p>
                      <a:pPr marL="0" lvl="0" indent="0" algn="l" rtl="0">
                        <a:lnSpc>
                          <a:spcPct val="145606"/>
                        </a:lnSpc>
                        <a:spcBef>
                          <a:spcPts val="0"/>
                        </a:spcBef>
                        <a:spcAft>
                          <a:spcPts val="0"/>
                        </a:spcAft>
                        <a:buClr>
                          <a:schemeClr val="dk1"/>
                        </a:buClr>
                        <a:buSzPts val="1100"/>
                        <a:buFont typeface="Arial"/>
                        <a:buNone/>
                      </a:pPr>
                      <a:endParaRPr sz="800">
                        <a:solidFill>
                          <a:schemeClr val="dk1"/>
                        </a:solidFill>
                        <a:highlight>
                          <a:srgbClr val="FFFFFF"/>
                        </a:highlight>
                      </a:endParaRPr>
                    </a:p>
                    <a:p>
                      <a:pPr marL="0" lvl="0" indent="0" algn="l" rtl="0">
                        <a:spcBef>
                          <a:spcPts val="0"/>
                        </a:spcBef>
                        <a:spcAft>
                          <a:spcPts val="0"/>
                        </a:spcAft>
                        <a:buNone/>
                      </a:pPr>
                      <a:endParaRPr sz="300"/>
                    </a:p>
                  </a:txBody>
                  <a:tcPr marL="91425" marR="91425" marT="91425" marB="91425"/>
                </a:tc>
                <a:tc>
                  <a:txBody>
                    <a:bodyPr/>
                    <a:lstStyle/>
                    <a:p>
                      <a:pPr marL="0" marR="0" lvl="0" indent="0" algn="l" rtl="0">
                        <a:lnSpc>
                          <a:spcPct val="100000"/>
                        </a:lnSpc>
                        <a:spcBef>
                          <a:spcPts val="0"/>
                        </a:spcBef>
                        <a:spcAft>
                          <a:spcPts val="0"/>
                        </a:spcAft>
                        <a:buNone/>
                      </a:pPr>
                      <a:r>
                        <a:rPr lang="en"/>
                        <a:t>Polynomial  regression  is  suitable  for  a  nonlinear type of relationship between the value of x and the correlating conditional mean of y, represented as E(y |x).</a:t>
                      </a:r>
                      <a:endParaRPr sz="2100">
                        <a:solidFill>
                          <a:schemeClr val="dk1"/>
                        </a:solidFill>
                        <a:highlight>
                          <a:srgbClr val="FFFFFF"/>
                        </a:highlight>
                      </a:endParaRPr>
                    </a:p>
                    <a:p>
                      <a:pPr marL="0" lvl="0" indent="0" algn="l" rtl="0">
                        <a:spcBef>
                          <a:spcPts val="0"/>
                        </a:spcBef>
                        <a:spcAft>
                          <a:spcPts val="0"/>
                        </a:spcAft>
                        <a:buNone/>
                      </a:pPr>
                      <a:endParaRPr sz="50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graphicFrame>
        <p:nvGraphicFramePr>
          <p:cNvPr id="64" name="Google Shape;64;p15"/>
          <p:cNvGraphicFramePr/>
          <p:nvPr>
            <p:extLst>
              <p:ext uri="{D42A27DB-BD31-4B8C-83A1-F6EECF244321}">
                <p14:modId xmlns:p14="http://schemas.microsoft.com/office/powerpoint/2010/main" val="759250692"/>
              </p:ext>
            </p:extLst>
          </p:nvPr>
        </p:nvGraphicFramePr>
        <p:xfrm>
          <a:off x="334200" y="140270"/>
          <a:ext cx="8589900" cy="4879165"/>
        </p:xfrm>
        <a:graphic>
          <a:graphicData uri="http://schemas.openxmlformats.org/drawingml/2006/table">
            <a:tbl>
              <a:tblPr>
                <a:noFill/>
                <a:tableStyleId>{C441BEAD-30D5-474B-A972-4A8CBB8A8ECD}</a:tableStyleId>
              </a:tblPr>
              <a:tblGrid>
                <a:gridCol w="474550">
                  <a:extLst>
                    <a:ext uri="{9D8B030D-6E8A-4147-A177-3AD203B41FA5}">
                      <a16:colId xmlns:a16="http://schemas.microsoft.com/office/drawing/2014/main" val="20000"/>
                    </a:ext>
                  </a:extLst>
                </a:gridCol>
                <a:gridCol w="1704225">
                  <a:extLst>
                    <a:ext uri="{9D8B030D-6E8A-4147-A177-3AD203B41FA5}">
                      <a16:colId xmlns:a16="http://schemas.microsoft.com/office/drawing/2014/main" val="20001"/>
                    </a:ext>
                  </a:extLst>
                </a:gridCol>
                <a:gridCol w="3258150">
                  <a:extLst>
                    <a:ext uri="{9D8B030D-6E8A-4147-A177-3AD203B41FA5}">
                      <a16:colId xmlns:a16="http://schemas.microsoft.com/office/drawing/2014/main" val="20002"/>
                    </a:ext>
                  </a:extLst>
                </a:gridCol>
                <a:gridCol w="3152975">
                  <a:extLst>
                    <a:ext uri="{9D8B030D-6E8A-4147-A177-3AD203B41FA5}">
                      <a16:colId xmlns:a16="http://schemas.microsoft.com/office/drawing/2014/main" val="20003"/>
                    </a:ext>
                  </a:extLst>
                </a:gridCol>
              </a:tblGrid>
              <a:tr h="642475">
                <a:tc>
                  <a:txBody>
                    <a:bodyPr/>
                    <a:lstStyle/>
                    <a:p>
                      <a:pPr marL="0" lvl="0" indent="0" algn="l" rtl="0">
                        <a:spcBef>
                          <a:spcPts val="0"/>
                        </a:spcBef>
                        <a:spcAft>
                          <a:spcPts val="0"/>
                        </a:spcAft>
                        <a:buNone/>
                      </a:pPr>
                      <a:r>
                        <a:rPr lang="en" sz="1300"/>
                        <a:t>Sr. No.</a:t>
                      </a:r>
                      <a:endParaRPr sz="1300"/>
                    </a:p>
                  </a:txBody>
                  <a:tcPr marL="91425" marR="91425" marT="91425" marB="91425"/>
                </a:tc>
                <a:tc>
                  <a:txBody>
                    <a:bodyPr/>
                    <a:lstStyle/>
                    <a:p>
                      <a:pPr marL="0" lvl="0" indent="0" algn="l" rtl="0">
                        <a:spcBef>
                          <a:spcPts val="0"/>
                        </a:spcBef>
                        <a:spcAft>
                          <a:spcPts val="0"/>
                        </a:spcAft>
                        <a:buNone/>
                      </a:pPr>
                      <a:r>
                        <a:rPr lang="en" sz="1300" dirty="0"/>
                        <a:t>Paper Details</a:t>
                      </a:r>
                      <a:endParaRPr sz="1300" dirty="0"/>
                    </a:p>
                  </a:txBody>
                  <a:tcPr marL="91425" marR="91425" marT="91425" marB="91425"/>
                </a:tc>
                <a:tc>
                  <a:txBody>
                    <a:bodyPr/>
                    <a:lstStyle/>
                    <a:p>
                      <a:pPr marL="0" lvl="0" indent="0" algn="l" rtl="0">
                        <a:spcBef>
                          <a:spcPts val="0"/>
                        </a:spcBef>
                        <a:spcAft>
                          <a:spcPts val="0"/>
                        </a:spcAft>
                        <a:buNone/>
                      </a:pPr>
                      <a:r>
                        <a:rPr lang="en" sz="1300"/>
                        <a:t>Methodology</a:t>
                      </a:r>
                      <a:endParaRPr sz="1300"/>
                    </a:p>
                  </a:txBody>
                  <a:tcPr marL="91425" marR="91425" marT="91425" marB="91425"/>
                </a:tc>
                <a:tc>
                  <a:txBody>
                    <a:bodyPr/>
                    <a:lstStyle/>
                    <a:p>
                      <a:pPr marL="0" lvl="0" indent="0" algn="l" rtl="0">
                        <a:spcBef>
                          <a:spcPts val="0"/>
                        </a:spcBef>
                        <a:spcAft>
                          <a:spcPts val="0"/>
                        </a:spcAft>
                        <a:buNone/>
                      </a:pPr>
                      <a:r>
                        <a:rPr lang="en" sz="1300"/>
                        <a:t>Inference Points</a:t>
                      </a:r>
                      <a:endParaRPr sz="1300"/>
                    </a:p>
                  </a:txBody>
                  <a:tcPr marL="91425" marR="91425" marT="91425" marB="91425"/>
                </a:tc>
                <a:extLst>
                  <a:ext uri="{0D108BD9-81ED-4DB2-BD59-A6C34878D82A}">
                    <a16:rowId xmlns:a16="http://schemas.microsoft.com/office/drawing/2014/main" val="10000"/>
                  </a:ext>
                </a:extLst>
              </a:tr>
              <a:tr h="4091900">
                <a:tc>
                  <a:txBody>
                    <a:bodyPr/>
                    <a:lstStyle/>
                    <a:p>
                      <a:pPr marL="0" lvl="0" indent="0" algn="l" rtl="0">
                        <a:spcBef>
                          <a:spcPts val="0"/>
                        </a:spcBef>
                        <a:spcAft>
                          <a:spcPts val="0"/>
                        </a:spcAft>
                        <a:buNone/>
                      </a:pPr>
                      <a:r>
                        <a:rPr lang="en" dirty="0"/>
                        <a:t>3.</a:t>
                      </a:r>
                      <a:endParaRPr dirty="0"/>
                    </a:p>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r>
                        <a:rPr lang="en"/>
                        <a:t>Salary Prediction in It Job Market</a:t>
                      </a:r>
                      <a:endParaRPr/>
                    </a:p>
                    <a:p>
                      <a:pPr marL="0" lvl="0" indent="0" algn="l" rtl="0">
                        <a:spcBef>
                          <a:spcPts val="0"/>
                        </a:spcBef>
                        <a:spcAft>
                          <a:spcPts val="0"/>
                        </a:spcAft>
                        <a:buNone/>
                      </a:pPr>
                      <a:endParaRPr/>
                    </a:p>
                    <a:p>
                      <a:pPr marL="0" lvl="0" indent="0" algn="l" rtl="0">
                        <a:spcBef>
                          <a:spcPts val="0"/>
                        </a:spcBef>
                        <a:spcAft>
                          <a:spcPts val="0"/>
                        </a:spcAft>
                        <a:buNone/>
                      </a:pPr>
                      <a:r>
                        <a:rPr lang="en"/>
                        <a:t>- Navyashree M, Navyashree M K , Neetu M , Pooja G R , Arun Biradar</a:t>
                      </a:r>
                      <a:endParaRPr/>
                    </a:p>
                    <a:p>
                      <a:pPr marL="0" lvl="0" indent="0" algn="l" rtl="0">
                        <a:spcBef>
                          <a:spcPts val="0"/>
                        </a:spcBef>
                        <a:spcAft>
                          <a:spcPts val="0"/>
                        </a:spcAft>
                        <a:buNone/>
                      </a:pPr>
                      <a:endParaRPr/>
                    </a:p>
                    <a:p>
                      <a:pPr marL="0" lvl="0" indent="0" algn="l" rtl="0">
                        <a:spcBef>
                          <a:spcPts val="0"/>
                        </a:spcBef>
                        <a:spcAft>
                          <a:spcPts val="0"/>
                        </a:spcAft>
                        <a:buNone/>
                      </a:pPr>
                      <a:r>
                        <a:rPr lang="en"/>
                        <a:t>- International Journal of Computer Sciences and Engineering </a:t>
                      </a:r>
                      <a:endParaRPr/>
                    </a:p>
                  </a:txBody>
                  <a:tcPr marL="91425" marR="91425" marT="91425" marB="91425"/>
                </a:tc>
                <a:tc>
                  <a:txBody>
                    <a:bodyPr/>
                    <a:lstStyle/>
                    <a:p>
                      <a:pPr marL="0" lvl="0" indent="0" algn="l" rtl="0">
                        <a:spcBef>
                          <a:spcPts val="0"/>
                        </a:spcBef>
                        <a:spcAft>
                          <a:spcPts val="0"/>
                        </a:spcAft>
                        <a:buNone/>
                      </a:pPr>
                      <a:r>
                        <a:rPr lang="en"/>
                        <a:t>A salary prediction system based on data mining techniques is presented in this research. The system compares the years of experience of the employee with the annual compensation. The authors have compared the best data mining approaches for the job. Using the data mining tool WEKA, data mining strategies were evaluated to predict wage.The 10000-organization data was used in an experiment.</a:t>
                      </a:r>
                      <a:endParaRPr/>
                    </a:p>
                    <a:p>
                      <a:pPr marL="0" lvl="0" indent="0" algn="l" rtl="0">
                        <a:spcBef>
                          <a:spcPts val="0"/>
                        </a:spcBef>
                        <a:spcAft>
                          <a:spcPts val="0"/>
                        </a:spcAft>
                        <a:buNone/>
                      </a:pPr>
                      <a:endParaRPr/>
                    </a:p>
                    <a:p>
                      <a:pPr marL="0" lvl="0" indent="0" algn="l" rtl="0">
                        <a:spcBef>
                          <a:spcPts val="0"/>
                        </a:spcBef>
                        <a:spcAft>
                          <a:spcPts val="0"/>
                        </a:spcAft>
                        <a:buNone/>
                      </a:pPr>
                      <a:r>
                        <a:rPr lang="en"/>
                        <a:t>The authors compared the three machine learning algorithms:</a:t>
                      </a:r>
                      <a:endParaRPr/>
                    </a:p>
                    <a:p>
                      <a:pPr marL="0" lvl="0" indent="0" algn="l" rtl="0">
                        <a:spcBef>
                          <a:spcPts val="0"/>
                        </a:spcBef>
                        <a:spcAft>
                          <a:spcPts val="0"/>
                        </a:spcAft>
                        <a:buClr>
                          <a:schemeClr val="dk1"/>
                        </a:buClr>
                        <a:buSzPts val="1100"/>
                        <a:buFont typeface="Arial"/>
                        <a:buNone/>
                      </a:pPr>
                      <a:r>
                        <a:rPr lang="en">
                          <a:solidFill>
                            <a:schemeClr val="dk1"/>
                          </a:solidFill>
                        </a:rPr>
                        <a:t>Decision Tree ,Support Vector Regression and Random forest regression.</a:t>
                      </a:r>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dirty="0"/>
                        <a:t>In comparison to Decision Tree and Support Vector Regression, the results showed that Random Forest Regression produces the best results.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predictive accuracy of the Random forest regression on test data is 97%, while the accuracy of Decision tree regression and Support Vector Regression is 85% and 90% respectively.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aphicFrame>
        <p:nvGraphicFramePr>
          <p:cNvPr id="69" name="Google Shape;69;p16"/>
          <p:cNvGraphicFramePr/>
          <p:nvPr>
            <p:extLst>
              <p:ext uri="{D42A27DB-BD31-4B8C-83A1-F6EECF244321}">
                <p14:modId xmlns:p14="http://schemas.microsoft.com/office/powerpoint/2010/main" val="4163787519"/>
              </p:ext>
            </p:extLst>
          </p:nvPr>
        </p:nvGraphicFramePr>
        <p:xfrm>
          <a:off x="334200" y="140270"/>
          <a:ext cx="8589900" cy="4906597"/>
        </p:xfrm>
        <a:graphic>
          <a:graphicData uri="http://schemas.openxmlformats.org/drawingml/2006/table">
            <a:tbl>
              <a:tblPr>
                <a:noFill/>
                <a:tableStyleId>{C441BEAD-30D5-474B-A972-4A8CBB8A8ECD}</a:tableStyleId>
              </a:tblPr>
              <a:tblGrid>
                <a:gridCol w="474550">
                  <a:extLst>
                    <a:ext uri="{9D8B030D-6E8A-4147-A177-3AD203B41FA5}">
                      <a16:colId xmlns:a16="http://schemas.microsoft.com/office/drawing/2014/main" val="20000"/>
                    </a:ext>
                  </a:extLst>
                </a:gridCol>
                <a:gridCol w="1704225">
                  <a:extLst>
                    <a:ext uri="{9D8B030D-6E8A-4147-A177-3AD203B41FA5}">
                      <a16:colId xmlns:a16="http://schemas.microsoft.com/office/drawing/2014/main" val="20001"/>
                    </a:ext>
                  </a:extLst>
                </a:gridCol>
                <a:gridCol w="3359625">
                  <a:extLst>
                    <a:ext uri="{9D8B030D-6E8A-4147-A177-3AD203B41FA5}">
                      <a16:colId xmlns:a16="http://schemas.microsoft.com/office/drawing/2014/main" val="20002"/>
                    </a:ext>
                  </a:extLst>
                </a:gridCol>
                <a:gridCol w="3051500">
                  <a:extLst>
                    <a:ext uri="{9D8B030D-6E8A-4147-A177-3AD203B41FA5}">
                      <a16:colId xmlns:a16="http://schemas.microsoft.com/office/drawing/2014/main" val="20003"/>
                    </a:ext>
                  </a:extLst>
                </a:gridCol>
              </a:tblGrid>
              <a:tr h="642475">
                <a:tc>
                  <a:txBody>
                    <a:bodyPr/>
                    <a:lstStyle/>
                    <a:p>
                      <a:pPr marL="0" lvl="0" indent="0" algn="l" rtl="0">
                        <a:spcBef>
                          <a:spcPts val="0"/>
                        </a:spcBef>
                        <a:spcAft>
                          <a:spcPts val="0"/>
                        </a:spcAft>
                        <a:buNone/>
                      </a:pPr>
                      <a:r>
                        <a:rPr lang="en" sz="1300"/>
                        <a:t>Sr. No.</a:t>
                      </a:r>
                      <a:endParaRPr sz="1300"/>
                    </a:p>
                  </a:txBody>
                  <a:tcPr marL="91425" marR="91425" marT="91425" marB="91425"/>
                </a:tc>
                <a:tc>
                  <a:txBody>
                    <a:bodyPr/>
                    <a:lstStyle/>
                    <a:p>
                      <a:pPr marL="0" lvl="0" indent="0" algn="l" rtl="0">
                        <a:spcBef>
                          <a:spcPts val="0"/>
                        </a:spcBef>
                        <a:spcAft>
                          <a:spcPts val="0"/>
                        </a:spcAft>
                        <a:buNone/>
                      </a:pPr>
                      <a:r>
                        <a:rPr lang="en" sz="1300"/>
                        <a:t>Paper Details</a:t>
                      </a:r>
                      <a:endParaRPr sz="1300"/>
                    </a:p>
                  </a:txBody>
                  <a:tcPr marL="91425" marR="91425" marT="91425" marB="91425"/>
                </a:tc>
                <a:tc>
                  <a:txBody>
                    <a:bodyPr/>
                    <a:lstStyle/>
                    <a:p>
                      <a:pPr marL="0" lvl="0" indent="0" algn="l" rtl="0">
                        <a:spcBef>
                          <a:spcPts val="0"/>
                        </a:spcBef>
                        <a:spcAft>
                          <a:spcPts val="0"/>
                        </a:spcAft>
                        <a:buNone/>
                      </a:pPr>
                      <a:r>
                        <a:rPr lang="en" sz="1300"/>
                        <a:t>Methodology</a:t>
                      </a:r>
                      <a:endParaRPr sz="1300"/>
                    </a:p>
                  </a:txBody>
                  <a:tcPr marL="91425" marR="91425" marT="91425" marB="91425"/>
                </a:tc>
                <a:tc>
                  <a:txBody>
                    <a:bodyPr/>
                    <a:lstStyle/>
                    <a:p>
                      <a:pPr marL="0" lvl="0" indent="0" algn="l" rtl="0">
                        <a:spcBef>
                          <a:spcPts val="0"/>
                        </a:spcBef>
                        <a:spcAft>
                          <a:spcPts val="0"/>
                        </a:spcAft>
                        <a:buNone/>
                      </a:pPr>
                      <a:r>
                        <a:rPr lang="en" sz="1300"/>
                        <a:t>Inference Points</a:t>
                      </a:r>
                      <a:endParaRPr sz="1300"/>
                    </a:p>
                  </a:txBody>
                  <a:tcPr marL="91425" marR="91425" marT="91425" marB="91425"/>
                </a:tc>
                <a:extLst>
                  <a:ext uri="{0D108BD9-81ED-4DB2-BD59-A6C34878D82A}">
                    <a16:rowId xmlns:a16="http://schemas.microsoft.com/office/drawing/2014/main" val="10000"/>
                  </a:ext>
                </a:extLst>
              </a:tr>
              <a:tr h="4091900">
                <a:tc>
                  <a:txBody>
                    <a:bodyPr/>
                    <a:lstStyle/>
                    <a:p>
                      <a:pPr marL="0" lvl="0" indent="0" algn="l" rtl="0">
                        <a:spcBef>
                          <a:spcPts val="0"/>
                        </a:spcBef>
                        <a:spcAft>
                          <a:spcPts val="0"/>
                        </a:spcAft>
                        <a:buNone/>
                      </a:pPr>
                      <a:r>
                        <a:rPr lang="en" sz="1300" dirty="0">
                          <a:solidFill>
                            <a:schemeClr val="dk1"/>
                          </a:solidFill>
                        </a:rPr>
                        <a:t>4. </a:t>
                      </a:r>
                      <a:endParaRPr sz="1300" dirty="0">
                        <a:solidFill>
                          <a:schemeClr val="dk1"/>
                        </a:solidFill>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300">
                          <a:solidFill>
                            <a:schemeClr val="dk1"/>
                          </a:solidFill>
                        </a:rPr>
                        <a:t>Analyzing and Forecasting the Students Placement Package</a:t>
                      </a:r>
                      <a:endParaRPr sz="1300">
                        <a:solidFill>
                          <a:schemeClr val="dk1"/>
                        </a:solidFill>
                      </a:endParaRPr>
                    </a:p>
                    <a:p>
                      <a:pPr marL="0" lvl="0" indent="0" algn="l" rtl="0">
                        <a:spcBef>
                          <a:spcPts val="0"/>
                        </a:spcBef>
                        <a:spcAft>
                          <a:spcPts val="0"/>
                        </a:spcAft>
                        <a:buNone/>
                      </a:pPr>
                      <a:endParaRPr sz="1300">
                        <a:solidFill>
                          <a:schemeClr val="dk1"/>
                        </a:solidFill>
                      </a:endParaRPr>
                    </a:p>
                    <a:p>
                      <a:pPr marL="0" lvl="0" indent="0" algn="l" rtl="0">
                        <a:spcBef>
                          <a:spcPts val="0"/>
                        </a:spcBef>
                        <a:spcAft>
                          <a:spcPts val="0"/>
                        </a:spcAft>
                        <a:buNone/>
                      </a:pPr>
                      <a:r>
                        <a:rPr lang="en" sz="1300">
                          <a:solidFill>
                            <a:schemeClr val="dk1"/>
                          </a:solidFill>
                        </a:rPr>
                        <a:t>- Saili Kakade, Pooja Shirude, Snehal Patil, Balwant Gorad</a:t>
                      </a:r>
                      <a:endParaRPr sz="1300">
                        <a:solidFill>
                          <a:schemeClr val="dk1"/>
                        </a:solidFill>
                      </a:endParaRPr>
                    </a:p>
                    <a:p>
                      <a:pPr marL="0" lvl="0" indent="0" algn="l" rtl="0">
                        <a:spcBef>
                          <a:spcPts val="0"/>
                        </a:spcBef>
                        <a:spcAft>
                          <a:spcPts val="0"/>
                        </a:spcAft>
                        <a:buNone/>
                      </a:pPr>
                      <a:endParaRPr sz="1300">
                        <a:solidFill>
                          <a:schemeClr val="dk1"/>
                        </a:solidFill>
                      </a:endParaRPr>
                    </a:p>
                    <a:p>
                      <a:pPr marL="0" lvl="0" indent="0" algn="l" rtl="0">
                        <a:spcBef>
                          <a:spcPts val="0"/>
                        </a:spcBef>
                        <a:spcAft>
                          <a:spcPts val="0"/>
                        </a:spcAft>
                        <a:buNone/>
                      </a:pPr>
                      <a:r>
                        <a:rPr lang="en" sz="1300">
                          <a:solidFill>
                            <a:schemeClr val="dk1"/>
                          </a:solidFill>
                        </a:rPr>
                        <a:t>- Proceedings of the International Conference on Innovative Computing &amp; Communication (ICICC) 2021</a:t>
                      </a:r>
                      <a:endParaRPr sz="1300">
                        <a:solidFill>
                          <a:schemeClr val="dk1"/>
                        </a:solidFill>
                      </a:endParaRPr>
                    </a:p>
                    <a:p>
                      <a:pPr marL="0" lvl="0" indent="0" algn="l" rtl="0">
                        <a:spcBef>
                          <a:spcPts val="0"/>
                        </a:spcBef>
                        <a:spcAft>
                          <a:spcPts val="0"/>
                        </a:spcAft>
                        <a:buNone/>
                      </a:pPr>
                      <a:r>
                        <a:rPr lang="en" sz="1300">
                          <a:solidFill>
                            <a:schemeClr val="dk1"/>
                          </a:solidFill>
                        </a:rPr>
                        <a:t>(SSRN)</a:t>
                      </a:r>
                      <a:endParaRPr sz="1300">
                        <a:solidFill>
                          <a:schemeClr val="dk1"/>
                        </a:solidFill>
                      </a:endParaRPr>
                    </a:p>
                    <a:p>
                      <a:pPr marL="0" lvl="0" indent="0" algn="l" rtl="0">
                        <a:spcBef>
                          <a:spcPts val="0"/>
                        </a:spcBef>
                        <a:spcAft>
                          <a:spcPts val="0"/>
                        </a:spcAft>
                        <a:buNone/>
                      </a:pPr>
                      <a:endParaRPr sz="1300">
                        <a:solidFill>
                          <a:schemeClr val="dk1"/>
                        </a:solidFill>
                      </a:endParaRPr>
                    </a:p>
                    <a:p>
                      <a:pPr marL="0" lvl="0" indent="0" algn="l" rtl="0">
                        <a:spcBef>
                          <a:spcPts val="0"/>
                        </a:spcBef>
                        <a:spcAft>
                          <a:spcPts val="0"/>
                        </a:spcAft>
                        <a:buNone/>
                      </a:pPr>
                      <a:endParaRPr sz="1300">
                        <a:solidFill>
                          <a:schemeClr val="dk1"/>
                        </a:solidFill>
                      </a:endParaRPr>
                    </a:p>
                  </a:txBody>
                  <a:tcPr marL="91425" marR="91425" marT="91425" marB="91425"/>
                </a:tc>
                <a:tc>
                  <a:txBody>
                    <a:bodyPr/>
                    <a:lstStyle/>
                    <a:p>
                      <a:pPr marL="0" lvl="0" indent="0" algn="l" rtl="0">
                        <a:spcBef>
                          <a:spcPts val="0"/>
                        </a:spcBef>
                        <a:spcAft>
                          <a:spcPts val="0"/>
                        </a:spcAft>
                        <a:buNone/>
                      </a:pPr>
                      <a:r>
                        <a:rPr lang="en" sz="1300"/>
                        <a:t>The dataset used in this research is a real time dataset having 600+ records, collected from Ramrao Adik Institute of Technology (RAIT) training and placement office from Navi Mumbai, India. </a:t>
                      </a:r>
                      <a:endParaRPr sz="1300"/>
                    </a:p>
                    <a:p>
                      <a:pPr marL="0" lvl="0" indent="0" algn="l" rtl="0">
                        <a:spcBef>
                          <a:spcPts val="0"/>
                        </a:spcBef>
                        <a:spcAft>
                          <a:spcPts val="0"/>
                        </a:spcAft>
                        <a:buNone/>
                      </a:pPr>
                      <a:endParaRPr sz="1300"/>
                    </a:p>
                    <a:p>
                      <a:pPr marL="0" lvl="0" indent="0" algn="l" rtl="0">
                        <a:spcBef>
                          <a:spcPts val="0"/>
                        </a:spcBef>
                        <a:spcAft>
                          <a:spcPts val="0"/>
                        </a:spcAft>
                        <a:buNone/>
                      </a:pPr>
                      <a:r>
                        <a:rPr lang="en" sz="1300"/>
                        <a:t>The research methodology is depicted in steps like data collection and its pre-processing, followed by training and validation using the machine learning algorithms, selection of model with best performance and its deployment using flask.</a:t>
                      </a:r>
                      <a:endParaRPr sz="1300"/>
                    </a:p>
                    <a:p>
                      <a:pPr marL="0" lvl="0" indent="0" algn="l" rtl="0">
                        <a:spcBef>
                          <a:spcPts val="0"/>
                        </a:spcBef>
                        <a:spcAft>
                          <a:spcPts val="0"/>
                        </a:spcAft>
                        <a:buNone/>
                      </a:pPr>
                      <a:endParaRPr sz="1300"/>
                    </a:p>
                    <a:p>
                      <a:pPr marL="0" lvl="0" indent="0" algn="l" rtl="0">
                        <a:spcBef>
                          <a:spcPts val="0"/>
                        </a:spcBef>
                        <a:spcAft>
                          <a:spcPts val="0"/>
                        </a:spcAft>
                        <a:buClr>
                          <a:schemeClr val="dk1"/>
                        </a:buClr>
                        <a:buSzPts val="1100"/>
                        <a:buFont typeface="Arial"/>
                        <a:buNone/>
                      </a:pPr>
                      <a:r>
                        <a:rPr lang="en" sz="1300">
                          <a:solidFill>
                            <a:schemeClr val="dk1"/>
                          </a:solidFill>
                        </a:rPr>
                        <a:t>This paper provides comparative analysis between Random Forest Regression, Multilinear Regression and Decision Tree Regression algorithms, used for placement package prediction. </a:t>
                      </a:r>
                      <a:endParaRPr sz="1300"/>
                    </a:p>
                  </a:txBody>
                  <a:tcPr marL="91425" marR="91425" marT="91425" marB="91425"/>
                </a:tc>
                <a:tc>
                  <a:txBody>
                    <a:bodyPr/>
                    <a:lstStyle/>
                    <a:p>
                      <a:pPr marL="0" lvl="0" indent="0" algn="l" rtl="0">
                        <a:spcBef>
                          <a:spcPts val="0"/>
                        </a:spcBef>
                        <a:spcAft>
                          <a:spcPts val="0"/>
                        </a:spcAft>
                        <a:buNone/>
                      </a:pPr>
                      <a:r>
                        <a:rPr lang="en" sz="1300" dirty="0"/>
                        <a:t>The researchers have analyzed the performance of different regression techniques like </a:t>
                      </a:r>
                      <a:r>
                        <a:rPr lang="en" sz="1300" dirty="0">
                          <a:solidFill>
                            <a:schemeClr val="dk1"/>
                          </a:solidFill>
                        </a:rPr>
                        <a:t>Random Forest Regression, Multilinear Regression and Decision Tree Regression using Performance score, Mean Absolute Error (MAE), Mean Squared Error (MSE), Root Mean Squared Error (RMSE) and R2 Score.</a:t>
                      </a:r>
                      <a:endParaRPr sz="1300" dirty="0">
                        <a:solidFill>
                          <a:schemeClr val="dk1"/>
                        </a:solidFill>
                      </a:endParaRPr>
                    </a:p>
                    <a:p>
                      <a:pPr marL="0" lvl="0" indent="0" algn="l" rtl="0">
                        <a:spcBef>
                          <a:spcPts val="0"/>
                        </a:spcBef>
                        <a:spcAft>
                          <a:spcPts val="0"/>
                        </a:spcAft>
                        <a:buNone/>
                      </a:pPr>
                      <a:endParaRPr sz="1300" dirty="0">
                        <a:solidFill>
                          <a:schemeClr val="dk1"/>
                        </a:solidFill>
                      </a:endParaRPr>
                    </a:p>
                    <a:p>
                      <a:pPr marL="0" lvl="0" indent="0" algn="l" rtl="0">
                        <a:spcBef>
                          <a:spcPts val="0"/>
                        </a:spcBef>
                        <a:spcAft>
                          <a:spcPts val="0"/>
                        </a:spcAft>
                        <a:buNone/>
                      </a:pPr>
                      <a:r>
                        <a:rPr lang="en" sz="1300" dirty="0">
                          <a:solidFill>
                            <a:schemeClr val="dk1"/>
                          </a:solidFill>
                        </a:rPr>
                        <a:t>The Performance Score of Multilinear Regression is 0.6443, for Random Forest, it is 0.9643 and for Decision tree, it is 0.99</a:t>
                      </a:r>
                      <a:endParaRPr sz="1300" dirty="0">
                        <a:solidFill>
                          <a:schemeClr val="dk1"/>
                        </a:solidFill>
                      </a:endParaRPr>
                    </a:p>
                    <a:p>
                      <a:pPr marL="0" lvl="0" indent="0" algn="l" rtl="0">
                        <a:spcBef>
                          <a:spcPts val="0"/>
                        </a:spcBef>
                        <a:spcAft>
                          <a:spcPts val="0"/>
                        </a:spcAft>
                        <a:buNone/>
                      </a:pPr>
                      <a:endParaRPr sz="1300" dirty="0">
                        <a:solidFill>
                          <a:schemeClr val="dk1"/>
                        </a:solidFill>
                      </a:endParaRPr>
                    </a:p>
                    <a:p>
                      <a:pPr marL="0" lvl="0" indent="0" algn="l" rtl="0">
                        <a:spcBef>
                          <a:spcPts val="0"/>
                        </a:spcBef>
                        <a:spcAft>
                          <a:spcPts val="0"/>
                        </a:spcAft>
                        <a:buNone/>
                      </a:pPr>
                      <a:endParaRPr sz="1300" dirty="0">
                        <a:solidFill>
                          <a:schemeClr val="dk1"/>
                        </a:solidFill>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aphicFrame>
        <p:nvGraphicFramePr>
          <p:cNvPr id="74" name="Google Shape;74;p17"/>
          <p:cNvGraphicFramePr/>
          <p:nvPr>
            <p:extLst>
              <p:ext uri="{D42A27DB-BD31-4B8C-83A1-F6EECF244321}">
                <p14:modId xmlns:p14="http://schemas.microsoft.com/office/powerpoint/2010/main" val="1781033323"/>
              </p:ext>
            </p:extLst>
          </p:nvPr>
        </p:nvGraphicFramePr>
        <p:xfrm>
          <a:off x="334200" y="140270"/>
          <a:ext cx="8589900" cy="4879165"/>
        </p:xfrm>
        <a:graphic>
          <a:graphicData uri="http://schemas.openxmlformats.org/drawingml/2006/table">
            <a:tbl>
              <a:tblPr>
                <a:noFill/>
                <a:tableStyleId>{C441BEAD-30D5-474B-A972-4A8CBB8A8ECD}</a:tableStyleId>
              </a:tblPr>
              <a:tblGrid>
                <a:gridCol w="474550">
                  <a:extLst>
                    <a:ext uri="{9D8B030D-6E8A-4147-A177-3AD203B41FA5}">
                      <a16:colId xmlns:a16="http://schemas.microsoft.com/office/drawing/2014/main" val="20000"/>
                    </a:ext>
                  </a:extLst>
                </a:gridCol>
                <a:gridCol w="1704225">
                  <a:extLst>
                    <a:ext uri="{9D8B030D-6E8A-4147-A177-3AD203B41FA5}">
                      <a16:colId xmlns:a16="http://schemas.microsoft.com/office/drawing/2014/main" val="20001"/>
                    </a:ext>
                  </a:extLst>
                </a:gridCol>
                <a:gridCol w="3359625">
                  <a:extLst>
                    <a:ext uri="{9D8B030D-6E8A-4147-A177-3AD203B41FA5}">
                      <a16:colId xmlns:a16="http://schemas.microsoft.com/office/drawing/2014/main" val="20002"/>
                    </a:ext>
                  </a:extLst>
                </a:gridCol>
                <a:gridCol w="3051500">
                  <a:extLst>
                    <a:ext uri="{9D8B030D-6E8A-4147-A177-3AD203B41FA5}">
                      <a16:colId xmlns:a16="http://schemas.microsoft.com/office/drawing/2014/main" val="20003"/>
                    </a:ext>
                  </a:extLst>
                </a:gridCol>
              </a:tblGrid>
              <a:tr h="642475">
                <a:tc>
                  <a:txBody>
                    <a:bodyPr/>
                    <a:lstStyle/>
                    <a:p>
                      <a:pPr marL="0" lvl="0" indent="0" algn="l" rtl="0">
                        <a:spcBef>
                          <a:spcPts val="0"/>
                        </a:spcBef>
                        <a:spcAft>
                          <a:spcPts val="0"/>
                        </a:spcAft>
                        <a:buNone/>
                      </a:pPr>
                      <a:r>
                        <a:rPr lang="en" sz="1300"/>
                        <a:t>Sr. No.</a:t>
                      </a:r>
                      <a:endParaRPr sz="1300"/>
                    </a:p>
                  </a:txBody>
                  <a:tcPr marL="91425" marR="91425" marT="91425" marB="91425"/>
                </a:tc>
                <a:tc>
                  <a:txBody>
                    <a:bodyPr/>
                    <a:lstStyle/>
                    <a:p>
                      <a:pPr marL="0" lvl="0" indent="0" algn="l" rtl="0">
                        <a:spcBef>
                          <a:spcPts val="0"/>
                        </a:spcBef>
                        <a:spcAft>
                          <a:spcPts val="0"/>
                        </a:spcAft>
                        <a:buNone/>
                      </a:pPr>
                      <a:r>
                        <a:rPr lang="en" sz="1300"/>
                        <a:t>Paper Details</a:t>
                      </a:r>
                      <a:endParaRPr sz="1300"/>
                    </a:p>
                  </a:txBody>
                  <a:tcPr marL="91425" marR="91425" marT="91425" marB="91425"/>
                </a:tc>
                <a:tc>
                  <a:txBody>
                    <a:bodyPr/>
                    <a:lstStyle/>
                    <a:p>
                      <a:pPr marL="0" lvl="0" indent="0" algn="l" rtl="0">
                        <a:spcBef>
                          <a:spcPts val="0"/>
                        </a:spcBef>
                        <a:spcAft>
                          <a:spcPts val="0"/>
                        </a:spcAft>
                        <a:buNone/>
                      </a:pPr>
                      <a:r>
                        <a:rPr lang="en" sz="1300"/>
                        <a:t>Methodology</a:t>
                      </a:r>
                      <a:endParaRPr sz="1300"/>
                    </a:p>
                  </a:txBody>
                  <a:tcPr marL="91425" marR="91425" marT="91425" marB="91425"/>
                </a:tc>
                <a:tc>
                  <a:txBody>
                    <a:bodyPr/>
                    <a:lstStyle/>
                    <a:p>
                      <a:pPr marL="0" lvl="0" indent="0" algn="l" rtl="0">
                        <a:spcBef>
                          <a:spcPts val="0"/>
                        </a:spcBef>
                        <a:spcAft>
                          <a:spcPts val="0"/>
                        </a:spcAft>
                        <a:buNone/>
                      </a:pPr>
                      <a:r>
                        <a:rPr lang="en" sz="1300"/>
                        <a:t>Inference Points</a:t>
                      </a:r>
                      <a:endParaRPr sz="1300"/>
                    </a:p>
                  </a:txBody>
                  <a:tcPr marL="91425" marR="91425" marT="91425" marB="91425"/>
                </a:tc>
                <a:extLst>
                  <a:ext uri="{0D108BD9-81ED-4DB2-BD59-A6C34878D82A}">
                    <a16:rowId xmlns:a16="http://schemas.microsoft.com/office/drawing/2014/main" val="10000"/>
                  </a:ext>
                </a:extLst>
              </a:tr>
              <a:tr h="4091900">
                <a:tc>
                  <a:txBody>
                    <a:bodyPr/>
                    <a:lstStyle/>
                    <a:p>
                      <a:pPr marL="0" lvl="0" indent="0" algn="l" rtl="0">
                        <a:spcBef>
                          <a:spcPts val="0"/>
                        </a:spcBef>
                        <a:spcAft>
                          <a:spcPts val="0"/>
                        </a:spcAft>
                        <a:buNone/>
                      </a:pPr>
                      <a:r>
                        <a:rPr lang="en" sz="1300" dirty="0"/>
                        <a:t>5. </a:t>
                      </a:r>
                      <a:endParaRPr sz="1300" dirty="0"/>
                    </a:p>
                  </a:txBody>
                  <a:tcPr marL="91425" marR="91425" marT="91425" marB="91425"/>
                </a:tc>
                <a:tc>
                  <a:txBody>
                    <a:bodyPr/>
                    <a:lstStyle/>
                    <a:p>
                      <a:pPr marL="0" lvl="0" indent="0" algn="l" rtl="0">
                        <a:spcBef>
                          <a:spcPts val="0"/>
                        </a:spcBef>
                        <a:spcAft>
                          <a:spcPts val="0"/>
                        </a:spcAft>
                        <a:buNone/>
                      </a:pPr>
                      <a:r>
                        <a:rPr lang="en" sz="1300"/>
                        <a:t>Design of a novel Prediction Engine for predicting suitable salary for a job</a:t>
                      </a:r>
                      <a:endParaRPr sz="1300"/>
                    </a:p>
                    <a:p>
                      <a:pPr marL="0" lvl="0" indent="0" algn="l" rtl="0">
                        <a:spcBef>
                          <a:spcPts val="0"/>
                        </a:spcBef>
                        <a:spcAft>
                          <a:spcPts val="0"/>
                        </a:spcAft>
                        <a:buNone/>
                      </a:pPr>
                      <a:endParaRPr sz="1300"/>
                    </a:p>
                    <a:p>
                      <a:pPr marL="0" lvl="0" indent="0" algn="l" rtl="0">
                        <a:spcBef>
                          <a:spcPts val="0"/>
                        </a:spcBef>
                        <a:spcAft>
                          <a:spcPts val="0"/>
                        </a:spcAft>
                        <a:buNone/>
                      </a:pPr>
                      <a:r>
                        <a:rPr lang="en" sz="1300"/>
                        <a:t>- Sananda Dutta, Airiddha Halder, Kousik Dasgupta</a:t>
                      </a:r>
                      <a:endParaRPr sz="1300"/>
                    </a:p>
                    <a:p>
                      <a:pPr marL="0" lvl="0" indent="0" algn="l" rtl="0">
                        <a:spcBef>
                          <a:spcPts val="0"/>
                        </a:spcBef>
                        <a:spcAft>
                          <a:spcPts val="0"/>
                        </a:spcAft>
                        <a:buNone/>
                      </a:pPr>
                      <a:endParaRPr sz="1300"/>
                    </a:p>
                    <a:p>
                      <a:pPr marL="0" lvl="0" indent="0" algn="l" rtl="0">
                        <a:spcBef>
                          <a:spcPts val="0"/>
                        </a:spcBef>
                        <a:spcAft>
                          <a:spcPts val="0"/>
                        </a:spcAft>
                        <a:buNone/>
                      </a:pPr>
                      <a:endParaRPr sz="1300"/>
                    </a:p>
                    <a:p>
                      <a:pPr marL="0" lvl="0" indent="0" algn="l" rtl="0">
                        <a:spcBef>
                          <a:spcPts val="0"/>
                        </a:spcBef>
                        <a:spcAft>
                          <a:spcPts val="0"/>
                        </a:spcAft>
                        <a:buNone/>
                      </a:pPr>
                      <a:endParaRPr sz="1300"/>
                    </a:p>
                  </a:txBody>
                  <a:tcPr marL="91425" marR="91425" marT="91425" marB="91425"/>
                </a:tc>
                <a:tc>
                  <a:txBody>
                    <a:bodyPr/>
                    <a:lstStyle/>
                    <a:p>
                      <a:pPr marL="0" lvl="0" indent="0" algn="l" rtl="0">
                        <a:spcBef>
                          <a:spcPts val="0"/>
                        </a:spcBef>
                        <a:spcAft>
                          <a:spcPts val="0"/>
                        </a:spcAft>
                        <a:buNone/>
                      </a:pPr>
                      <a:r>
                        <a:rPr lang="en"/>
                        <a:t>Machine learning techniques are employed in this study to automate and build a proposed salary prediction model. The proposed Prediction engine can forecast salary based on a few important characteristics.</a:t>
                      </a:r>
                      <a:endParaRPr/>
                    </a:p>
                    <a:p>
                      <a:pPr marL="0" lvl="0" indent="0" algn="l" rtl="0">
                        <a:spcBef>
                          <a:spcPts val="0"/>
                        </a:spcBef>
                        <a:spcAft>
                          <a:spcPts val="0"/>
                        </a:spcAft>
                        <a:buNone/>
                      </a:pPr>
                      <a:endParaRPr/>
                    </a:p>
                    <a:p>
                      <a:pPr marL="0" lvl="0" indent="0" algn="l" rtl="0">
                        <a:spcBef>
                          <a:spcPts val="0"/>
                        </a:spcBef>
                        <a:spcAft>
                          <a:spcPts val="0"/>
                        </a:spcAft>
                        <a:buNone/>
                      </a:pPr>
                      <a:r>
                        <a:rPr lang="en"/>
                        <a:t>The prediction engine starts the treatment with a decision tree classifier. The major drawback of Decision trees algorithm is they are sensitive to the specific dataset on which they are trained. If the training dataset has been changed the resulting decision tree may be quite different and also the accuracy of the prediction may be quite different. This problem is addressed using Random forest classifier. </a:t>
                      </a:r>
                      <a:endParaRPr/>
                    </a:p>
                  </a:txBody>
                  <a:tcPr marL="91425" marR="91425" marT="91425" marB="91425"/>
                </a:tc>
                <a:tc>
                  <a:txBody>
                    <a:bodyPr/>
                    <a:lstStyle/>
                    <a:p>
                      <a:pPr marL="0" lvl="0" indent="0" algn="l" rtl="0">
                        <a:spcBef>
                          <a:spcPts val="0"/>
                        </a:spcBef>
                        <a:spcAft>
                          <a:spcPts val="0"/>
                        </a:spcAft>
                        <a:buNone/>
                      </a:pPr>
                      <a:r>
                        <a:rPr lang="en" dirty="0"/>
                        <a:t>The authors of this study have concentrated on the challenge of forecasting salary for job adverts that do not include wage information.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Among decision tree classifier and random forest classifier algorithm, random forest classifier is giving more accuracy. </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The Decision Tree classifier has an accuracy of 84.4 percent, whereas Random Forest has an accuracy of 87.3 percent. The mean absolute error for the Decision Tree classifier is 6.04 and for the Random Forest classifier is 5.04.</a:t>
                      </a:r>
                      <a:endParaRPr dirty="0"/>
                    </a:p>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graphicFrame>
        <p:nvGraphicFramePr>
          <p:cNvPr id="79" name="Google Shape;79;p18"/>
          <p:cNvGraphicFramePr/>
          <p:nvPr>
            <p:extLst>
              <p:ext uri="{D42A27DB-BD31-4B8C-83A1-F6EECF244321}">
                <p14:modId xmlns:p14="http://schemas.microsoft.com/office/powerpoint/2010/main" val="280199941"/>
              </p:ext>
            </p:extLst>
          </p:nvPr>
        </p:nvGraphicFramePr>
        <p:xfrm>
          <a:off x="334200" y="140270"/>
          <a:ext cx="8589900" cy="4734375"/>
        </p:xfrm>
        <a:graphic>
          <a:graphicData uri="http://schemas.openxmlformats.org/drawingml/2006/table">
            <a:tbl>
              <a:tblPr>
                <a:noFill/>
                <a:tableStyleId>{C441BEAD-30D5-474B-A972-4A8CBB8A8ECD}</a:tableStyleId>
              </a:tblPr>
              <a:tblGrid>
                <a:gridCol w="474550">
                  <a:extLst>
                    <a:ext uri="{9D8B030D-6E8A-4147-A177-3AD203B41FA5}">
                      <a16:colId xmlns:a16="http://schemas.microsoft.com/office/drawing/2014/main" val="20000"/>
                    </a:ext>
                  </a:extLst>
                </a:gridCol>
                <a:gridCol w="1464750">
                  <a:extLst>
                    <a:ext uri="{9D8B030D-6E8A-4147-A177-3AD203B41FA5}">
                      <a16:colId xmlns:a16="http://schemas.microsoft.com/office/drawing/2014/main" val="20001"/>
                    </a:ext>
                  </a:extLst>
                </a:gridCol>
                <a:gridCol w="4318600">
                  <a:extLst>
                    <a:ext uri="{9D8B030D-6E8A-4147-A177-3AD203B41FA5}">
                      <a16:colId xmlns:a16="http://schemas.microsoft.com/office/drawing/2014/main" val="20002"/>
                    </a:ext>
                  </a:extLst>
                </a:gridCol>
                <a:gridCol w="2332000">
                  <a:extLst>
                    <a:ext uri="{9D8B030D-6E8A-4147-A177-3AD203B41FA5}">
                      <a16:colId xmlns:a16="http://schemas.microsoft.com/office/drawing/2014/main" val="20003"/>
                    </a:ext>
                  </a:extLst>
                </a:gridCol>
              </a:tblGrid>
              <a:tr h="642475">
                <a:tc>
                  <a:txBody>
                    <a:bodyPr/>
                    <a:lstStyle/>
                    <a:p>
                      <a:pPr marL="0" lvl="0" indent="0" algn="l" rtl="0">
                        <a:spcBef>
                          <a:spcPts val="0"/>
                        </a:spcBef>
                        <a:spcAft>
                          <a:spcPts val="0"/>
                        </a:spcAft>
                        <a:buNone/>
                      </a:pPr>
                      <a:r>
                        <a:rPr lang="en" sz="1300"/>
                        <a:t>Sr. No.</a:t>
                      </a:r>
                      <a:endParaRPr sz="1300"/>
                    </a:p>
                  </a:txBody>
                  <a:tcPr marL="91425" marR="91425" marT="91425" marB="91425"/>
                </a:tc>
                <a:tc>
                  <a:txBody>
                    <a:bodyPr/>
                    <a:lstStyle/>
                    <a:p>
                      <a:pPr marL="0" lvl="0" indent="0" algn="l" rtl="0">
                        <a:spcBef>
                          <a:spcPts val="0"/>
                        </a:spcBef>
                        <a:spcAft>
                          <a:spcPts val="0"/>
                        </a:spcAft>
                        <a:buNone/>
                      </a:pPr>
                      <a:r>
                        <a:rPr lang="en" sz="1300"/>
                        <a:t>Paper Details</a:t>
                      </a:r>
                      <a:endParaRPr sz="1300"/>
                    </a:p>
                  </a:txBody>
                  <a:tcPr marL="91425" marR="91425" marT="91425" marB="91425"/>
                </a:tc>
                <a:tc>
                  <a:txBody>
                    <a:bodyPr/>
                    <a:lstStyle/>
                    <a:p>
                      <a:pPr marL="0" lvl="0" indent="0" algn="l" rtl="0">
                        <a:spcBef>
                          <a:spcPts val="0"/>
                        </a:spcBef>
                        <a:spcAft>
                          <a:spcPts val="0"/>
                        </a:spcAft>
                        <a:buNone/>
                      </a:pPr>
                      <a:r>
                        <a:rPr lang="en" sz="1300"/>
                        <a:t>Methodology</a:t>
                      </a:r>
                      <a:endParaRPr sz="1300"/>
                    </a:p>
                  </a:txBody>
                  <a:tcPr marL="91425" marR="91425" marT="91425" marB="91425"/>
                </a:tc>
                <a:tc>
                  <a:txBody>
                    <a:bodyPr/>
                    <a:lstStyle/>
                    <a:p>
                      <a:pPr marL="0" lvl="0" indent="0" algn="l" rtl="0">
                        <a:spcBef>
                          <a:spcPts val="0"/>
                        </a:spcBef>
                        <a:spcAft>
                          <a:spcPts val="0"/>
                        </a:spcAft>
                        <a:buNone/>
                      </a:pPr>
                      <a:r>
                        <a:rPr lang="en" sz="1300"/>
                        <a:t>Inference Points</a:t>
                      </a:r>
                      <a:endParaRPr sz="1300"/>
                    </a:p>
                  </a:txBody>
                  <a:tcPr marL="91425" marR="91425" marT="91425" marB="91425"/>
                </a:tc>
                <a:extLst>
                  <a:ext uri="{0D108BD9-81ED-4DB2-BD59-A6C34878D82A}">
                    <a16:rowId xmlns:a16="http://schemas.microsoft.com/office/drawing/2014/main" val="10000"/>
                  </a:ext>
                </a:extLst>
              </a:tr>
              <a:tr h="4091900">
                <a:tc>
                  <a:txBody>
                    <a:bodyPr/>
                    <a:lstStyle/>
                    <a:p>
                      <a:pPr marL="0" lvl="0" indent="0" algn="l" rtl="0">
                        <a:spcBef>
                          <a:spcPts val="0"/>
                        </a:spcBef>
                        <a:spcAft>
                          <a:spcPts val="0"/>
                        </a:spcAft>
                        <a:buNone/>
                      </a:pPr>
                      <a:r>
                        <a:rPr lang="en" sz="1200" dirty="0"/>
                        <a:t>5.</a:t>
                      </a:r>
                      <a:endParaRPr sz="1200" dirty="0"/>
                    </a:p>
                    <a:p>
                      <a:pPr marL="0" lvl="0" indent="0" algn="l" rtl="0">
                        <a:spcBef>
                          <a:spcPts val="0"/>
                        </a:spcBef>
                        <a:spcAft>
                          <a:spcPts val="0"/>
                        </a:spcAft>
                        <a:buNone/>
                      </a:pPr>
                      <a:endParaRPr sz="1200" dirty="0"/>
                    </a:p>
                  </a:txBody>
                  <a:tcPr marL="91425" marR="91425" marT="91425" marB="91425"/>
                </a:tc>
                <a:tc>
                  <a:txBody>
                    <a:bodyPr/>
                    <a:lstStyle/>
                    <a:p>
                      <a:pPr marL="0" lvl="0" indent="0" algn="l" rtl="0">
                        <a:spcBef>
                          <a:spcPts val="0"/>
                        </a:spcBef>
                        <a:spcAft>
                          <a:spcPts val="0"/>
                        </a:spcAft>
                        <a:buNone/>
                      </a:pPr>
                      <a:r>
                        <a:rPr lang="en" sz="1200"/>
                        <a:t>Intelligent Income prediction model</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 Tarun Kumar ,Rajiv Kumar</a:t>
                      </a:r>
                      <a:endParaRPr sz="1200"/>
                    </a:p>
                  </a:txBody>
                  <a:tcPr marL="91425" marR="91425" marT="91425" marB="91425"/>
                </a:tc>
                <a:tc>
                  <a:txBody>
                    <a:bodyPr/>
                    <a:lstStyle/>
                    <a:p>
                      <a:pPr marL="0" lvl="0" indent="0" algn="l" rtl="0">
                        <a:spcBef>
                          <a:spcPts val="0"/>
                        </a:spcBef>
                        <a:spcAft>
                          <a:spcPts val="0"/>
                        </a:spcAft>
                        <a:buNone/>
                      </a:pPr>
                      <a:r>
                        <a:rPr lang="en" sz="1200"/>
                        <a:t>This model compares the accuracy of machine learning models such as the Random forest classifier, the Naive Bayes classifier, and the Support vector classifier.</a:t>
                      </a:r>
                      <a:endParaRPr sz="1200"/>
                    </a:p>
                    <a:p>
                      <a:pPr marL="0" lvl="0" indent="0" algn="l" rtl="0">
                        <a:spcBef>
                          <a:spcPts val="0"/>
                        </a:spcBef>
                        <a:spcAft>
                          <a:spcPts val="0"/>
                        </a:spcAft>
                        <a:buNone/>
                      </a:pPr>
                      <a:r>
                        <a:rPr lang="en" sz="1200"/>
                        <a:t>The dataset is first collected from UCI repository. The data is first pre-processed. To handle the missing values, the rows with null values are dropped. For scaling Min-max normalization process is used to scale the numerical values in 0-1 range. For categorical values the one hot encoding process is used to encode the categorical values. The data split in training and testing part in 8:2 ratio. The 3 mentioned algorithms uses the training data to generate a model and uses test data to for testing. The precision, accuracy, recall and F-1 score are used to check the result output of the all 3 models. The models then compared on the basis of their results.</a:t>
                      </a:r>
                      <a:endParaRPr sz="1200"/>
                    </a:p>
                  </a:txBody>
                  <a:tcPr marL="91425" marR="91425" marT="91425" marB="91425"/>
                </a:tc>
                <a:tc>
                  <a:txBody>
                    <a:bodyPr/>
                    <a:lstStyle/>
                    <a:p>
                      <a:pPr marL="0" lvl="0" indent="0" algn="l" rtl="0">
                        <a:spcBef>
                          <a:spcPts val="0"/>
                        </a:spcBef>
                        <a:spcAft>
                          <a:spcPts val="0"/>
                        </a:spcAft>
                        <a:buNone/>
                      </a:pPr>
                      <a:r>
                        <a:rPr lang="en" sz="1200" dirty="0"/>
                        <a:t>Random Forest Classifier has an accuracy of 83.17%, SVM has the accuracy of 83.82% and Naive Bayes has accuracy of 59.2%.</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 sz="1200" dirty="0"/>
                        <a:t>The precision for random forest is 91, for SVM is 93 and for Naive Bayes is 47. The recall for Random forest and SVM is 86% and 96% for Naive Bayes.</a:t>
                      </a:r>
                      <a:endParaRPr sz="1200" dirty="0"/>
                    </a:p>
                    <a:p>
                      <a:pPr marL="0" lvl="0" indent="0" algn="l" rtl="0">
                        <a:spcBef>
                          <a:spcPts val="0"/>
                        </a:spcBef>
                        <a:spcAft>
                          <a:spcPts val="0"/>
                        </a:spcAft>
                        <a:buNone/>
                      </a:pPr>
                      <a:r>
                        <a:rPr lang="en" sz="1200" dirty="0"/>
                        <a:t>Now on comparing random forest classifier and support vector classifier we can say that the random forest classifier is better because the training time required in random forest classifier is much less as compared to support vector classifier</a:t>
                      </a:r>
                      <a:endParaRPr sz="1200" dirty="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aphicFrame>
        <p:nvGraphicFramePr>
          <p:cNvPr id="84" name="Google Shape;84;p19"/>
          <p:cNvGraphicFramePr/>
          <p:nvPr>
            <p:extLst>
              <p:ext uri="{D42A27DB-BD31-4B8C-83A1-F6EECF244321}">
                <p14:modId xmlns:p14="http://schemas.microsoft.com/office/powerpoint/2010/main" val="505377884"/>
              </p:ext>
            </p:extLst>
          </p:nvPr>
        </p:nvGraphicFramePr>
        <p:xfrm>
          <a:off x="334200" y="140270"/>
          <a:ext cx="8589900" cy="4734375"/>
        </p:xfrm>
        <a:graphic>
          <a:graphicData uri="http://schemas.openxmlformats.org/drawingml/2006/table">
            <a:tbl>
              <a:tblPr>
                <a:noFill/>
                <a:tableStyleId>{C441BEAD-30D5-474B-A972-4A8CBB8A8ECD}</a:tableStyleId>
              </a:tblPr>
              <a:tblGrid>
                <a:gridCol w="474550">
                  <a:extLst>
                    <a:ext uri="{9D8B030D-6E8A-4147-A177-3AD203B41FA5}">
                      <a16:colId xmlns:a16="http://schemas.microsoft.com/office/drawing/2014/main" val="20000"/>
                    </a:ext>
                  </a:extLst>
                </a:gridCol>
                <a:gridCol w="1704225">
                  <a:extLst>
                    <a:ext uri="{9D8B030D-6E8A-4147-A177-3AD203B41FA5}">
                      <a16:colId xmlns:a16="http://schemas.microsoft.com/office/drawing/2014/main" val="20001"/>
                    </a:ext>
                  </a:extLst>
                </a:gridCol>
                <a:gridCol w="3702550">
                  <a:extLst>
                    <a:ext uri="{9D8B030D-6E8A-4147-A177-3AD203B41FA5}">
                      <a16:colId xmlns:a16="http://schemas.microsoft.com/office/drawing/2014/main" val="20002"/>
                    </a:ext>
                  </a:extLst>
                </a:gridCol>
                <a:gridCol w="2708575">
                  <a:extLst>
                    <a:ext uri="{9D8B030D-6E8A-4147-A177-3AD203B41FA5}">
                      <a16:colId xmlns:a16="http://schemas.microsoft.com/office/drawing/2014/main" val="20003"/>
                    </a:ext>
                  </a:extLst>
                </a:gridCol>
              </a:tblGrid>
              <a:tr h="642475">
                <a:tc>
                  <a:txBody>
                    <a:bodyPr/>
                    <a:lstStyle/>
                    <a:p>
                      <a:pPr marL="0" lvl="0" indent="0" algn="l" rtl="0">
                        <a:spcBef>
                          <a:spcPts val="0"/>
                        </a:spcBef>
                        <a:spcAft>
                          <a:spcPts val="0"/>
                        </a:spcAft>
                        <a:buNone/>
                      </a:pPr>
                      <a:r>
                        <a:rPr lang="en" sz="1300"/>
                        <a:t>Sr. No.</a:t>
                      </a:r>
                      <a:endParaRPr sz="1300"/>
                    </a:p>
                  </a:txBody>
                  <a:tcPr marL="91425" marR="91425" marT="91425" marB="91425"/>
                </a:tc>
                <a:tc>
                  <a:txBody>
                    <a:bodyPr/>
                    <a:lstStyle/>
                    <a:p>
                      <a:pPr marL="0" lvl="0" indent="0" algn="l" rtl="0">
                        <a:spcBef>
                          <a:spcPts val="0"/>
                        </a:spcBef>
                        <a:spcAft>
                          <a:spcPts val="0"/>
                        </a:spcAft>
                        <a:buNone/>
                      </a:pPr>
                      <a:r>
                        <a:rPr lang="en" sz="1300"/>
                        <a:t>Paper Details</a:t>
                      </a:r>
                      <a:endParaRPr sz="1300"/>
                    </a:p>
                  </a:txBody>
                  <a:tcPr marL="91425" marR="91425" marT="91425" marB="91425"/>
                </a:tc>
                <a:tc>
                  <a:txBody>
                    <a:bodyPr/>
                    <a:lstStyle/>
                    <a:p>
                      <a:pPr marL="0" lvl="0" indent="0" algn="l" rtl="0">
                        <a:spcBef>
                          <a:spcPts val="0"/>
                        </a:spcBef>
                        <a:spcAft>
                          <a:spcPts val="0"/>
                        </a:spcAft>
                        <a:buNone/>
                      </a:pPr>
                      <a:r>
                        <a:rPr lang="en" sz="1300"/>
                        <a:t>Methodology</a:t>
                      </a:r>
                      <a:endParaRPr sz="1300"/>
                    </a:p>
                  </a:txBody>
                  <a:tcPr marL="91425" marR="91425" marT="91425" marB="91425"/>
                </a:tc>
                <a:tc>
                  <a:txBody>
                    <a:bodyPr/>
                    <a:lstStyle/>
                    <a:p>
                      <a:pPr marL="0" lvl="0" indent="0" algn="l" rtl="0">
                        <a:spcBef>
                          <a:spcPts val="0"/>
                        </a:spcBef>
                        <a:spcAft>
                          <a:spcPts val="0"/>
                        </a:spcAft>
                        <a:buNone/>
                      </a:pPr>
                      <a:r>
                        <a:rPr lang="en" sz="1300"/>
                        <a:t>Inference Points</a:t>
                      </a:r>
                      <a:endParaRPr sz="1300"/>
                    </a:p>
                  </a:txBody>
                  <a:tcPr marL="91425" marR="91425" marT="91425" marB="91425"/>
                </a:tc>
                <a:extLst>
                  <a:ext uri="{0D108BD9-81ED-4DB2-BD59-A6C34878D82A}">
                    <a16:rowId xmlns:a16="http://schemas.microsoft.com/office/drawing/2014/main" val="10000"/>
                  </a:ext>
                </a:extLst>
              </a:tr>
              <a:tr h="4091900">
                <a:tc>
                  <a:txBody>
                    <a:bodyPr/>
                    <a:lstStyle/>
                    <a:p>
                      <a:pPr marL="0" lvl="0" indent="0" algn="l" rtl="0">
                        <a:spcBef>
                          <a:spcPts val="0"/>
                        </a:spcBef>
                        <a:spcAft>
                          <a:spcPts val="0"/>
                        </a:spcAft>
                        <a:buNone/>
                      </a:pPr>
                      <a:r>
                        <a:rPr lang="en" dirty="0"/>
                        <a:t>6.</a:t>
                      </a:r>
                      <a:endParaRPr dirty="0"/>
                    </a:p>
                  </a:txBody>
                  <a:tcPr marL="91425" marR="91425" marT="91425" marB="91425"/>
                </a:tc>
                <a:tc>
                  <a:txBody>
                    <a:bodyPr/>
                    <a:lstStyle/>
                    <a:p>
                      <a:pPr marL="0" lvl="0" indent="0" algn="l" rtl="0">
                        <a:spcBef>
                          <a:spcPts val="0"/>
                        </a:spcBef>
                        <a:spcAft>
                          <a:spcPts val="0"/>
                        </a:spcAft>
                        <a:buNone/>
                      </a:pPr>
                      <a:r>
                        <a:rPr lang="en"/>
                        <a:t>Predictive Analysis of HR Salary using Machine Learning Techniques</a:t>
                      </a: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highlight>
                            <a:srgbClr val="FFFFFF"/>
                          </a:highlight>
                        </a:rPr>
                        <a:t>- Ritvik Voleti, Bappaditya Jana</a:t>
                      </a:r>
                      <a:endParaRPr sz="1700"/>
                    </a:p>
                    <a:p>
                      <a:pPr marL="0" lvl="0" indent="0" algn="l" rtl="0">
                        <a:spcBef>
                          <a:spcPts val="0"/>
                        </a:spcBef>
                        <a:spcAft>
                          <a:spcPts val="0"/>
                        </a:spcAft>
                        <a:buNone/>
                      </a:pPr>
                      <a:endParaRPr/>
                    </a:p>
                  </a:txBody>
                  <a:tcPr marL="91425" marR="91425" marT="91425" marB="91425"/>
                </a:tc>
                <a:tc>
                  <a:txBody>
                    <a:bodyPr/>
                    <a:lstStyle/>
                    <a:p>
                      <a:pPr marL="0" lvl="0" indent="0" algn="just" rtl="0">
                        <a:lnSpc>
                          <a:spcPct val="115000"/>
                        </a:lnSpc>
                        <a:spcBef>
                          <a:spcPts val="0"/>
                        </a:spcBef>
                        <a:spcAft>
                          <a:spcPts val="0"/>
                        </a:spcAft>
                        <a:buNone/>
                      </a:pPr>
                      <a:r>
                        <a:rPr lang="en" sz="1300">
                          <a:solidFill>
                            <a:schemeClr val="dk1"/>
                          </a:solidFill>
                          <a:highlight>
                            <a:srgbClr val="FFFFFF"/>
                          </a:highlight>
                        </a:rPr>
                        <a:t>T</a:t>
                      </a:r>
                      <a:r>
                        <a:rPr lang="en"/>
                        <a:t>he process of predictive analysis begins with importing the necessary Python libraries like Numpy, Pandas, Sklearn, etc, and then performing data mining over the dataset which is to be trained thereafter by using Logistic Regression and SVM. Once it is trained, comparison using Classification Report is executed and if a user gives a new input the model has the capability to predict the salary .</a:t>
                      </a:r>
                      <a:endParaRPr/>
                    </a:p>
                    <a:p>
                      <a:pPr marL="0" lvl="0" indent="0" algn="l" rtl="0">
                        <a:spcBef>
                          <a:spcPts val="1600"/>
                        </a:spcBef>
                        <a:spcAft>
                          <a:spcPts val="0"/>
                        </a:spcAft>
                        <a:buClr>
                          <a:schemeClr val="dk1"/>
                        </a:buClr>
                        <a:buSzPts val="1100"/>
                        <a:buFont typeface="Arial"/>
                        <a:buNone/>
                      </a:pPr>
                      <a:r>
                        <a:rPr lang="en"/>
                        <a:t>This paper is driven using 2 Machine Learning algorithms i.e Logistic Regression and Support Vector Machine.</a:t>
                      </a:r>
                      <a:endParaRPr sz="1300">
                        <a:solidFill>
                          <a:schemeClr val="dk1"/>
                        </a:solidFill>
                        <a:highlight>
                          <a:srgbClr val="FFFFFF"/>
                        </a:highlight>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dirty="0">
                          <a:solidFill>
                            <a:schemeClr val="dk1"/>
                          </a:solidFill>
                          <a:highlight>
                            <a:srgbClr val="FFFFFF"/>
                          </a:highlight>
                        </a:rPr>
                        <a:t>The algorithms used are Logistic Regression and Support Vector Machines to train and perform predictions using the ML model.Out of the two, it is Support Vector Machine which is more accurate with an accuracy (F1- Score) of 89% accuracy for salary&lt;=50K and 57% for salary&gt;50K. </a:t>
                      </a:r>
                      <a:endParaRPr sz="1700" dirty="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aphicFrame>
        <p:nvGraphicFramePr>
          <p:cNvPr id="89" name="Google Shape;89;p20"/>
          <p:cNvGraphicFramePr/>
          <p:nvPr>
            <p:extLst>
              <p:ext uri="{D42A27DB-BD31-4B8C-83A1-F6EECF244321}">
                <p14:modId xmlns:p14="http://schemas.microsoft.com/office/powerpoint/2010/main" val="1265119444"/>
              </p:ext>
            </p:extLst>
          </p:nvPr>
        </p:nvGraphicFramePr>
        <p:xfrm>
          <a:off x="334200" y="140270"/>
          <a:ext cx="8589900" cy="4822550"/>
        </p:xfrm>
        <a:graphic>
          <a:graphicData uri="http://schemas.openxmlformats.org/drawingml/2006/table">
            <a:tbl>
              <a:tblPr>
                <a:noFill/>
                <a:tableStyleId>{C441BEAD-30D5-474B-A972-4A8CBB8A8ECD}</a:tableStyleId>
              </a:tblPr>
              <a:tblGrid>
                <a:gridCol w="474550">
                  <a:extLst>
                    <a:ext uri="{9D8B030D-6E8A-4147-A177-3AD203B41FA5}">
                      <a16:colId xmlns:a16="http://schemas.microsoft.com/office/drawing/2014/main" val="20000"/>
                    </a:ext>
                  </a:extLst>
                </a:gridCol>
                <a:gridCol w="1704225">
                  <a:extLst>
                    <a:ext uri="{9D8B030D-6E8A-4147-A177-3AD203B41FA5}">
                      <a16:colId xmlns:a16="http://schemas.microsoft.com/office/drawing/2014/main" val="20001"/>
                    </a:ext>
                  </a:extLst>
                </a:gridCol>
                <a:gridCol w="2819300">
                  <a:extLst>
                    <a:ext uri="{9D8B030D-6E8A-4147-A177-3AD203B41FA5}">
                      <a16:colId xmlns:a16="http://schemas.microsoft.com/office/drawing/2014/main" val="20002"/>
                    </a:ext>
                  </a:extLst>
                </a:gridCol>
                <a:gridCol w="3591825">
                  <a:extLst>
                    <a:ext uri="{9D8B030D-6E8A-4147-A177-3AD203B41FA5}">
                      <a16:colId xmlns:a16="http://schemas.microsoft.com/office/drawing/2014/main" val="20003"/>
                    </a:ext>
                  </a:extLst>
                </a:gridCol>
              </a:tblGrid>
              <a:tr h="642475">
                <a:tc>
                  <a:txBody>
                    <a:bodyPr/>
                    <a:lstStyle/>
                    <a:p>
                      <a:pPr marL="0" lvl="0" indent="0" algn="l" rtl="0">
                        <a:spcBef>
                          <a:spcPts val="0"/>
                        </a:spcBef>
                        <a:spcAft>
                          <a:spcPts val="0"/>
                        </a:spcAft>
                        <a:buNone/>
                      </a:pPr>
                      <a:r>
                        <a:rPr lang="en" sz="1300"/>
                        <a:t>Sr. No.</a:t>
                      </a:r>
                      <a:endParaRPr sz="1300"/>
                    </a:p>
                  </a:txBody>
                  <a:tcPr marL="91425" marR="91425" marT="91425" marB="91425"/>
                </a:tc>
                <a:tc>
                  <a:txBody>
                    <a:bodyPr/>
                    <a:lstStyle/>
                    <a:p>
                      <a:pPr marL="0" lvl="0" indent="0" algn="l" rtl="0">
                        <a:spcBef>
                          <a:spcPts val="0"/>
                        </a:spcBef>
                        <a:spcAft>
                          <a:spcPts val="0"/>
                        </a:spcAft>
                        <a:buNone/>
                      </a:pPr>
                      <a:r>
                        <a:rPr lang="en" sz="1300"/>
                        <a:t>Paper Details</a:t>
                      </a:r>
                      <a:endParaRPr sz="1300"/>
                    </a:p>
                  </a:txBody>
                  <a:tcPr marL="91425" marR="91425" marT="91425" marB="91425"/>
                </a:tc>
                <a:tc>
                  <a:txBody>
                    <a:bodyPr/>
                    <a:lstStyle/>
                    <a:p>
                      <a:pPr marL="0" lvl="0" indent="0" algn="l" rtl="0">
                        <a:spcBef>
                          <a:spcPts val="0"/>
                        </a:spcBef>
                        <a:spcAft>
                          <a:spcPts val="0"/>
                        </a:spcAft>
                        <a:buNone/>
                      </a:pPr>
                      <a:r>
                        <a:rPr lang="en" sz="1300"/>
                        <a:t>Methodology</a:t>
                      </a:r>
                      <a:endParaRPr sz="1300"/>
                    </a:p>
                  </a:txBody>
                  <a:tcPr marL="91425" marR="91425" marT="91425" marB="91425"/>
                </a:tc>
                <a:tc>
                  <a:txBody>
                    <a:bodyPr/>
                    <a:lstStyle/>
                    <a:p>
                      <a:pPr marL="0" lvl="0" indent="0" algn="l" rtl="0">
                        <a:spcBef>
                          <a:spcPts val="0"/>
                        </a:spcBef>
                        <a:spcAft>
                          <a:spcPts val="0"/>
                        </a:spcAft>
                        <a:buNone/>
                      </a:pPr>
                      <a:r>
                        <a:rPr lang="en" sz="1300"/>
                        <a:t>Inference Points</a:t>
                      </a:r>
                      <a:endParaRPr sz="1300"/>
                    </a:p>
                  </a:txBody>
                  <a:tcPr marL="91425" marR="91425" marT="91425" marB="91425"/>
                </a:tc>
                <a:extLst>
                  <a:ext uri="{0D108BD9-81ED-4DB2-BD59-A6C34878D82A}">
                    <a16:rowId xmlns:a16="http://schemas.microsoft.com/office/drawing/2014/main" val="10000"/>
                  </a:ext>
                </a:extLst>
              </a:tr>
              <a:tr h="4180075">
                <a:tc>
                  <a:txBody>
                    <a:bodyPr/>
                    <a:lstStyle/>
                    <a:p>
                      <a:pPr marL="0" lvl="0" indent="0" algn="l" rtl="0">
                        <a:spcBef>
                          <a:spcPts val="0"/>
                        </a:spcBef>
                        <a:spcAft>
                          <a:spcPts val="0"/>
                        </a:spcAft>
                        <a:buNone/>
                      </a:pPr>
                      <a:r>
                        <a:rPr lang="en" dirty="0"/>
                        <a:t>7.</a:t>
                      </a:r>
                      <a:endParaRPr dirty="0"/>
                    </a:p>
                  </a:txBody>
                  <a:tcPr marL="91425" marR="91425" marT="91425" marB="91425"/>
                </a:tc>
                <a:tc>
                  <a:txBody>
                    <a:bodyPr/>
                    <a:lstStyle/>
                    <a:p>
                      <a:pPr marL="0" lvl="0" indent="0" algn="l" rtl="0">
                        <a:spcBef>
                          <a:spcPts val="0"/>
                        </a:spcBef>
                        <a:spcAft>
                          <a:spcPts val="0"/>
                        </a:spcAft>
                        <a:buNone/>
                      </a:pPr>
                      <a:r>
                        <a:rPr lang="en" sz="1200" b="1"/>
                        <a:t>PREDICTION - NATION </a:t>
                      </a:r>
                      <a:endParaRPr sz="1200" b="1"/>
                    </a:p>
                    <a:p>
                      <a:pPr marL="0" lvl="0" indent="0" algn="l" rtl="0">
                        <a:spcBef>
                          <a:spcPts val="0"/>
                        </a:spcBef>
                        <a:spcAft>
                          <a:spcPts val="0"/>
                        </a:spcAft>
                        <a:buNone/>
                      </a:pPr>
                      <a:r>
                        <a:rPr lang="en" sz="1200" b="1"/>
                        <a:t>Skill Based Salary Prediction For Freshers.</a:t>
                      </a:r>
                      <a:endParaRPr sz="1200" b="1"/>
                    </a:p>
                    <a:p>
                      <a:pPr marL="0" lvl="0" indent="0" algn="l" rtl="0">
                        <a:spcBef>
                          <a:spcPts val="0"/>
                        </a:spcBef>
                        <a:spcAft>
                          <a:spcPts val="0"/>
                        </a:spcAft>
                        <a:buNone/>
                      </a:pPr>
                      <a:endParaRPr sz="1200"/>
                    </a:p>
                    <a:p>
                      <a:pPr marL="0" lvl="0" indent="0" algn="l" rtl="0">
                        <a:spcBef>
                          <a:spcPts val="0"/>
                        </a:spcBef>
                        <a:spcAft>
                          <a:spcPts val="0"/>
                        </a:spcAft>
                        <a:buNone/>
                      </a:pPr>
                      <a:r>
                        <a:rPr lang="en" sz="1200"/>
                        <a:t>-Anuj More, Amay Naik and Sarita Rathod.</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-2021 </a:t>
                      </a:r>
                      <a:r>
                        <a:rPr lang="en" sz="1200" i="1">
                          <a:highlight>
                            <a:srgbClr val="FFFFFF"/>
                          </a:highlight>
                        </a:rPr>
                        <a:t>Proceedings of the 4th International Conference on Advances in Science &amp; Technology (ICAST2021)</a:t>
                      </a:r>
                      <a:endParaRPr sz="1200"/>
                    </a:p>
                  </a:txBody>
                  <a:tcPr marL="91425" marR="91425" marT="91425" marB="91425"/>
                </a:tc>
                <a:tc>
                  <a:txBody>
                    <a:bodyPr/>
                    <a:lstStyle/>
                    <a:p>
                      <a:pPr marL="0" lvl="0" indent="0" algn="l" rtl="0">
                        <a:spcBef>
                          <a:spcPts val="0"/>
                        </a:spcBef>
                        <a:spcAft>
                          <a:spcPts val="0"/>
                        </a:spcAft>
                        <a:buNone/>
                      </a:pPr>
                      <a:r>
                        <a:rPr lang="en" sz="1200"/>
                        <a:t>The goal of this paper is to forecast a worker's wage based on his or her talents and work experience in that field. Sentiment analysis is used in the study to categorise information depending on how positive, neutral, or negative it is perceived to be using an algorithm.</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The problem in the paper is a regression problem, with income as the dependent variable and the rest of the factors as independent variables. The WQRF, a new RF algorithm based on the weighted F-measure, is proposed in this paper. Different algorithms, such as Random forest, Random tree, Linear Regression and Gaussian Processes are compared in this paper.</a:t>
                      </a:r>
                      <a:endParaRPr/>
                    </a:p>
                  </a:txBody>
                  <a:tcPr marL="91425" marR="91425" marT="91425" marB="91425"/>
                </a:tc>
                <a:tc>
                  <a:txBody>
                    <a:bodyPr/>
                    <a:lstStyle/>
                    <a:p>
                      <a:pPr marL="0" lvl="0" indent="0" algn="l" rtl="0">
                        <a:spcBef>
                          <a:spcPts val="0"/>
                        </a:spcBef>
                        <a:spcAft>
                          <a:spcPts val="0"/>
                        </a:spcAft>
                        <a:buNone/>
                      </a:pPr>
                      <a:r>
                        <a:rPr lang="en" sz="1200" dirty="0"/>
                        <a:t>The paper's main goal is to accurately estimate wage results. First, data is gathered from a variety of open-source platforms. The model has been trained to provide specific outcomes. The model is then optimised and deployed for further use where</a:t>
                      </a:r>
                      <a:endParaRPr sz="1200" dirty="0"/>
                    </a:p>
                    <a:p>
                      <a:pPr marL="0" lvl="0" indent="0" algn="l" rtl="0">
                        <a:spcBef>
                          <a:spcPts val="0"/>
                        </a:spcBef>
                        <a:spcAft>
                          <a:spcPts val="0"/>
                        </a:spcAft>
                        <a:buNone/>
                      </a:pPr>
                      <a:r>
                        <a:rPr lang="en" sz="1200" dirty="0"/>
                        <a:t>The sentiment and subjectivity result will be displayed along the predicted salary. </a:t>
                      </a:r>
                      <a:endParaRPr sz="1200" dirty="0"/>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r>
                        <a:rPr lang="en" sz="1200" dirty="0">
                          <a:solidFill>
                            <a:schemeClr val="dk1"/>
                          </a:solidFill>
                        </a:rPr>
                        <a:t>Different factors in this paper were calculated for every algorithm such as Mean absolute error (MAE), Root mean square error (RMSE), Relative absolute error (RAE) and Root relative squared error (RRSE). </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r>
                        <a:rPr lang="en" sz="1200" dirty="0">
                          <a:solidFill>
                            <a:schemeClr val="dk1"/>
                          </a:solidFill>
                        </a:rPr>
                        <a:t>Linear Regression has a 94.29 percent accuracy rate, while Random Forest has a 91.07 percent accuracy rate. These two algorithms were found to be the most accurate of the bunch.</a:t>
                      </a:r>
                      <a:endParaRPr sz="1200" dirty="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3222</Words>
  <Application>Microsoft Office PowerPoint</Application>
  <PresentationFormat>On-screen Show (16:9)</PresentationFormat>
  <Paragraphs>237</Paragraphs>
  <Slides>16</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Times New Roman</vt:lpstr>
      <vt:lpstr>Roboto</vt:lpstr>
      <vt:lpstr>Arial</vt:lpstr>
      <vt:lpstr>Simple Light</vt:lpstr>
      <vt:lpstr>Engineering Graduate Salary Prediction using Principal Component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Graduate Salary Prediction using Principal Component Analysis</dc:title>
  <cp:lastModifiedBy>Shruti Singh</cp:lastModifiedBy>
  <cp:revision>2</cp:revision>
  <dcterms:modified xsi:type="dcterms:W3CDTF">2023-03-22T16:46:52Z</dcterms:modified>
</cp:coreProperties>
</file>