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22"/>
  </p:notesMasterIdLst>
  <p:handoutMasterIdLst>
    <p:handoutMasterId r:id="rId23"/>
  </p:handoutMasterIdLst>
  <p:sldIdLst>
    <p:sldId id="410" r:id="rId5"/>
    <p:sldId id="383" r:id="rId6"/>
    <p:sldId id="412" r:id="rId7"/>
    <p:sldId id="391" r:id="rId8"/>
    <p:sldId id="414" r:id="rId9"/>
    <p:sldId id="397" r:id="rId10"/>
    <p:sldId id="416" r:id="rId11"/>
    <p:sldId id="421" r:id="rId12"/>
    <p:sldId id="418" r:id="rId13"/>
    <p:sldId id="419" r:id="rId14"/>
    <p:sldId id="408" r:id="rId15"/>
    <p:sldId id="404" r:id="rId16"/>
    <p:sldId id="422" r:id="rId17"/>
    <p:sldId id="423" r:id="rId18"/>
    <p:sldId id="424" r:id="rId19"/>
    <p:sldId id="420" r:id="rId20"/>
    <p:sldId id="39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DD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6327" autoAdjust="0"/>
  </p:normalViewPr>
  <p:slideViewPr>
    <p:cSldViewPr snapToGrid="0">
      <p:cViewPr varScale="1">
        <p:scale>
          <a:sx n="66" d="100"/>
          <a:sy n="66" d="100"/>
        </p:scale>
        <p:origin x="668" y="3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58" d="100"/>
          <a:sy n="58" d="100"/>
        </p:scale>
        <p:origin x="3240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F6756E-81DA-9FAC-70D8-556F658BDD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EDD12-BCD5-485B-BCBC-34BB01D7923C}" type="datetimeFigureOut">
              <a:rPr lang="en-US" smtClean="0"/>
              <a:t>10/28/2024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1D415-D05A-7067-CCD3-457153D96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C230DF-5933-439D-898F-38E9AC9BA68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97095E3-54D2-CFD2-4F49-7536FC8641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8" name="Header Placeholder 7">
            <a:extLst>
              <a:ext uri="{FF2B5EF4-FFF2-40B4-BE49-F238E27FC236}">
                <a16:creationId xmlns:a16="http://schemas.microsoft.com/office/drawing/2014/main" id="{521EE01A-C0B5-5ECF-96DD-768F86AA15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10/28/2024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4538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4027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1837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5968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3229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620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3965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9231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416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5900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2765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6537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BBC04D-2568-C19F-6211-ABA7996CBC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BBD96A4-D432-FA69-5E46-4DF91D77CA9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F639921-CFBB-DE6F-31EB-81B758CA02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53E3F8-8185-F97B-2F08-1F44FCE2A5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7777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3822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0362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1263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32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CF555767-B3D8-BD57-1D42-7F6E1E668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9" name="Freeform 13">
              <a:extLst>
                <a:ext uri="{FF2B5EF4-FFF2-40B4-BE49-F238E27FC236}">
                  <a16:creationId xmlns:a16="http://schemas.microsoft.com/office/drawing/2014/main" id="{BC972B6D-098C-52F6-E990-52623B368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F0D3EE3-9A8C-531D-1EEE-1AFAB9F3B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A2BE192C-1768-890B-EC1B-5ED6E1F82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70935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584005"/>
            <a:ext cx="2825115" cy="3999060"/>
          </a:xfrm>
        </p:spPr>
        <p:txBody>
          <a:bodyPr lIns="0" tIns="27432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457200" indent="0">
              <a:spcBef>
                <a:spcPts val="1800"/>
              </a:spcBef>
              <a:buNone/>
              <a:defRPr sz="2000"/>
            </a:lvl2pPr>
            <a:lvl3pPr marL="914400" indent="0">
              <a:spcBef>
                <a:spcPts val="1800"/>
              </a:spcBef>
              <a:buNone/>
              <a:defRPr sz="2000"/>
            </a:lvl3pPr>
            <a:lvl4pPr marL="1371600" indent="0">
              <a:spcBef>
                <a:spcPts val="1800"/>
              </a:spcBef>
              <a:buNone/>
              <a:defRPr sz="2000"/>
            </a:lvl4pPr>
            <a:lvl5pPr marL="1828800" indent="0">
              <a:spcBef>
                <a:spcPts val="1800"/>
              </a:spcBef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70934" y="584005"/>
            <a:ext cx="7926705" cy="399906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4329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5523" y="2676525"/>
            <a:ext cx="5746750" cy="359747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20000" y="2676525"/>
            <a:ext cx="3947160" cy="3597470"/>
          </a:xfrm>
        </p:spPr>
        <p:txBody>
          <a:bodyPr lIns="0">
            <a:normAutofit/>
          </a:bodyPr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>
              <a:spcBef>
                <a:spcPts val="18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9744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94360" y="2628629"/>
            <a:ext cx="10972800" cy="363674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10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flipH="1" flipV="1">
            <a:off x="6092752" y="0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8B149C6-5AAC-B8E5-5411-EA38821F6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27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186153BD-9D2B-47EB-3553-1D3F6663B2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4359" y="2281918"/>
            <a:ext cx="6787747" cy="3708517"/>
          </a:xfrm>
        </p:spPr>
        <p:txBody>
          <a:bodyPr lIns="0" tIns="228600" rIns="0" bIns="0">
            <a:normAutofit/>
          </a:bodyPr>
          <a:lstStyle>
            <a:lvl1pPr marL="283464" indent="-283464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en-US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indent="-283464">
              <a:spcBef>
                <a:spcPts val="6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id="{D80CCC8F-9CF1-9621-04EB-DFA68FEE42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42" name="Date Placeholder 41">
            <a:extLst>
              <a:ext uri="{FF2B5EF4-FFF2-40B4-BE49-F238E27FC236}">
                <a16:creationId xmlns:a16="http://schemas.microsoft.com/office/drawing/2014/main" id="{29CE2856-DB8F-5603-C085-74C70560FAC8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79826C1-7A52-DA25-F422-EE62DED7D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055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08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6BA398-1ED2-1FCA-63B9-8915A8C7A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169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9973BC6-F6E5-0B3B-C8AB-0AC4020D4E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1113"/>
            <a:ext cx="5791200" cy="6880226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9835" y="456860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9169ED6-4B82-6844-119F-AC15CDF2D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91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57F1500-1A16-D1EF-4F0C-030852B29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2D07A0BE-3890-193E-9439-F294E61A7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1" name="Freeform 19">
              <a:extLst>
                <a:ext uri="{FF2B5EF4-FFF2-40B4-BE49-F238E27FC236}">
                  <a16:creationId xmlns:a16="http://schemas.microsoft.com/office/drawing/2014/main" id="{C05217ED-C258-E6CE-BA7F-28A6EA41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20">
              <a:extLst>
                <a:ext uri="{FF2B5EF4-FFF2-40B4-BE49-F238E27FC236}">
                  <a16:creationId xmlns:a16="http://schemas.microsoft.com/office/drawing/2014/main" id="{F3E11A1F-14DD-BA35-D7D7-4D4ADEAA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21">
              <a:extLst>
                <a:ext uri="{FF2B5EF4-FFF2-40B4-BE49-F238E27FC236}">
                  <a16:creationId xmlns:a16="http://schemas.microsoft.com/office/drawing/2014/main" id="{F14541B0-973F-7E21-1019-D2FB83C8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6FE0DC0-B0D7-F4D6-8038-177AD7A8C2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7600" y="2282008"/>
            <a:ext cx="7810500" cy="3699328"/>
          </a:xfrm>
        </p:spPr>
        <p:txBody>
          <a:bodyPr lIns="0" tIns="228600" rIns="0" bIns="0">
            <a:normAutofit/>
          </a:bodyPr>
          <a:lstStyle>
            <a:lvl1pPr marL="283464" indent="-283464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ED58739-4346-5104-B1AC-89ED035912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272B8D-F380-9F1A-C8E6-BDD2352B1763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2964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9905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14DA3C5-63E4-BAFB-1D68-47F71EEEE53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9436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BD11386D-847E-8CF5-E56A-42E80A65A0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881898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056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2E558A9-6DD6-E21D-3A8F-6707E1DD1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2" name="AutoShape 24">
              <a:extLst>
                <a:ext uri="{FF2B5EF4-FFF2-40B4-BE49-F238E27FC236}">
                  <a16:creationId xmlns:a16="http://schemas.microsoft.com/office/drawing/2014/main" id="{3FC994E4-318C-1E66-B4E4-8F8FD08E0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17C00E6B-F625-6D6C-8364-9DD9F3C36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C6197B87-4F65-7981-9463-84830CD36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86AA517C-7217-D864-B7E7-40984A288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524013C6-491C-CAA2-5BD6-7C7359671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47460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457201"/>
            <a:ext cx="5198269" cy="2305050"/>
          </a:xfrm>
        </p:spPr>
        <p:txBody>
          <a:bodyPr lIns="0" tIns="274320">
            <a:normAutofit/>
          </a:bodyPr>
          <a:lstStyle>
            <a:lvl1pPr marL="457200" indent="-457200">
              <a:spcBef>
                <a:spcPts val="1800"/>
              </a:spcBef>
              <a:buFont typeface="+mj-lt"/>
              <a:buAutoNum type="arabicPeriod"/>
              <a:defRPr sz="2000"/>
            </a:lvl1pPr>
            <a:lvl2pPr marL="914400" indent="-457200">
              <a:spcBef>
                <a:spcPts val="1800"/>
              </a:spcBef>
              <a:buFont typeface="+mj-lt"/>
              <a:buAutoNum type="alphaLcPeriod"/>
              <a:defRPr sz="2000"/>
            </a:lvl2pPr>
            <a:lvl3pPr marL="1371600" indent="-457200">
              <a:spcBef>
                <a:spcPts val="1800"/>
              </a:spcBef>
              <a:buFont typeface="+mj-lt"/>
              <a:buAutoNum type="arabicParenR"/>
              <a:defRPr sz="2000"/>
            </a:lvl3pPr>
            <a:lvl4pPr marL="1371600" indent="0">
              <a:spcBef>
                <a:spcPts val="1800"/>
              </a:spcBef>
              <a:buFont typeface="+mj-lt"/>
              <a:buNone/>
              <a:defRPr sz="2000"/>
            </a:lvl4pPr>
            <a:lvl5pPr marL="2286000" indent="-457200">
              <a:spcBef>
                <a:spcPts val="1800"/>
              </a:spcBef>
              <a:buFont typeface="+mj-lt"/>
              <a:buAutoNum type="arabi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endParaRPr lang="en-US" dirty="0"/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3AC171DA-232D-44C1-6B93-40BACB298F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810595"/>
            <a:ext cx="5198269" cy="3319513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4606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1EF4505D-6803-3813-7738-04996342781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94360" y="3279579"/>
            <a:ext cx="5044440" cy="2994415"/>
          </a:xfrm>
        </p:spPr>
        <p:txBody>
          <a:bodyPr lIns="0" tIns="22860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997459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658637A-5D36-6127-19BC-C203E23FA4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118225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9319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436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698" r:id="rId2"/>
    <p:sldLayoutId id="2147483710" r:id="rId3"/>
    <p:sldLayoutId id="2147483700" r:id="rId4"/>
    <p:sldLayoutId id="2147483701" r:id="rId5"/>
    <p:sldLayoutId id="2147483659" r:id="rId6"/>
    <p:sldLayoutId id="2147483709" r:id="rId7"/>
    <p:sldLayoutId id="2147483708" r:id="rId8"/>
    <p:sldLayoutId id="2147483707" r:id="rId9"/>
    <p:sldLayoutId id="2147483706" r:id="rId10"/>
    <p:sldLayoutId id="2147483705" r:id="rId11"/>
    <p:sldLayoutId id="2147483704" r:id="rId12"/>
    <p:sldLayoutId id="2147483703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83464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1.tmp"/><Relationship Id="rId4" Type="http://schemas.openxmlformats.org/officeDocument/2006/relationships/image" Target="../media/image10.tm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tm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tm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tm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tm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1D9D6-2977-ABCD-FDF8-51AFA5064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9904" y="411479"/>
            <a:ext cx="5486400" cy="3291840"/>
          </a:xfrm>
        </p:spPr>
        <p:txBody>
          <a:bodyPr anchor="b">
            <a:normAutofit/>
          </a:bodyPr>
          <a:lstStyle/>
          <a:p>
            <a:r>
              <a:rPr lang="en-US" dirty="0"/>
              <a:t>Employee Management System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41FBF405-0F29-1ACF-E6AB-BE9B4E37483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09905" y="4549552"/>
            <a:ext cx="5486400" cy="1645920"/>
          </a:xfrm>
        </p:spPr>
        <p:txBody>
          <a:bodyPr/>
          <a:lstStyle/>
          <a:p>
            <a:endParaRPr lang="en-US" sz="2000" dirty="0"/>
          </a:p>
          <a:p>
            <a:r>
              <a:rPr lang="en-US" sz="2000" dirty="0"/>
              <a:t>Shruti Anandas</a:t>
            </a:r>
          </a:p>
          <a:p>
            <a:r>
              <a:rPr lang="en-US" sz="2000" dirty="0"/>
              <a:t>Employee ID: 207015</a:t>
            </a:r>
          </a:p>
          <a:p>
            <a:r>
              <a:rPr lang="en-US" sz="2000" dirty="0"/>
              <a:t>shruti.anandas@amdocs.com</a:t>
            </a:r>
          </a:p>
        </p:txBody>
      </p:sp>
    </p:spTree>
    <p:extLst>
      <p:ext uri="{BB962C8B-B14F-4D97-AF65-F5344CB8AC3E}">
        <p14:creationId xmlns:p14="http://schemas.microsoft.com/office/powerpoint/2010/main" val="3390304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45D3755-C3E2-975E-DE68-CDECC4B52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/>
          <a:lstStyle/>
          <a:p>
            <a:r>
              <a:rPr lang="en-US" dirty="0"/>
              <a:t>Delete Operation 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78CEA4F-D72A-C069-6A51-328B103CA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7E473402-19FD-A5B0-5CB6-E5F3926D3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79D1CAD-2EA2-9376-7B64-0C3AC590F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16F8906-918C-BE0B-A4AB-6A1D48150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61176186-B8E9-6CB3-0962-20DD60C559DB}"/>
              </a:ext>
            </a:extLst>
          </p:cNvPr>
          <p:cNvSpPr txBox="1"/>
          <p:nvPr/>
        </p:nvSpPr>
        <p:spPr>
          <a:xfrm>
            <a:off x="8749382" y="6375045"/>
            <a:ext cx="1279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Workbench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8D34A2-BCB7-8980-89D8-3EBF851A6B5E}"/>
              </a:ext>
            </a:extLst>
          </p:cNvPr>
          <p:cNvSpPr txBox="1"/>
          <p:nvPr/>
        </p:nvSpPr>
        <p:spPr>
          <a:xfrm>
            <a:off x="2776640" y="1954069"/>
            <a:ext cx="2389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Delete Employee No. 5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6224FD-F5BC-E6C0-B933-2A42FD4D12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" y="3180025"/>
            <a:ext cx="5866039" cy="26615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CBBA52A-A95F-B779-6176-CF03EBB90AF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49"/>
          <a:stretch/>
        </p:blipFill>
        <p:spPr>
          <a:xfrm>
            <a:off x="7626216" y="3577216"/>
            <a:ext cx="3841884" cy="284663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97E4519-08F6-FD18-E10F-15A54930874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351"/>
          <a:stretch/>
        </p:blipFill>
        <p:spPr>
          <a:xfrm>
            <a:off x="7455967" y="1381372"/>
            <a:ext cx="4012133" cy="1899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5523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346ED-721D-85EE-2F1B-A31D0912D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/>
          <a:lstStyle/>
          <a:p>
            <a:r>
              <a:rPr lang="en-US" dirty="0"/>
              <a:t>Logout                          Exist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7986E79-4E54-565D-019E-E194D81BF8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240" y="2931159"/>
            <a:ext cx="4607560" cy="235704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3E4978F-DFAD-B568-BB65-C9E9823C80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836180"/>
            <a:ext cx="4246740" cy="224909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B84442F-0BE7-5ADE-0C77-D26D9C4FD073}"/>
              </a:ext>
            </a:extLst>
          </p:cNvPr>
          <p:cNvSpPr txBox="1"/>
          <p:nvPr/>
        </p:nvSpPr>
        <p:spPr>
          <a:xfrm>
            <a:off x="507732" y="2368256"/>
            <a:ext cx="3444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Logging out &amp; Existing the system</a:t>
            </a:r>
          </a:p>
        </p:txBody>
      </p:sp>
    </p:spTree>
    <p:extLst>
      <p:ext uri="{BB962C8B-B14F-4D97-AF65-F5344CB8AC3E}">
        <p14:creationId xmlns:p14="http://schemas.microsoft.com/office/powerpoint/2010/main" val="8884842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59DC4-8B30-98A0-5BAB-C78BA4A4A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 anchor="b">
            <a:normAutofit/>
          </a:bodyPr>
          <a:lstStyle/>
          <a:p>
            <a:r>
              <a:rPr lang="en-US" dirty="0"/>
              <a:t>Code Walkthrough - Modules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E198AA-251D-4446-30C4-8F2FA7F6A72C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857258" y="2270125"/>
            <a:ext cx="4635306" cy="3597470"/>
          </a:xfrm>
        </p:spPr>
        <p:txBody>
          <a:bodyPr>
            <a:normAutofit/>
          </a:bodyPr>
          <a:lstStyle/>
          <a:p>
            <a:r>
              <a:rPr lang="en-I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Importing Required Modules</a:t>
            </a:r>
          </a:p>
          <a:p>
            <a:r>
              <a:rPr lang="en-IN" sz="1800" b="1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mysql.connector</a:t>
            </a:r>
            <a:r>
              <a:rPr lang="en-IN" sz="18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connect Python to a MySQL DB</a:t>
            </a:r>
          </a:p>
          <a:p>
            <a:r>
              <a:rPr lang="en-IN" sz="1800" b="1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hashlib</a:t>
            </a:r>
            <a:r>
              <a:rPr lang="en-IN" sz="18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	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store user passwords securely</a:t>
            </a:r>
          </a:p>
          <a:p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- SHA-256 hash</a:t>
            </a:r>
          </a:p>
          <a:p>
            <a:r>
              <a:rPr lang="en-I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Database Connection Setup</a:t>
            </a:r>
          </a:p>
          <a:p>
            <a:r>
              <a:rPr lang="en-IN" sz="1800" b="1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mysql.connector.connect</a:t>
            </a:r>
            <a:r>
              <a:rPr lang="en-IN" sz="18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 </a:t>
            </a:r>
          </a:p>
          <a:p>
            <a:r>
              <a:rPr lang="en-IN" sz="18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cursor = </a:t>
            </a:r>
            <a:r>
              <a:rPr lang="en-IN" sz="1800" b="1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conn.cursor</a:t>
            </a:r>
            <a:r>
              <a:rPr lang="en-IN" sz="18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 </a:t>
            </a:r>
            <a:r>
              <a:rPr lang="en-IN" sz="180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execute SQL queries</a:t>
            </a:r>
            <a:endParaRPr lang="en-IN" sz="1800" dirty="0">
              <a:solidFill>
                <a:schemeClr val="bg1">
                  <a:lumMod val="95000"/>
                  <a:lumOff val="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78DAB6E-3F98-EA4B-61FB-C8B77F391D6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433" b="70036"/>
          <a:stretch/>
        </p:blipFill>
        <p:spPr>
          <a:xfrm>
            <a:off x="594360" y="2651760"/>
            <a:ext cx="5891752" cy="2529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7688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59DC4-8B30-98A0-5BAB-C78BA4A4A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 anchor="b">
            <a:normAutofit/>
          </a:bodyPr>
          <a:lstStyle/>
          <a:p>
            <a:r>
              <a:rPr lang="en-US" dirty="0"/>
              <a:t>Hashing Function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E198AA-251D-4446-30C4-8F2FA7F6A72C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94360" y="3933124"/>
            <a:ext cx="4237522" cy="2409926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b="1" dirty="0"/>
              <a:t>Fixed size hash value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b="1" dirty="0"/>
              <a:t>Output is Unique for every input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b="1" dirty="0"/>
              <a:t>Protects against database leaks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b="1" dirty="0"/>
              <a:t>Irreversible hash ensures security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9C1A12E-DBCD-972C-9471-397966E0F93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182" b="61371"/>
          <a:stretch/>
        </p:blipFill>
        <p:spPr>
          <a:xfrm>
            <a:off x="594360" y="2409190"/>
            <a:ext cx="10456880" cy="1019810"/>
          </a:xfrm>
          <a:prstGeom prst="rect">
            <a:avLst/>
          </a:prstGeom>
        </p:spPr>
      </p:pic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D56B757C-85C4-20C9-C3AA-A36DD797EC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3229" y="3429000"/>
            <a:ext cx="6471106" cy="291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3927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59DC4-8B30-98A0-5BAB-C78BA4A4A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935678" cy="1494596"/>
          </a:xfrm>
        </p:spPr>
        <p:txBody>
          <a:bodyPr anchor="b">
            <a:normAutofit/>
          </a:bodyPr>
          <a:lstStyle/>
          <a:p>
            <a:r>
              <a:rPr lang="en-US" dirty="0"/>
              <a:t>Code Walkthrough – </a:t>
            </a:r>
            <a:r>
              <a:rPr lang="en-US" sz="4000" dirty="0"/>
              <a:t>User Registration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E198AA-251D-4446-30C4-8F2FA7F6A72C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7392585" y="2758220"/>
            <a:ext cx="4490827" cy="3109375"/>
          </a:xfrm>
        </p:spPr>
        <p:txBody>
          <a:bodyPr>
            <a:normAutofit/>
          </a:bodyPr>
          <a:lstStyle/>
          <a:p>
            <a:r>
              <a:rPr lang="en-US" dirty="0"/>
              <a:t>User Registration Function</a:t>
            </a:r>
          </a:p>
          <a:p>
            <a:r>
              <a:rPr lang="en-US" dirty="0"/>
              <a:t>User Login Function</a:t>
            </a:r>
          </a:p>
          <a:p>
            <a:r>
              <a:rPr lang="en-US" dirty="0"/>
              <a:t>Add Employee Function</a:t>
            </a:r>
          </a:p>
          <a:p>
            <a:r>
              <a:rPr lang="en-US" dirty="0"/>
              <a:t>View Employees Function</a:t>
            </a:r>
          </a:p>
          <a:p>
            <a:r>
              <a:rPr lang="en-US" dirty="0"/>
              <a:t>Update Employee Function</a:t>
            </a:r>
          </a:p>
          <a:p>
            <a:r>
              <a:rPr lang="en-US" dirty="0"/>
              <a:t>Delete Employee Function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25C7C2A-6831-630B-34E0-4B27928AB26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101" b="26585"/>
          <a:stretch/>
        </p:blipFill>
        <p:spPr>
          <a:xfrm>
            <a:off x="594360" y="2758220"/>
            <a:ext cx="6429257" cy="2621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5477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CEE5D-3F2C-64B7-D027-55E3477CE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8B4A3-9BE3-1B32-F11E-A685EE9A779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Error Handling Example:</a:t>
            </a:r>
          </a:p>
          <a:p>
            <a:pPr marL="0" indent="0">
              <a:buNone/>
            </a:pPr>
            <a:r>
              <a:rPr lang="en-US" sz="2000" b="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     try:</a:t>
            </a:r>
          </a:p>
          <a:p>
            <a:pPr marL="402336" lvl="1" indent="0">
              <a:buNone/>
            </a:pPr>
            <a:r>
              <a:rPr lang="en-US" dirty="0"/>
              <a:t>     </a:t>
            </a:r>
            <a:r>
              <a:rPr lang="en-US" dirty="0" err="1"/>
              <a:t>cursor.execute</a:t>
            </a:r>
            <a:r>
              <a:rPr lang="en-US" dirty="0"/>
              <a:t>(‘…’)</a:t>
            </a:r>
          </a:p>
          <a:p>
            <a:pPr marL="402336" lvl="1" indent="0">
              <a:buNone/>
            </a:pPr>
            <a:r>
              <a:rPr lang="en-US" dirty="0"/>
              <a:t>except </a:t>
            </a:r>
            <a:r>
              <a:rPr lang="en-US" dirty="0" err="1"/>
              <a:t>mysql.connector.Error</a:t>
            </a:r>
            <a:r>
              <a:rPr lang="en-US" dirty="0"/>
              <a:t> as err:</a:t>
            </a:r>
          </a:p>
          <a:p>
            <a:pPr marL="402336" lvl="1" indent="0">
              <a:buNone/>
            </a:pPr>
            <a:r>
              <a:rPr lang="en-US" dirty="0"/>
              <a:t>     print(</a:t>
            </a:r>
            <a:r>
              <a:rPr lang="en-US" dirty="0" err="1"/>
              <a:t>f’Error</a:t>
            </a:r>
            <a:r>
              <a:rPr lang="en-US" dirty="0"/>
              <a:t>:{err}’)</a:t>
            </a:r>
          </a:p>
          <a:p>
            <a:pPr marL="402336" lvl="1" indent="0">
              <a:buNone/>
            </a:pPr>
            <a:endParaRPr lang="en-US" dirty="0"/>
          </a:p>
          <a:p>
            <a:pPr marL="402336" lvl="1" indent="0">
              <a:buNone/>
            </a:pPr>
            <a:endParaRPr lang="en-US" dirty="0"/>
          </a:p>
          <a:p>
            <a:pPr lvl="1"/>
            <a:r>
              <a:rPr lang="en-US" dirty="0"/>
              <a:t>Prevent Program Crashes</a:t>
            </a:r>
          </a:p>
          <a:p>
            <a:pPr lvl="1"/>
            <a:r>
              <a:rPr lang="en-US" dirty="0"/>
              <a:t>Execute Alternative Code</a:t>
            </a:r>
          </a:p>
          <a:p>
            <a:pPr lvl="1"/>
            <a:r>
              <a:rPr lang="en-US" dirty="0"/>
              <a:t>Improves user experience by showing meaningful error messages.</a:t>
            </a:r>
          </a:p>
        </p:txBody>
      </p:sp>
    </p:spTree>
    <p:extLst>
      <p:ext uri="{BB962C8B-B14F-4D97-AF65-F5344CB8AC3E}">
        <p14:creationId xmlns:p14="http://schemas.microsoft.com/office/powerpoint/2010/main" val="13384565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59DC4-8B30-98A0-5BAB-C78BA4A4A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98408"/>
            <a:ext cx="10972800" cy="1574317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6FB3A-B62C-3DAB-4FD1-B4EBDD650AE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105662" y="2965283"/>
            <a:ext cx="9761260" cy="2954254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The project provides a solution for employee management with secure user authentication.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b="1" dirty="0"/>
              <a:t>Secure</a:t>
            </a:r>
            <a:r>
              <a:rPr lang="en-US" dirty="0"/>
              <a:t>: Implements hashing to protect sensitive employee information.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b="1" dirty="0"/>
              <a:t>Efficient Data Management</a:t>
            </a:r>
            <a:r>
              <a:rPr lang="en-US" dirty="0"/>
              <a:t>: Supports seamless CRUD operations for employee records.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b="1" dirty="0"/>
              <a:t>User-Friendly</a:t>
            </a:r>
            <a:r>
              <a:rPr lang="en-US" dirty="0"/>
              <a:t>: Combines Python’s simplicity with SQL for fast, easy data handling.</a:t>
            </a:r>
          </a:p>
        </p:txBody>
      </p:sp>
    </p:spTree>
    <p:extLst>
      <p:ext uri="{BB962C8B-B14F-4D97-AF65-F5344CB8AC3E}">
        <p14:creationId xmlns:p14="http://schemas.microsoft.com/office/powerpoint/2010/main" val="13815419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0C1B7-6E4E-3DEE-50C0-1CA3B14303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360" y="411479"/>
            <a:ext cx="5486400" cy="329184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E734F0-2DDD-AF70-F13D-F9E4C19294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94360" y="4549552"/>
            <a:ext cx="5486400" cy="1645920"/>
          </a:xfrm>
        </p:spPr>
        <p:txBody>
          <a:bodyPr/>
          <a:lstStyle/>
          <a:p>
            <a:r>
              <a:rPr lang="en-US" dirty="0"/>
              <a:t>Shruti Anandas</a:t>
            </a:r>
          </a:p>
          <a:p>
            <a:r>
              <a:rPr lang="en-US" dirty="0"/>
              <a:t>Employee ID: 207015</a:t>
            </a:r>
          </a:p>
          <a:p>
            <a:r>
              <a:rPr lang="en-US" dirty="0"/>
              <a:t>shruti.anandas@amdocs.com</a:t>
            </a:r>
          </a:p>
        </p:txBody>
      </p:sp>
    </p:spTree>
    <p:extLst>
      <p:ext uri="{BB962C8B-B14F-4D97-AF65-F5344CB8AC3E}">
        <p14:creationId xmlns:p14="http://schemas.microsoft.com/office/powerpoint/2010/main" val="4261132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0BF65-C84B-45C3-72CA-AFDA68851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89572"/>
            <a:ext cx="6787747" cy="1593507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EBC2C-6DD7-5003-38EB-40753046FE8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3725" y="2281238"/>
            <a:ext cx="6788150" cy="3709987"/>
          </a:xfrm>
        </p:spPr>
        <p:txBody>
          <a:bodyPr tIns="457200"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Project Structure &amp; Workflow</a:t>
            </a:r>
          </a:p>
          <a:p>
            <a:r>
              <a:rPr lang="en-US" dirty="0"/>
              <a:t>CRUD Operations</a:t>
            </a:r>
          </a:p>
          <a:p>
            <a:r>
              <a:rPr lang="en-US" dirty="0"/>
              <a:t>Technologies</a:t>
            </a:r>
          </a:p>
          <a:p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346685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0BF65-C84B-45C3-72CA-AFDA68851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 anchor="b">
            <a:normAutofit/>
          </a:bodyPr>
          <a:lstStyle/>
          <a:p>
            <a:r>
              <a:rPr lang="en-US"/>
              <a:t>Introduction</a:t>
            </a:r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FD2CA08-0926-7691-6955-44E8633C9E87}"/>
              </a:ext>
            </a:extLst>
          </p:cNvPr>
          <p:cNvSpPr/>
          <p:nvPr/>
        </p:nvSpPr>
        <p:spPr>
          <a:xfrm>
            <a:off x="818148" y="2627696"/>
            <a:ext cx="10193154" cy="3474721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900" b="1" dirty="0">
                <a:solidFill>
                  <a:schemeClr val="bg1"/>
                </a:solidFill>
              </a:rPr>
              <a:t>Objective</a:t>
            </a:r>
          </a:p>
          <a:p>
            <a:r>
              <a:rPr lang="en-US" sz="1900" b="1" i="0" dirty="0">
                <a:solidFill>
                  <a:schemeClr val="bg1"/>
                </a:solidFill>
              </a:rPr>
              <a:t>	</a:t>
            </a:r>
            <a:r>
              <a:rPr lang="en-US" sz="2000" i="0" dirty="0">
                <a:solidFill>
                  <a:schemeClr val="bg1"/>
                </a:solidFill>
              </a:rPr>
              <a:t>Manage Employee Data: Add, View, Update, Delete</a:t>
            </a:r>
          </a:p>
          <a:p>
            <a:r>
              <a:rPr lang="en-US" sz="2000" i="0" dirty="0">
                <a:solidFill>
                  <a:schemeClr val="bg1"/>
                </a:solidFill>
              </a:rPr>
              <a:t>	User Authentication with Registration &amp; Login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bg1"/>
                </a:solidFill>
              </a:rPr>
              <a:t>Technologies</a:t>
            </a:r>
          </a:p>
          <a:p>
            <a:pPr lvl="1"/>
            <a:r>
              <a:rPr lang="en-US" sz="2000" b="1" i="0" dirty="0">
                <a:solidFill>
                  <a:schemeClr val="bg1"/>
                </a:solidFill>
              </a:rPr>
              <a:t>	</a:t>
            </a:r>
            <a:r>
              <a:rPr lang="en-US" sz="2000" i="0" dirty="0">
                <a:solidFill>
                  <a:schemeClr val="bg1"/>
                </a:solidFill>
              </a:rPr>
              <a:t>Python 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	</a:t>
            </a:r>
            <a:r>
              <a:rPr lang="en-US" sz="2000" i="0" dirty="0">
                <a:solidFill>
                  <a:schemeClr val="bg1"/>
                </a:solidFill>
              </a:rPr>
              <a:t>MySQL Workbench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	SHA-256 for password hashing</a:t>
            </a:r>
          </a:p>
        </p:txBody>
      </p:sp>
    </p:spTree>
    <p:extLst>
      <p:ext uri="{BB962C8B-B14F-4D97-AF65-F5344CB8AC3E}">
        <p14:creationId xmlns:p14="http://schemas.microsoft.com/office/powerpoint/2010/main" val="3071703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45D3755-C3E2-975E-DE68-CDECC4B52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/>
          <a:lstStyle/>
          <a:p>
            <a:r>
              <a:rPr lang="en-US" dirty="0"/>
              <a:t>Project Structure &amp; Workflow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70BD87D-F7DA-961B-4024-A354DC87D16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57600" y="2754714"/>
            <a:ext cx="7810500" cy="3086837"/>
          </a:xfrm>
        </p:spPr>
        <p:txBody>
          <a:bodyPr>
            <a:normAutofit/>
          </a:bodyPr>
          <a:lstStyle/>
          <a:p>
            <a:r>
              <a:rPr lang="en-US" dirty="0"/>
              <a:t>User authentication: Register &gt; Login</a:t>
            </a:r>
          </a:p>
          <a:p>
            <a:r>
              <a:rPr lang="en-US" dirty="0"/>
              <a:t>Employee Operations (CRUD): Create, Read, Update, Delete</a:t>
            </a:r>
          </a:p>
          <a:p>
            <a:r>
              <a:rPr lang="en-US" dirty="0"/>
              <a:t>Database Tables:</a:t>
            </a:r>
          </a:p>
          <a:p>
            <a:pPr marL="859536" lvl="1" indent="-457200">
              <a:buFont typeface="+mj-lt"/>
              <a:buAutoNum type="arabicPeriod"/>
            </a:pPr>
            <a:r>
              <a:rPr lang="en-US" dirty="0"/>
              <a:t>users – Stores username, password &amp; email</a:t>
            </a:r>
          </a:p>
          <a:p>
            <a:pPr marL="859536" lvl="1" indent="-457200">
              <a:buFont typeface="+mj-lt"/>
              <a:buAutoNum type="arabicPeriod"/>
            </a:pPr>
            <a:r>
              <a:rPr lang="en-US" dirty="0"/>
              <a:t>employees – Stores employee details</a:t>
            </a:r>
          </a:p>
          <a:p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78CEA4F-D72A-C069-6A51-328B103CA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7E473402-19FD-A5B0-5CB6-E5F3926D3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79D1CAD-2EA2-9376-7B64-0C3AC590F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16F8906-918C-BE0B-A4AB-6A1D48150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00312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45D3755-C3E2-975E-DE68-CDECC4B52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/>
          <a:lstStyle/>
          <a:p>
            <a:r>
              <a:rPr lang="en-US" dirty="0"/>
              <a:t>Registration &amp; Login Flow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78CEA4F-D72A-C069-6A51-328B103CA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7E473402-19FD-A5B0-5CB6-E5F3926D3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79D1CAD-2EA2-9376-7B64-0C3AC590F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16F8906-918C-BE0B-A4AB-6A1D48150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9DA23F65-3065-24DF-1E5D-B93298E01FA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" y="2732280"/>
            <a:ext cx="6931522" cy="315845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20E1B70-D167-4DA3-6E53-747ABBE1C76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236"/>
          <a:stretch/>
        </p:blipFill>
        <p:spPr>
          <a:xfrm>
            <a:off x="7975103" y="2732280"/>
            <a:ext cx="3089138" cy="3300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799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1633A5-8BE3-D44D-57F3-2EF1613768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5AB6D40A-2A0A-AF3D-8CF7-3ECD377656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9904" y="411479"/>
            <a:ext cx="5486400" cy="3291840"/>
          </a:xfrm>
        </p:spPr>
        <p:txBody>
          <a:bodyPr/>
          <a:lstStyle/>
          <a:p>
            <a:r>
              <a:rPr lang="en-US" dirty="0"/>
              <a:t>Employee Operations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1442CD-A26D-1761-8CE7-8BC3075BB4E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09905" y="4549552"/>
            <a:ext cx="5486400" cy="1645920"/>
          </a:xfrm>
        </p:spPr>
        <p:txBody>
          <a:bodyPr>
            <a:normAutofit/>
          </a:bodyPr>
          <a:lstStyle/>
          <a:p>
            <a:r>
              <a:rPr lang="en-US" dirty="0"/>
              <a:t>CRUD Operations </a:t>
            </a:r>
          </a:p>
        </p:txBody>
      </p:sp>
    </p:spTree>
    <p:extLst>
      <p:ext uri="{BB962C8B-B14F-4D97-AF65-F5344CB8AC3E}">
        <p14:creationId xmlns:p14="http://schemas.microsoft.com/office/powerpoint/2010/main" val="2039059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45D3755-C3E2-975E-DE68-CDECC4B52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/>
          <a:lstStyle/>
          <a:p>
            <a:r>
              <a:rPr lang="en-US" dirty="0"/>
              <a:t>Add Employee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78CEA4F-D72A-C069-6A51-328B103CA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7E473402-19FD-A5B0-5CB6-E5F3926D3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79D1CAD-2EA2-9376-7B64-0C3AC590F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16F8906-918C-BE0B-A4AB-6A1D48150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5B5E226E-B57E-693A-C922-A94F97010C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387" y="2411730"/>
            <a:ext cx="6149403" cy="38671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63DC342-CE28-9E67-BFC9-5645B0EBCE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0760" y="2411730"/>
            <a:ext cx="4886619" cy="225113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946A1E2-660A-D1C4-806A-F2F538B74811}"/>
              </a:ext>
            </a:extLst>
          </p:cNvPr>
          <p:cNvSpPr txBox="1"/>
          <p:nvPr/>
        </p:nvSpPr>
        <p:spPr>
          <a:xfrm>
            <a:off x="6096000" y="5101542"/>
            <a:ext cx="3012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Similarly add all 5 employees</a:t>
            </a:r>
          </a:p>
        </p:txBody>
      </p:sp>
    </p:spTree>
    <p:extLst>
      <p:ext uri="{BB962C8B-B14F-4D97-AF65-F5344CB8AC3E}">
        <p14:creationId xmlns:p14="http://schemas.microsoft.com/office/powerpoint/2010/main" val="1804346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45D3755-C3E2-975E-DE68-CDECC4B52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/>
          <a:lstStyle/>
          <a:p>
            <a:r>
              <a:rPr lang="en-US" dirty="0"/>
              <a:t>Read Operation 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78CEA4F-D72A-C069-6A51-328B103CA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7E473402-19FD-A5B0-5CB6-E5F3926D3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79D1CAD-2EA2-9376-7B64-0C3AC590F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16F8906-918C-BE0B-A4AB-6A1D48150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DC48CA26-0B8A-F829-C77E-665190D562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177" y="2623182"/>
            <a:ext cx="7105666" cy="34310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4E1DD7B-732D-553E-29FD-DDD523FD72D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71" r="10523"/>
          <a:stretch/>
        </p:blipFill>
        <p:spPr>
          <a:xfrm>
            <a:off x="7528893" y="1205666"/>
            <a:ext cx="3720432" cy="333945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1176186-B8E9-6CB3-0962-20DD60C559DB}"/>
              </a:ext>
            </a:extLst>
          </p:cNvPr>
          <p:cNvSpPr txBox="1"/>
          <p:nvPr/>
        </p:nvSpPr>
        <p:spPr>
          <a:xfrm>
            <a:off x="8749383" y="4501509"/>
            <a:ext cx="1279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Workbench</a:t>
            </a:r>
          </a:p>
        </p:txBody>
      </p:sp>
    </p:spTree>
    <p:extLst>
      <p:ext uri="{BB962C8B-B14F-4D97-AF65-F5344CB8AC3E}">
        <p14:creationId xmlns:p14="http://schemas.microsoft.com/office/powerpoint/2010/main" val="40234311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45D3755-C3E2-975E-DE68-CDECC4B52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/>
          <a:lstStyle/>
          <a:p>
            <a:r>
              <a:rPr lang="en-US" dirty="0"/>
              <a:t>Update Operation 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78CEA4F-D72A-C069-6A51-328B103CA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7E473402-19FD-A5B0-5CB6-E5F3926D3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79D1CAD-2EA2-9376-7B64-0C3AC590F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16F8906-918C-BE0B-A4AB-6A1D48150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61176186-B8E9-6CB3-0962-20DD60C559DB}"/>
              </a:ext>
            </a:extLst>
          </p:cNvPr>
          <p:cNvSpPr txBox="1"/>
          <p:nvPr/>
        </p:nvSpPr>
        <p:spPr>
          <a:xfrm>
            <a:off x="8749383" y="4501509"/>
            <a:ext cx="1279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Workbench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B720280-2E56-9EED-CEF9-1B20493B46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" y="2627133"/>
            <a:ext cx="6374331" cy="400387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48E0FA4-AC80-074D-32BB-9BA5809A33C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07" r="14612"/>
          <a:stretch/>
        </p:blipFill>
        <p:spPr>
          <a:xfrm>
            <a:off x="7632498" y="1087655"/>
            <a:ext cx="3513222" cy="341385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B8D34A2-BCB7-8980-89D8-3EBF851A6B5E}"/>
              </a:ext>
            </a:extLst>
          </p:cNvPr>
          <p:cNvSpPr txBox="1"/>
          <p:nvPr/>
        </p:nvSpPr>
        <p:spPr>
          <a:xfrm>
            <a:off x="2776640" y="1954069"/>
            <a:ext cx="2456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Update Employee No. 4</a:t>
            </a:r>
          </a:p>
        </p:txBody>
      </p:sp>
    </p:spTree>
    <p:extLst>
      <p:ext uri="{BB962C8B-B14F-4D97-AF65-F5344CB8AC3E}">
        <p14:creationId xmlns:p14="http://schemas.microsoft.com/office/powerpoint/2010/main" val="2681032941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853419_Win32_SL_V5" id="{958D2C9E-948D-4354-BF9D-DF8AE3C2B240}" vid="{22D4A967-05D2-4D72-8594-54CFF341483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C21FFAC0-05A2-416A-B06C-C248395482C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2DB9E12-8AC3-4138-BF4D-720A5525AB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F4B194E-8B30-4377-8C59-ECFB902D2A26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Geometric annual presentation</Template>
  <TotalTime>630</TotalTime>
  <Words>353</Words>
  <Application>Microsoft Office PowerPoint</Application>
  <PresentationFormat>Widescreen</PresentationFormat>
  <Paragraphs>97</Paragraphs>
  <Slides>17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Franklin Gothic Book</vt:lpstr>
      <vt:lpstr>Franklin Gothic Demi</vt:lpstr>
      <vt:lpstr>Wingdings</vt:lpstr>
      <vt:lpstr>Custom</vt:lpstr>
      <vt:lpstr>Employee Management System</vt:lpstr>
      <vt:lpstr>Agenda</vt:lpstr>
      <vt:lpstr>Introduction</vt:lpstr>
      <vt:lpstr>Project Structure &amp; Workflow</vt:lpstr>
      <vt:lpstr>Registration &amp; Login Flow</vt:lpstr>
      <vt:lpstr>Employee Operations</vt:lpstr>
      <vt:lpstr>Add Employee</vt:lpstr>
      <vt:lpstr>Read Operation </vt:lpstr>
      <vt:lpstr>Update Operation </vt:lpstr>
      <vt:lpstr>Delete Operation </vt:lpstr>
      <vt:lpstr>Logout                          Exist</vt:lpstr>
      <vt:lpstr>Code Walkthrough - Modules</vt:lpstr>
      <vt:lpstr>Hashing Function</vt:lpstr>
      <vt:lpstr>Code Walkthrough – User Registration</vt:lpstr>
      <vt:lpstr>Error Handling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Management System</dc:title>
  <dc:creator>Shruti Anandas</dc:creator>
  <cp:lastModifiedBy>Shruti Anandas</cp:lastModifiedBy>
  <cp:revision>4</cp:revision>
  <dcterms:created xsi:type="dcterms:W3CDTF">2024-10-26T15:30:28Z</dcterms:created>
  <dcterms:modified xsi:type="dcterms:W3CDTF">2024-10-28T07:09:00Z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